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103"/>
  </p:handoutMasterIdLst>
  <p:sldIdLst>
    <p:sldId id="810" r:id="rId4"/>
    <p:sldId id="808" r:id="rId6"/>
    <p:sldId id="1002" r:id="rId7"/>
    <p:sldId id="854" r:id="rId8"/>
    <p:sldId id="855" r:id="rId9"/>
    <p:sldId id="856" r:id="rId10"/>
    <p:sldId id="879" r:id="rId11"/>
    <p:sldId id="880" r:id="rId12"/>
    <p:sldId id="809" r:id="rId13"/>
    <p:sldId id="881" r:id="rId14"/>
    <p:sldId id="882" r:id="rId15"/>
    <p:sldId id="1102" r:id="rId16"/>
    <p:sldId id="884" r:id="rId17"/>
    <p:sldId id="815" r:id="rId18"/>
    <p:sldId id="885" r:id="rId19"/>
    <p:sldId id="887" r:id="rId20"/>
    <p:sldId id="886" r:id="rId21"/>
    <p:sldId id="888" r:id="rId22"/>
    <p:sldId id="889" r:id="rId23"/>
    <p:sldId id="892" r:id="rId24"/>
    <p:sldId id="915" r:id="rId25"/>
    <p:sldId id="890" r:id="rId26"/>
    <p:sldId id="893" r:id="rId27"/>
    <p:sldId id="891" r:id="rId28"/>
    <p:sldId id="894" r:id="rId29"/>
    <p:sldId id="916" r:id="rId30"/>
    <p:sldId id="830" r:id="rId31"/>
    <p:sldId id="918" r:id="rId32"/>
    <p:sldId id="919" r:id="rId33"/>
    <p:sldId id="920" r:id="rId34"/>
    <p:sldId id="921" r:id="rId35"/>
    <p:sldId id="936" r:id="rId36"/>
    <p:sldId id="937" r:id="rId37"/>
    <p:sldId id="938" r:id="rId38"/>
    <p:sldId id="940" r:id="rId39"/>
    <p:sldId id="941" r:id="rId40"/>
    <p:sldId id="942" r:id="rId41"/>
    <p:sldId id="1101" r:id="rId42"/>
    <p:sldId id="943" r:id="rId43"/>
    <p:sldId id="944" r:id="rId44"/>
    <p:sldId id="946" r:id="rId45"/>
    <p:sldId id="945" r:id="rId46"/>
    <p:sldId id="1004" r:id="rId47"/>
    <p:sldId id="949" r:id="rId48"/>
    <p:sldId id="951" r:id="rId49"/>
    <p:sldId id="950" r:id="rId50"/>
    <p:sldId id="953" r:id="rId51"/>
    <p:sldId id="837" r:id="rId52"/>
    <p:sldId id="954" r:id="rId53"/>
    <p:sldId id="838" r:id="rId54"/>
    <p:sldId id="956" r:id="rId55"/>
    <p:sldId id="957" r:id="rId56"/>
    <p:sldId id="955" r:id="rId57"/>
    <p:sldId id="958" r:id="rId58"/>
    <p:sldId id="842" r:id="rId59"/>
    <p:sldId id="968" r:id="rId60"/>
    <p:sldId id="967" r:id="rId61"/>
    <p:sldId id="969" r:id="rId62"/>
    <p:sldId id="970" r:id="rId63"/>
    <p:sldId id="971" r:id="rId64"/>
    <p:sldId id="972" r:id="rId65"/>
    <p:sldId id="845" r:id="rId66"/>
    <p:sldId id="979" r:id="rId67"/>
    <p:sldId id="846" r:id="rId68"/>
    <p:sldId id="980" r:id="rId69"/>
    <p:sldId id="848" r:id="rId70"/>
    <p:sldId id="982" r:id="rId71"/>
    <p:sldId id="983" r:id="rId72"/>
    <p:sldId id="984" r:id="rId73"/>
    <p:sldId id="990" r:id="rId74"/>
    <p:sldId id="985" r:id="rId75"/>
    <p:sldId id="991" r:id="rId76"/>
    <p:sldId id="992" r:id="rId77"/>
    <p:sldId id="993" r:id="rId78"/>
    <p:sldId id="851" r:id="rId79"/>
    <p:sldId id="994" r:id="rId80"/>
    <p:sldId id="1082" r:id="rId81"/>
    <p:sldId id="1081" r:id="rId82"/>
    <p:sldId id="1083" r:id="rId83"/>
    <p:sldId id="1084" r:id="rId84"/>
    <p:sldId id="1085" r:id="rId85"/>
    <p:sldId id="1086" r:id="rId86"/>
    <p:sldId id="1087" r:id="rId87"/>
    <p:sldId id="997" r:id="rId88"/>
    <p:sldId id="1088" r:id="rId89"/>
    <p:sldId id="1089" r:id="rId90"/>
    <p:sldId id="1090" r:id="rId91"/>
    <p:sldId id="1091" r:id="rId92"/>
    <p:sldId id="998" r:id="rId93"/>
    <p:sldId id="1092" r:id="rId94"/>
    <p:sldId id="1094" r:id="rId95"/>
    <p:sldId id="1095" r:id="rId96"/>
    <p:sldId id="1096" r:id="rId97"/>
    <p:sldId id="1097" r:id="rId98"/>
    <p:sldId id="1098" r:id="rId99"/>
    <p:sldId id="1099" r:id="rId100"/>
    <p:sldId id="1100" r:id="rId101"/>
    <p:sldId id="1189" r:id="rId102"/>
  </p:sldIdLst>
  <p:sldSz cx="9144000" cy="6858000" type="screen4x3"/>
  <p:notesSz cx="6858000" cy="9144000"/>
  <p:custDataLst>
    <p:tags r:id="rId108"/>
  </p:custDataLst>
  <p:defaultTextStyle>
    <a:defPPr>
      <a:defRPr lang="en-US"/>
    </a:defPPr>
    <a:lvl1pPr marL="0" lvl="0"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黑体" panose="02010609060101010101" pitchFamily="2" charset="-122"/>
        <a:cs typeface="+mn-cs"/>
      </a:defRPr>
    </a:lvl1pPr>
    <a:lvl2pPr marL="457200" lvl="1"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黑体" panose="02010609060101010101" pitchFamily="2" charset="-122"/>
        <a:cs typeface="+mn-cs"/>
      </a:defRPr>
    </a:lvl5pPr>
    <a:lvl6pPr marL="2286000" lvl="5"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黑体" panose="02010609060101010101" pitchFamily="2" charset="-122"/>
        <a:cs typeface="+mn-cs"/>
      </a:defRPr>
    </a:lvl6pPr>
    <a:lvl7pPr marL="2743200" lvl="6"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黑体" panose="02010609060101010101" pitchFamily="2" charset="-122"/>
        <a:cs typeface="+mn-cs"/>
      </a:defRPr>
    </a:lvl7pPr>
    <a:lvl8pPr marL="3200400" lvl="7"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黑体" panose="02010609060101010101" pitchFamily="2" charset="-122"/>
        <a:cs typeface="+mn-cs"/>
      </a:defRPr>
    </a:lvl8pPr>
    <a:lvl9pPr marL="3657600" lvl="8"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黑体" panose="02010609060101010101" pitchFamily="2" charset="-122"/>
        <a:cs typeface="+mn-cs"/>
      </a:defRPr>
    </a:lvl9pPr>
  </p:defaultTextStyle>
  <p:extLst>
    <p:ext uri="{EFAFB233-063F-42B5-8137-9DF3F51BA10A}">
      <p15:sldGuideLst xmlns:p15="http://schemas.microsoft.com/office/powerpoint/2012/main">
        <p15:guide id="1" orient="horz" pos="2190" userDrawn="1">
          <p15:clr>
            <a:srgbClr val="A4A3A4"/>
          </p15:clr>
        </p15:guide>
        <p15:guide id="2" pos="292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小萍 洪" initials="小萍"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66CC"/>
    <a:srgbClr val="0099CC"/>
    <a:srgbClr val="0099FF"/>
    <a:srgbClr val="FFFF66"/>
    <a:srgbClr val="0000CC"/>
    <a:srgbClr val="003399"/>
    <a:srgbClr val="FF33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8"/>
    <p:restoredTop sz="94473"/>
  </p:normalViewPr>
  <p:slideViewPr>
    <p:cSldViewPr showGuides="1">
      <p:cViewPr varScale="1">
        <p:scale>
          <a:sx n="65" d="100"/>
          <a:sy n="65" d="100"/>
        </p:scale>
        <p:origin x="-1296" y="-72"/>
      </p:cViewPr>
      <p:guideLst>
        <p:guide orient="horz" pos="2190"/>
        <p:guide pos="2926"/>
      </p:guideLst>
    </p:cSldViewPr>
  </p:slideViewPr>
  <p:notesTextViewPr>
    <p:cViewPr>
      <p:scale>
        <a:sx n="100" d="100"/>
        <a:sy n="100" d="100"/>
      </p:scale>
      <p:origin x="0" y="0"/>
    </p:cViewPr>
  </p:notesTextViewPr>
  <p:sorterViewPr showFormatting="0">
    <p:cViewPr>
      <p:scale>
        <a:sx n="66" d="100"/>
        <a:sy n="66" d="100"/>
      </p:scale>
      <p:origin x="0" y="1992"/>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8" Type="http://schemas.openxmlformats.org/officeDocument/2006/relationships/tags" Target="tags/tag162.xml"/><Relationship Id="rId107" Type="http://schemas.openxmlformats.org/officeDocument/2006/relationships/commentAuthors" Target="commentAuthors.xml"/><Relationship Id="rId106" Type="http://schemas.openxmlformats.org/officeDocument/2006/relationships/tableStyles" Target="tableStyles.xml"/><Relationship Id="rId105" Type="http://schemas.openxmlformats.org/officeDocument/2006/relationships/viewProps" Target="viewProps.xml"/><Relationship Id="rId104" Type="http://schemas.openxmlformats.org/officeDocument/2006/relationships/presProps" Target="presProps.xml"/><Relationship Id="rId103" Type="http://schemas.openxmlformats.org/officeDocument/2006/relationships/handoutMaster" Target="handoutMasters/handoutMaster1.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87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spcBef>
                <a:spcPct val="0"/>
              </a:spcBef>
              <a:defRPr sz="1200" smtClean="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78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spcBef>
                <a:spcPct val="0"/>
              </a:spcBef>
              <a:defRPr sz="1200" smtClean="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78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spcBef>
                <a:spcPct val="0"/>
              </a:spcBef>
              <a:defRPr sz="1200" smtClean="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78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hangingPunct="1">
              <a:spcBef>
                <a:spcPct val="0"/>
              </a:spcBef>
              <a:buNone/>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spcBef>
                <a:spcPct val="0"/>
              </a:spcBef>
              <a:defRPr sz="1200" smtClean="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spcBef>
                <a:spcPct val="0"/>
              </a:spcBef>
              <a:defRPr sz="1200" smtClean="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28"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spcBef>
                <a:spcPct val="0"/>
              </a:spcBef>
              <a:defRPr sz="1200" smtClean="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hangingPunct="1">
              <a:spcBef>
                <a:spcPct val="0"/>
              </a:spcBef>
              <a:buNone/>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27651" name="Rectangle 2"/>
          <p:cNvSpPr>
            <a:spLocks noRot="1" noTextEdit="1"/>
          </p:cNvSpPr>
          <p:nvPr>
            <p:ph type="sldImg"/>
          </p:nvPr>
        </p:nvSpPr>
        <p:spPr/>
      </p:sp>
      <p:sp>
        <p:nvSpPr>
          <p:cNvPr id="2765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29699" name="Rectangle 2"/>
          <p:cNvSpPr>
            <a:spLocks noRot="1" noTextEdit="1"/>
          </p:cNvSpPr>
          <p:nvPr>
            <p:ph type="sldImg"/>
          </p:nvPr>
        </p:nvSpPr>
        <p:spPr/>
      </p:sp>
      <p:sp>
        <p:nvSpPr>
          <p:cNvPr id="2970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2771" name="Rectangle 2"/>
          <p:cNvSpPr>
            <a:spLocks noRot="1" noTextEdit="1"/>
          </p:cNvSpPr>
          <p:nvPr>
            <p:ph type="sldImg"/>
          </p:nvPr>
        </p:nvSpPr>
        <p:spPr/>
      </p:sp>
      <p:sp>
        <p:nvSpPr>
          <p:cNvPr id="3277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7891" name="Rectangle 2"/>
          <p:cNvSpPr>
            <a:spLocks noRot="1" noTextEdit="1"/>
          </p:cNvSpPr>
          <p:nvPr>
            <p:ph type="sldImg"/>
          </p:nvPr>
        </p:nvSpPr>
        <p:spPr/>
      </p:sp>
      <p:sp>
        <p:nvSpPr>
          <p:cNvPr id="3789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8915" name="Rectangle 2"/>
          <p:cNvSpPr>
            <a:spLocks noRot="1" noTextEdit="1"/>
          </p:cNvSpPr>
          <p:nvPr>
            <p:ph type="sldImg"/>
          </p:nvPr>
        </p:nvSpPr>
        <p:spPr/>
      </p:sp>
      <p:sp>
        <p:nvSpPr>
          <p:cNvPr id="38916"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9939" name="Rectangle 2"/>
          <p:cNvSpPr>
            <a:spLocks noRot="1" noTextEdit="1"/>
          </p:cNvSpPr>
          <p:nvPr>
            <p:ph type="sldImg"/>
          </p:nvPr>
        </p:nvSpPr>
        <p:spPr/>
      </p:sp>
      <p:sp>
        <p:nvSpPr>
          <p:cNvPr id="3994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9939" name="Rectangle 2"/>
          <p:cNvSpPr>
            <a:spLocks noRot="1" noTextEdit="1"/>
          </p:cNvSpPr>
          <p:nvPr>
            <p:ph type="sldImg"/>
          </p:nvPr>
        </p:nvSpPr>
        <p:spPr/>
      </p:sp>
      <p:sp>
        <p:nvSpPr>
          <p:cNvPr id="3994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9939" name="Rectangle 2"/>
          <p:cNvSpPr>
            <a:spLocks noRot="1" noTextEdit="1"/>
          </p:cNvSpPr>
          <p:nvPr>
            <p:ph type="sldImg"/>
          </p:nvPr>
        </p:nvSpPr>
        <p:spPr/>
      </p:sp>
      <p:sp>
        <p:nvSpPr>
          <p:cNvPr id="3994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9939" name="Rectangle 2"/>
          <p:cNvSpPr>
            <a:spLocks noRot="1" noTextEdit="1"/>
          </p:cNvSpPr>
          <p:nvPr>
            <p:ph type="sldImg"/>
          </p:nvPr>
        </p:nvSpPr>
        <p:spPr/>
      </p:sp>
      <p:sp>
        <p:nvSpPr>
          <p:cNvPr id="3994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1987" name="Rectangle 2"/>
          <p:cNvSpPr>
            <a:spLocks noRot="1" noTextEdit="1"/>
          </p:cNvSpPr>
          <p:nvPr>
            <p:ph type="sldImg"/>
          </p:nvPr>
        </p:nvSpPr>
        <p:spPr/>
      </p:sp>
      <p:sp>
        <p:nvSpPr>
          <p:cNvPr id="41988"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1987" name="Rectangle 2"/>
          <p:cNvSpPr>
            <a:spLocks noRot="1" noTextEdit="1"/>
          </p:cNvSpPr>
          <p:nvPr>
            <p:ph type="sldImg"/>
          </p:nvPr>
        </p:nvSpPr>
        <p:spPr/>
      </p:sp>
      <p:sp>
        <p:nvSpPr>
          <p:cNvPr id="41988"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28675" name="Rectangle 2"/>
          <p:cNvSpPr>
            <a:spLocks noRot="1" noTextEdit="1"/>
          </p:cNvSpPr>
          <p:nvPr>
            <p:ph type="sldImg"/>
          </p:nvPr>
        </p:nvSpPr>
        <p:spPr/>
      </p:sp>
      <p:sp>
        <p:nvSpPr>
          <p:cNvPr id="28676"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1987" name="Rectangle 2"/>
          <p:cNvSpPr>
            <a:spLocks noRot="1" noTextEdit="1"/>
          </p:cNvSpPr>
          <p:nvPr>
            <p:ph type="sldImg"/>
          </p:nvPr>
        </p:nvSpPr>
        <p:spPr/>
      </p:sp>
      <p:sp>
        <p:nvSpPr>
          <p:cNvPr id="41988"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1987" name="Rectangle 2"/>
          <p:cNvSpPr>
            <a:spLocks noRot="1" noTextEdit="1"/>
          </p:cNvSpPr>
          <p:nvPr>
            <p:ph type="sldImg"/>
          </p:nvPr>
        </p:nvSpPr>
        <p:spPr/>
      </p:sp>
      <p:sp>
        <p:nvSpPr>
          <p:cNvPr id="41988"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1987" name="Rectangle 2"/>
          <p:cNvSpPr>
            <a:spLocks noRot="1" noTextEdit="1"/>
          </p:cNvSpPr>
          <p:nvPr>
            <p:ph type="sldImg"/>
          </p:nvPr>
        </p:nvSpPr>
        <p:spPr/>
      </p:sp>
      <p:sp>
        <p:nvSpPr>
          <p:cNvPr id="41988"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4035" name="Rectangle 2"/>
          <p:cNvSpPr>
            <a:spLocks noRot="1" noTextEdit="1"/>
          </p:cNvSpPr>
          <p:nvPr>
            <p:ph type="sldImg"/>
          </p:nvPr>
        </p:nvSpPr>
        <p:spPr/>
      </p:sp>
      <p:sp>
        <p:nvSpPr>
          <p:cNvPr id="44036"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4035" name="Rectangle 2"/>
          <p:cNvSpPr>
            <a:spLocks noRot="1" noTextEdit="1"/>
          </p:cNvSpPr>
          <p:nvPr>
            <p:ph type="sldImg"/>
          </p:nvPr>
        </p:nvSpPr>
        <p:spPr/>
      </p:sp>
      <p:sp>
        <p:nvSpPr>
          <p:cNvPr id="44036"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4035" name="Rectangle 2"/>
          <p:cNvSpPr>
            <a:spLocks noRot="1" noTextEdit="1"/>
          </p:cNvSpPr>
          <p:nvPr>
            <p:ph type="sldImg"/>
          </p:nvPr>
        </p:nvSpPr>
        <p:spPr/>
      </p:sp>
      <p:sp>
        <p:nvSpPr>
          <p:cNvPr id="44036"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4035" name="Rectangle 2"/>
          <p:cNvSpPr>
            <a:spLocks noRot="1" noTextEdit="1"/>
          </p:cNvSpPr>
          <p:nvPr>
            <p:ph type="sldImg"/>
          </p:nvPr>
        </p:nvSpPr>
        <p:spPr/>
      </p:sp>
      <p:sp>
        <p:nvSpPr>
          <p:cNvPr id="44036"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1987" name="Rectangle 2"/>
          <p:cNvSpPr>
            <a:spLocks noRot="1" noTextEdit="1"/>
          </p:cNvSpPr>
          <p:nvPr>
            <p:ph type="sldImg"/>
          </p:nvPr>
        </p:nvSpPr>
        <p:spPr/>
      </p:sp>
      <p:sp>
        <p:nvSpPr>
          <p:cNvPr id="41988"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1987" name="Rectangle 2"/>
          <p:cNvSpPr>
            <a:spLocks noRot="1" noTextEdit="1"/>
          </p:cNvSpPr>
          <p:nvPr>
            <p:ph type="sldImg"/>
          </p:nvPr>
        </p:nvSpPr>
        <p:spPr/>
      </p:sp>
      <p:sp>
        <p:nvSpPr>
          <p:cNvPr id="41988"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3011" name="Rectangle 2"/>
          <p:cNvSpPr>
            <a:spLocks noRot="1" noTextEdit="1"/>
          </p:cNvSpPr>
          <p:nvPr>
            <p:ph type="sldImg"/>
          </p:nvPr>
        </p:nvSpPr>
        <p:spPr/>
      </p:sp>
      <p:sp>
        <p:nvSpPr>
          <p:cNvPr id="4301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10243" name="Rectangle 2"/>
          <p:cNvSpPr>
            <a:spLocks noGrp="1" noRot="1" noChangeAspect="1" noTextEdit="1"/>
          </p:cNvSpPr>
          <p:nvPr>
            <p:ph type="sldImg"/>
          </p:nvPr>
        </p:nvSpPr>
        <p:spPr/>
      </p:sp>
      <p:sp>
        <p:nvSpPr>
          <p:cNvPr id="10244" name="Rectangle 3"/>
          <p:cNvSpPr>
            <a:spLocks noGrp="1"/>
          </p:cNvSpPr>
          <p:nvPr>
            <p:ph type="body" idx="1"/>
          </p:nvPr>
        </p:nvSpPr>
        <p:spPr/>
        <p:txBody>
          <a:bodyPr wrap="square" lIns="91440" tIns="45720" rIns="91440" bIns="45720" anchor="t" anchorCtr="0"/>
          <a:p>
            <a:pPr lvl="0" eaLnBrk="1" hangingPunct="1"/>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3011" name="Rectangle 2"/>
          <p:cNvSpPr>
            <a:spLocks noRot="1" noTextEdit="1"/>
          </p:cNvSpPr>
          <p:nvPr>
            <p:ph type="sldImg"/>
          </p:nvPr>
        </p:nvSpPr>
        <p:spPr/>
      </p:sp>
      <p:sp>
        <p:nvSpPr>
          <p:cNvPr id="4301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3011" name="Rectangle 2"/>
          <p:cNvSpPr>
            <a:spLocks noRot="1" noTextEdit="1"/>
          </p:cNvSpPr>
          <p:nvPr>
            <p:ph type="sldImg"/>
          </p:nvPr>
        </p:nvSpPr>
        <p:spPr/>
      </p:sp>
      <p:sp>
        <p:nvSpPr>
          <p:cNvPr id="4301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3011" name="Rectangle 2"/>
          <p:cNvSpPr>
            <a:spLocks noRot="1" noTextEdit="1"/>
          </p:cNvSpPr>
          <p:nvPr>
            <p:ph type="sldImg"/>
          </p:nvPr>
        </p:nvSpPr>
        <p:spPr/>
      </p:sp>
      <p:sp>
        <p:nvSpPr>
          <p:cNvPr id="4301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3011" name="Rectangle 2"/>
          <p:cNvSpPr>
            <a:spLocks noRot="1" noTextEdit="1"/>
          </p:cNvSpPr>
          <p:nvPr>
            <p:ph type="sldImg"/>
          </p:nvPr>
        </p:nvSpPr>
        <p:spPr/>
      </p:sp>
      <p:sp>
        <p:nvSpPr>
          <p:cNvPr id="4301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5059" name="Rectangle 2"/>
          <p:cNvSpPr>
            <a:spLocks noRot="1" noTextEdit="1"/>
          </p:cNvSpPr>
          <p:nvPr>
            <p:ph type="sldImg"/>
          </p:nvPr>
        </p:nvSpPr>
        <p:spPr/>
      </p:sp>
      <p:sp>
        <p:nvSpPr>
          <p:cNvPr id="4506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5059" name="Rectangle 2"/>
          <p:cNvSpPr>
            <a:spLocks noRot="1" noTextEdit="1"/>
          </p:cNvSpPr>
          <p:nvPr>
            <p:ph type="sldImg"/>
          </p:nvPr>
        </p:nvSpPr>
        <p:spPr/>
      </p:sp>
      <p:sp>
        <p:nvSpPr>
          <p:cNvPr id="4506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5059" name="Rectangle 2"/>
          <p:cNvSpPr>
            <a:spLocks noRot="1" noTextEdit="1"/>
          </p:cNvSpPr>
          <p:nvPr>
            <p:ph type="sldImg"/>
          </p:nvPr>
        </p:nvSpPr>
        <p:spPr/>
      </p:sp>
      <p:sp>
        <p:nvSpPr>
          <p:cNvPr id="4506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5059" name="Rectangle 2"/>
          <p:cNvSpPr>
            <a:spLocks noRot="1" noTextEdit="1"/>
          </p:cNvSpPr>
          <p:nvPr>
            <p:ph type="sldImg"/>
          </p:nvPr>
        </p:nvSpPr>
        <p:spPr/>
      </p:sp>
      <p:sp>
        <p:nvSpPr>
          <p:cNvPr id="4506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5059" name="Rectangle 2"/>
          <p:cNvSpPr>
            <a:spLocks noRot="1" noTextEdit="1"/>
          </p:cNvSpPr>
          <p:nvPr>
            <p:ph type="sldImg"/>
          </p:nvPr>
        </p:nvSpPr>
        <p:spPr/>
      </p:sp>
      <p:sp>
        <p:nvSpPr>
          <p:cNvPr id="4506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5059" name="Rectangle 2"/>
          <p:cNvSpPr>
            <a:spLocks noRot="1" noTextEdit="1"/>
          </p:cNvSpPr>
          <p:nvPr>
            <p:ph type="sldImg"/>
          </p:nvPr>
        </p:nvSpPr>
        <p:spPr/>
      </p:sp>
      <p:sp>
        <p:nvSpPr>
          <p:cNvPr id="4506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10243" name="Rectangle 2"/>
          <p:cNvSpPr>
            <a:spLocks noGrp="1" noRot="1" noChangeAspect="1" noTextEdit="1"/>
          </p:cNvSpPr>
          <p:nvPr>
            <p:ph type="sldImg"/>
          </p:nvPr>
        </p:nvSpPr>
        <p:spPr/>
      </p:sp>
      <p:sp>
        <p:nvSpPr>
          <p:cNvPr id="10244" name="Rectangle 3"/>
          <p:cNvSpPr>
            <a:spLocks noGrp="1"/>
          </p:cNvSpPr>
          <p:nvPr>
            <p:ph type="body" idx="1"/>
          </p:nvPr>
        </p:nvSpPr>
        <p:spPr/>
        <p:txBody>
          <a:bodyPr wrap="square" lIns="91440" tIns="45720" rIns="91440" bIns="45720" anchor="t" anchorCtr="0"/>
          <a:p>
            <a:pPr lvl="0" eaLnBrk="1" hangingPunct="1"/>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5059" name="Rectangle 2"/>
          <p:cNvSpPr>
            <a:spLocks noRot="1" noTextEdit="1"/>
          </p:cNvSpPr>
          <p:nvPr>
            <p:ph type="sldImg"/>
          </p:nvPr>
        </p:nvSpPr>
        <p:spPr/>
      </p:sp>
      <p:sp>
        <p:nvSpPr>
          <p:cNvPr id="4506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6083" name="Rectangle 2"/>
          <p:cNvSpPr>
            <a:spLocks noRot="1" noTextEdit="1"/>
          </p:cNvSpPr>
          <p:nvPr>
            <p:ph type="sldImg"/>
          </p:nvPr>
        </p:nvSpPr>
        <p:spPr/>
      </p:sp>
      <p:sp>
        <p:nvSpPr>
          <p:cNvPr id="46084"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6083" name="Rectangle 2"/>
          <p:cNvSpPr>
            <a:spLocks noRot="1" noTextEdit="1"/>
          </p:cNvSpPr>
          <p:nvPr>
            <p:ph type="sldImg"/>
          </p:nvPr>
        </p:nvSpPr>
        <p:spPr/>
      </p:sp>
      <p:sp>
        <p:nvSpPr>
          <p:cNvPr id="46084"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7107" name="Rectangle 2"/>
          <p:cNvSpPr>
            <a:spLocks noRot="1" noTextEdit="1"/>
          </p:cNvSpPr>
          <p:nvPr>
            <p:ph type="sldImg"/>
          </p:nvPr>
        </p:nvSpPr>
        <p:spPr/>
      </p:sp>
      <p:sp>
        <p:nvSpPr>
          <p:cNvPr id="47108"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7107" name="Rectangle 2"/>
          <p:cNvSpPr>
            <a:spLocks noRot="1" noTextEdit="1"/>
          </p:cNvSpPr>
          <p:nvPr>
            <p:ph type="sldImg"/>
          </p:nvPr>
        </p:nvSpPr>
        <p:spPr/>
      </p:sp>
      <p:sp>
        <p:nvSpPr>
          <p:cNvPr id="47108"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10243" name="Rectangle 2"/>
          <p:cNvSpPr>
            <a:spLocks noGrp="1" noRot="1" noChangeAspect="1" noTextEdit="1"/>
          </p:cNvSpPr>
          <p:nvPr>
            <p:ph type="sldImg"/>
          </p:nvPr>
        </p:nvSpPr>
        <p:spPr/>
      </p:sp>
      <p:sp>
        <p:nvSpPr>
          <p:cNvPr id="10244" name="Rectangle 3"/>
          <p:cNvSpPr>
            <a:spLocks noGrp="1"/>
          </p:cNvSpPr>
          <p:nvPr>
            <p:ph type="body" idx="1"/>
          </p:nvPr>
        </p:nvSpPr>
        <p:spPr/>
        <p:txBody>
          <a:bodyPr wrap="square" lIns="91440" tIns="45720" rIns="91440" bIns="45720" anchor="t" anchorCtr="0"/>
          <a:p>
            <a:pPr lvl="0" eaLnBrk="1" hangingPunct="1"/>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9155" name="Rectangle 2"/>
          <p:cNvSpPr>
            <a:spLocks noRot="1" noTextEdit="1"/>
          </p:cNvSpPr>
          <p:nvPr>
            <p:ph type="sldImg"/>
          </p:nvPr>
        </p:nvSpPr>
        <p:spPr/>
      </p:sp>
      <p:sp>
        <p:nvSpPr>
          <p:cNvPr id="49156"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
        <p:nvSpPr>
          <p:cNvPr id="10243" name="Rectangle 2"/>
          <p:cNvSpPr>
            <a:spLocks noGrp="1" noRot="1" noChangeAspect="1" noTextEdit="1"/>
          </p:cNvSpPr>
          <p:nvPr>
            <p:ph type="sldImg"/>
          </p:nvPr>
        </p:nvSpPr>
        <p:spPr/>
      </p:sp>
      <p:sp>
        <p:nvSpPr>
          <p:cNvPr id="10244" name="Rectangle 3"/>
          <p:cNvSpPr>
            <a:spLocks noGrp="1"/>
          </p:cNvSpPr>
          <p:nvPr>
            <p:ph type="body" idx="1"/>
          </p:nvPr>
        </p:nvSpPr>
        <p:spPr/>
        <p:txBody>
          <a:bodyPr wrap="square" lIns="91440" tIns="45720" rIns="91440" bIns="45720" anchor="t" anchorCtr="0"/>
          <a:p>
            <a:pPr lvl="0" eaLnBrk="1" hangingPunct="1"/>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29699" name="Rectangle 2"/>
          <p:cNvSpPr>
            <a:spLocks noRot="1" noTextEdit="1"/>
          </p:cNvSpPr>
          <p:nvPr>
            <p:ph type="sldImg"/>
          </p:nvPr>
        </p:nvSpPr>
        <p:spPr/>
      </p:sp>
      <p:sp>
        <p:nvSpPr>
          <p:cNvPr id="2970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29699" name="Rectangle 2"/>
          <p:cNvSpPr>
            <a:spLocks noRot="1" noTextEdit="1"/>
          </p:cNvSpPr>
          <p:nvPr>
            <p:ph type="sldImg"/>
          </p:nvPr>
        </p:nvSpPr>
        <p:spPr/>
      </p:sp>
      <p:sp>
        <p:nvSpPr>
          <p:cNvPr id="2970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29699" name="Rectangle 2"/>
          <p:cNvSpPr>
            <a:spLocks noRot="1" noTextEdit="1"/>
          </p:cNvSpPr>
          <p:nvPr>
            <p:ph type="sldImg"/>
          </p:nvPr>
        </p:nvSpPr>
        <p:spPr/>
      </p:sp>
      <p:sp>
        <p:nvSpPr>
          <p:cNvPr id="29700" name="Rectangle 3"/>
          <p:cNvSpPr>
            <a:spLocks noGrp="1"/>
          </p:cNvSpPr>
          <p:nvPr>
            <p:ph type="body" idx="1"/>
          </p:nvPr>
        </p:nvSpPr>
        <p:spPr/>
        <p:txBody>
          <a:bodyPr wrap="square" lIns="91440" tIns="45720" rIns="91440" bIns="45720" anchor="t" anchorCtr="0"/>
          <a:p>
            <a:pPr lvl="0"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audio" Target="../media/audio1.wav"/><Relationship Id="rId4" Type="http://schemas.openxmlformats.org/officeDocument/2006/relationships/image" Target="../media/image2.wmf"/><Relationship Id="rId3" Type="http://schemas.openxmlformats.org/officeDocument/2006/relationships/image" Target="NULL" TargetMode="Externa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audio" Target="../media/audio1.wav"/><Relationship Id="rId4" Type="http://schemas.openxmlformats.org/officeDocument/2006/relationships/image" Target="../media/image2.wmf"/><Relationship Id="rId3" Type="http://schemas.openxmlformats.org/officeDocument/2006/relationships/image" Target="NULL" TargetMode="Externa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9" name="Rectangle 32"/>
          <p:cNvSpPr>
            <a:spLocks noChangeArrowheads="1"/>
          </p:cNvSpPr>
          <p:nvPr/>
        </p:nvSpPr>
        <p:spPr bwMode="auto">
          <a:xfrm>
            <a:off x="179388" y="260350"/>
            <a:ext cx="5040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Verdana" panose="020B0604030504040204" pitchFamily="34" charset="0"/>
                <a:ea typeface="黑体" panose="02010609060101010101" pitchFamily="2" charset="-122"/>
              </a:defRPr>
            </a:lvl1pPr>
            <a:lvl2pPr marL="742950" indent="-285750" eaLnBrk="0" hangingPunct="0">
              <a:defRPr>
                <a:solidFill>
                  <a:schemeClr val="tx1"/>
                </a:solidFill>
                <a:latin typeface="Verdana" panose="020B0604030504040204" pitchFamily="34" charset="0"/>
                <a:ea typeface="黑体" panose="02010609060101010101" pitchFamily="2" charset="-122"/>
              </a:defRPr>
            </a:lvl2pPr>
            <a:lvl3pPr marL="1143000" indent="-228600" eaLnBrk="0" hangingPunct="0">
              <a:defRPr>
                <a:solidFill>
                  <a:schemeClr val="tx1"/>
                </a:solidFill>
                <a:latin typeface="Verdana" panose="020B0604030504040204" pitchFamily="34" charset="0"/>
                <a:ea typeface="黑体" panose="02010609060101010101" pitchFamily="2" charset="-122"/>
              </a:defRPr>
            </a:lvl3pPr>
            <a:lvl4pPr marL="1600200" indent="-228600" eaLnBrk="0" hangingPunct="0">
              <a:defRPr>
                <a:solidFill>
                  <a:schemeClr val="tx1"/>
                </a:solidFill>
                <a:latin typeface="Verdana" panose="020B0604030504040204" pitchFamily="34" charset="0"/>
                <a:ea typeface="黑体" panose="02010609060101010101" pitchFamily="2" charset="-122"/>
              </a:defRPr>
            </a:lvl4pPr>
            <a:lvl5pPr marL="2057400" indent="-228600" eaLnBrk="0" hangingPunct="0">
              <a:defRPr>
                <a:solidFill>
                  <a:schemeClr val="tx1"/>
                </a:solidFill>
                <a:latin typeface="Verdana" panose="020B0604030504040204" pitchFamily="34" charset="0"/>
                <a:ea typeface="黑体" panose="02010609060101010101" pitchFamily="2" charset="-122"/>
              </a:defRPr>
            </a:lvl5pPr>
            <a:lvl6pPr marL="25146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6pPr>
            <a:lvl7pPr marL="29718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7pPr>
            <a:lvl8pPr marL="34290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8pPr>
            <a:lvl9pPr marL="38862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MBA</a:t>
            </a:r>
            <a:r>
              <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财务管理课程</a:t>
            </a:r>
            <a:endPar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endParaRPr>
          </a:p>
        </p:txBody>
      </p:sp>
      <p:sp>
        <p:nvSpPr>
          <p:cNvPr id="2051" name="Line 33"/>
          <p:cNvSpPr/>
          <p:nvPr userDrawn="1"/>
        </p:nvSpPr>
        <p:spPr>
          <a:xfrm>
            <a:off x="0" y="692150"/>
            <a:ext cx="3059113" cy="0"/>
          </a:xfrm>
          <a:prstGeom prst="line">
            <a:avLst/>
          </a:prstGeom>
          <a:ln w="38100" cap="flat" cmpd="sng">
            <a:solidFill>
              <a:schemeClr val="tx1"/>
            </a:solidFill>
            <a:prstDash val="solid"/>
            <a:headEnd type="none" w="med" len="med"/>
            <a:tailEnd type="none" w="med" len="med"/>
          </a:ln>
        </p:spPr>
      </p:sp>
      <p:pic>
        <p:nvPicPr>
          <p:cNvPr id="2052" name="Picture 34" descr="C:\기술정보\구름.JPG"/>
          <p:cNvPicPr>
            <a:picLocks noChangeAspect="1"/>
          </p:cNvPicPr>
          <p:nvPr userDrawn="1"/>
        </p:nvPicPr>
        <p:blipFill>
          <a:blip r:embed="rId2" r:link="rId3"/>
          <a:stretch>
            <a:fillRect/>
          </a:stretch>
        </p:blipFill>
        <p:spPr>
          <a:xfrm>
            <a:off x="0" y="0"/>
            <a:ext cx="3659188" cy="1516063"/>
          </a:xfrm>
          <a:prstGeom prst="rect">
            <a:avLst/>
          </a:prstGeom>
          <a:noFill/>
          <a:ln w="9525">
            <a:noFill/>
          </a:ln>
        </p:spPr>
      </p:pic>
      <p:sp>
        <p:nvSpPr>
          <p:cNvPr id="2053" name="Line 35"/>
          <p:cNvSpPr/>
          <p:nvPr userDrawn="1"/>
        </p:nvSpPr>
        <p:spPr>
          <a:xfrm>
            <a:off x="3527425" y="6308725"/>
            <a:ext cx="5616575" cy="0"/>
          </a:xfrm>
          <a:prstGeom prst="line">
            <a:avLst/>
          </a:prstGeom>
          <a:ln w="57150" cap="flat" cmpd="thickThin">
            <a:solidFill>
              <a:srgbClr val="0000FF"/>
            </a:solidFill>
            <a:prstDash val="solid"/>
            <a:headEnd type="none" w="med" len="med"/>
            <a:tailEnd type="none" w="med" len="med"/>
          </a:ln>
        </p:spPr>
      </p:sp>
      <p:pic>
        <p:nvPicPr>
          <p:cNvPr id="2054" name="Picture 36" descr="BS00554_"/>
          <p:cNvPicPr>
            <a:picLocks noChangeAspect="1"/>
          </p:cNvPicPr>
          <p:nvPr userDrawn="1"/>
        </p:nvPicPr>
        <p:blipFill>
          <a:blip r:embed="rId4"/>
          <a:stretch>
            <a:fillRect/>
          </a:stretch>
        </p:blipFill>
        <p:spPr>
          <a:xfrm>
            <a:off x="7904163" y="5961063"/>
            <a:ext cx="1239837" cy="896937"/>
          </a:xfrm>
          <a:prstGeom prst="rect">
            <a:avLst/>
          </a:prstGeom>
          <a:noFill/>
          <a:ln w="9525">
            <a:noFill/>
          </a:ln>
        </p:spPr>
      </p:pic>
      <p:sp>
        <p:nvSpPr>
          <p:cNvPr id="290820" name="Rectangle 4"/>
          <p:cNvSpPr>
            <a:spLocks noGrp="1" noChangeArrowheads="1"/>
          </p:cNvSpPr>
          <p:nvPr>
            <p:ph type="ctrTitle"/>
          </p:nvPr>
        </p:nvSpPr>
        <p:spPr>
          <a:xfrm>
            <a:off x="685800" y="990600"/>
            <a:ext cx="7772400" cy="1371600"/>
          </a:xfrm>
        </p:spPr>
        <p:txBody>
          <a:bodyPr/>
          <a:lstStyle>
            <a:lvl1pPr>
              <a:defRPr sz="4000"/>
            </a:lvl1pPr>
          </a:lstStyle>
          <a:p>
            <a:pPr lvl="0"/>
            <a:r>
              <a:rPr lang="zh-CN" altLang="en-US" noProof="0" smtClean="0"/>
              <a:t>单击此处编辑母版标题样式</a:t>
            </a:r>
            <a:endParaRPr lang="zh-CN" altLang="en-US" noProof="0" smtClean="0"/>
          </a:p>
        </p:txBody>
      </p:sp>
      <p:sp>
        <p:nvSpPr>
          <p:cNvPr id="290821" name="Rectangle 5"/>
          <p:cNvSpPr>
            <a:spLocks noGrp="1" noChangeArrowheads="1"/>
          </p:cNvSpPr>
          <p:nvPr>
            <p:ph type="subTitle" idx="1"/>
          </p:nvPr>
        </p:nvSpPr>
        <p:spPr>
          <a:xfrm>
            <a:off x="1447800" y="3429000"/>
            <a:ext cx="7010400" cy="1600200"/>
          </a:xfrm>
        </p:spPr>
        <p:txBody>
          <a:bodyPr/>
          <a:lstStyle>
            <a:lvl1pPr marL="0" indent="0">
              <a:defRPr sz="2800"/>
            </a:lvl1pPr>
          </a:lstStyle>
          <a:p>
            <a:pPr lvl="0"/>
            <a:r>
              <a:rPr lang="zh-CN" altLang="en-US" noProof="0" smtClean="0"/>
              <a:t>单击此处编辑母版副标题样式</a:t>
            </a:r>
            <a:endParaRPr lang="zh-CN" altLang="en-US" noProof="0" smtClean="0"/>
          </a:p>
        </p:txBody>
      </p:sp>
      <p:sp>
        <p:nvSpPr>
          <p:cNvPr id="14" name="Rectangle 6"/>
          <p:cNvSpPr>
            <a:spLocks noGrp="1" noChangeArrowheads="1"/>
          </p:cNvSpPr>
          <p:nvPr>
            <p:ph type="dt" sz="half" idx="2"/>
          </p:nvPr>
        </p:nvSpPr>
        <p:spPr bwMode="auto">
          <a:xfrm>
            <a:off x="6858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spcBef>
                <a:spcPct val="0"/>
              </a:spcBef>
              <a:defRPr sz="1200" smtClean="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15" name="Rectangle 7"/>
          <p:cNvSpPr>
            <a:spLocks noGrp="1" noChangeArrowheads="1"/>
          </p:cNvSpPr>
          <p:nvPr>
            <p:ph type="ftr" sz="quarter" idx="3"/>
          </p:nvPr>
        </p:nvSpPr>
        <p:spPr bwMode="auto">
          <a:xfrm>
            <a:off x="31242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spcBef>
                <a:spcPct val="0"/>
              </a:spcBef>
              <a:defRPr sz="1200" smtClean="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Tree>
  </p:cSld>
  <p:clrMapOvr>
    <a:masterClrMapping/>
  </p:clrMapOvr>
  <p:transition spd="med">
    <p:blinds dir="vert"/>
    <p:sndAc>
      <p:stSnd>
        <p:snd r:embed="rId5" name="chimes.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9" name="Rectangle 32"/>
          <p:cNvSpPr>
            <a:spLocks noChangeArrowheads="1"/>
          </p:cNvSpPr>
          <p:nvPr/>
        </p:nvSpPr>
        <p:spPr bwMode="auto">
          <a:xfrm>
            <a:off x="179388" y="260350"/>
            <a:ext cx="5040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Verdana" panose="020B0604030504040204" pitchFamily="34" charset="0"/>
                <a:ea typeface="黑体" panose="02010609060101010101" pitchFamily="2" charset="-122"/>
              </a:defRPr>
            </a:lvl1pPr>
            <a:lvl2pPr marL="742950" indent="-285750" eaLnBrk="0" hangingPunct="0">
              <a:defRPr>
                <a:solidFill>
                  <a:schemeClr val="tx1"/>
                </a:solidFill>
                <a:latin typeface="Verdana" panose="020B0604030504040204" pitchFamily="34" charset="0"/>
                <a:ea typeface="黑体" panose="02010609060101010101" pitchFamily="2" charset="-122"/>
              </a:defRPr>
            </a:lvl2pPr>
            <a:lvl3pPr marL="1143000" indent="-228600" eaLnBrk="0" hangingPunct="0">
              <a:defRPr>
                <a:solidFill>
                  <a:schemeClr val="tx1"/>
                </a:solidFill>
                <a:latin typeface="Verdana" panose="020B0604030504040204" pitchFamily="34" charset="0"/>
                <a:ea typeface="黑体" panose="02010609060101010101" pitchFamily="2" charset="-122"/>
              </a:defRPr>
            </a:lvl3pPr>
            <a:lvl4pPr marL="1600200" indent="-228600" eaLnBrk="0" hangingPunct="0">
              <a:defRPr>
                <a:solidFill>
                  <a:schemeClr val="tx1"/>
                </a:solidFill>
                <a:latin typeface="Verdana" panose="020B0604030504040204" pitchFamily="34" charset="0"/>
                <a:ea typeface="黑体" panose="02010609060101010101" pitchFamily="2" charset="-122"/>
              </a:defRPr>
            </a:lvl4pPr>
            <a:lvl5pPr marL="2057400" indent="-228600" eaLnBrk="0" hangingPunct="0">
              <a:defRPr>
                <a:solidFill>
                  <a:schemeClr val="tx1"/>
                </a:solidFill>
                <a:latin typeface="Verdana" panose="020B0604030504040204" pitchFamily="34" charset="0"/>
                <a:ea typeface="黑体" panose="02010609060101010101" pitchFamily="2" charset="-122"/>
              </a:defRPr>
            </a:lvl5pPr>
            <a:lvl6pPr marL="25146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6pPr>
            <a:lvl7pPr marL="29718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7pPr>
            <a:lvl8pPr marL="34290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8pPr>
            <a:lvl9pPr marL="38862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MBA</a:t>
            </a:r>
            <a:r>
              <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财务管理课程</a:t>
            </a:r>
            <a:endPar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endParaRPr>
          </a:p>
        </p:txBody>
      </p:sp>
      <p:sp>
        <p:nvSpPr>
          <p:cNvPr id="2051" name="Line 33"/>
          <p:cNvSpPr/>
          <p:nvPr userDrawn="1"/>
        </p:nvSpPr>
        <p:spPr>
          <a:xfrm>
            <a:off x="0" y="692150"/>
            <a:ext cx="3059113" cy="0"/>
          </a:xfrm>
          <a:prstGeom prst="line">
            <a:avLst/>
          </a:prstGeom>
          <a:ln w="38100" cap="flat" cmpd="sng">
            <a:solidFill>
              <a:schemeClr val="tx1"/>
            </a:solidFill>
            <a:prstDash val="solid"/>
            <a:headEnd type="none" w="med" len="med"/>
            <a:tailEnd type="none" w="med" len="med"/>
          </a:ln>
        </p:spPr>
      </p:sp>
      <p:pic>
        <p:nvPicPr>
          <p:cNvPr id="2052" name="Picture 34" descr="C:\기술정보\구름.JPG"/>
          <p:cNvPicPr>
            <a:picLocks noChangeAspect="1"/>
          </p:cNvPicPr>
          <p:nvPr userDrawn="1"/>
        </p:nvPicPr>
        <p:blipFill>
          <a:blip r:embed="rId2" r:link="rId3"/>
          <a:stretch>
            <a:fillRect/>
          </a:stretch>
        </p:blipFill>
        <p:spPr>
          <a:xfrm>
            <a:off x="0" y="0"/>
            <a:ext cx="3659188" cy="1516063"/>
          </a:xfrm>
          <a:prstGeom prst="rect">
            <a:avLst/>
          </a:prstGeom>
          <a:noFill/>
          <a:ln w="9525">
            <a:noFill/>
          </a:ln>
        </p:spPr>
      </p:pic>
      <p:sp>
        <p:nvSpPr>
          <p:cNvPr id="2053" name="Line 35"/>
          <p:cNvSpPr/>
          <p:nvPr userDrawn="1"/>
        </p:nvSpPr>
        <p:spPr>
          <a:xfrm>
            <a:off x="3527425" y="6308725"/>
            <a:ext cx="5616575" cy="0"/>
          </a:xfrm>
          <a:prstGeom prst="line">
            <a:avLst/>
          </a:prstGeom>
          <a:ln w="57150" cap="flat" cmpd="thickThin">
            <a:solidFill>
              <a:srgbClr val="0000FF"/>
            </a:solidFill>
            <a:prstDash val="solid"/>
            <a:headEnd type="none" w="med" len="med"/>
            <a:tailEnd type="none" w="med" len="med"/>
          </a:ln>
        </p:spPr>
      </p:sp>
      <p:pic>
        <p:nvPicPr>
          <p:cNvPr id="2054" name="Picture 36" descr="BS00554_"/>
          <p:cNvPicPr>
            <a:picLocks noChangeAspect="1"/>
          </p:cNvPicPr>
          <p:nvPr userDrawn="1"/>
        </p:nvPicPr>
        <p:blipFill>
          <a:blip r:embed="rId4"/>
          <a:stretch>
            <a:fillRect/>
          </a:stretch>
        </p:blipFill>
        <p:spPr>
          <a:xfrm>
            <a:off x="7904163" y="5961063"/>
            <a:ext cx="1239837" cy="896937"/>
          </a:xfrm>
          <a:prstGeom prst="rect">
            <a:avLst/>
          </a:prstGeom>
          <a:noFill/>
          <a:ln w="9525">
            <a:noFill/>
          </a:ln>
        </p:spPr>
      </p:pic>
      <p:sp>
        <p:nvSpPr>
          <p:cNvPr id="290820" name="Rectangle 4"/>
          <p:cNvSpPr>
            <a:spLocks noGrp="1" noChangeArrowheads="1"/>
          </p:cNvSpPr>
          <p:nvPr>
            <p:ph type="ctrTitle"/>
          </p:nvPr>
        </p:nvSpPr>
        <p:spPr>
          <a:xfrm>
            <a:off x="685800" y="990600"/>
            <a:ext cx="7772400" cy="1371600"/>
          </a:xfrm>
        </p:spPr>
        <p:txBody>
          <a:bodyPr/>
          <a:lstStyle>
            <a:lvl1pPr>
              <a:defRPr sz="4000"/>
            </a:lvl1pPr>
          </a:lstStyle>
          <a:p>
            <a:pPr lvl="0"/>
            <a:r>
              <a:rPr lang="zh-CN" altLang="en-US" noProof="0" smtClean="0"/>
              <a:t>单击此处编辑母版标题样式</a:t>
            </a:r>
            <a:endParaRPr lang="zh-CN" altLang="en-US" noProof="0" smtClean="0"/>
          </a:p>
        </p:txBody>
      </p:sp>
      <p:sp>
        <p:nvSpPr>
          <p:cNvPr id="290821" name="Rectangle 5"/>
          <p:cNvSpPr>
            <a:spLocks noGrp="1" noChangeArrowheads="1"/>
          </p:cNvSpPr>
          <p:nvPr>
            <p:ph type="subTitle" idx="1"/>
          </p:nvPr>
        </p:nvSpPr>
        <p:spPr>
          <a:xfrm>
            <a:off x="1447800" y="3429000"/>
            <a:ext cx="7010400" cy="1600200"/>
          </a:xfrm>
        </p:spPr>
        <p:txBody>
          <a:bodyPr/>
          <a:lstStyle>
            <a:lvl1pPr marL="0" indent="0">
              <a:defRPr sz="2800"/>
            </a:lvl1pPr>
          </a:lstStyle>
          <a:p>
            <a:pPr lvl="0"/>
            <a:r>
              <a:rPr lang="zh-CN" altLang="en-US" noProof="0" smtClean="0"/>
              <a:t>单击此处编辑母版副标题样式</a:t>
            </a:r>
            <a:endParaRPr lang="zh-CN" altLang="en-US" noProof="0" smtClean="0"/>
          </a:p>
        </p:txBody>
      </p:sp>
      <p:sp>
        <p:nvSpPr>
          <p:cNvPr id="14" name="Rectangle 6"/>
          <p:cNvSpPr>
            <a:spLocks noGrp="1" noChangeArrowheads="1"/>
          </p:cNvSpPr>
          <p:nvPr>
            <p:ph type="dt" sz="half" idx="2"/>
          </p:nvPr>
        </p:nvSpPr>
        <p:spPr bwMode="auto">
          <a:xfrm>
            <a:off x="6858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spcBef>
                <a:spcPct val="0"/>
              </a:spcBef>
              <a:defRPr sz="1200" smtClean="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
        <p:nvSpPr>
          <p:cNvPr id="15" name="Rectangle 7"/>
          <p:cNvSpPr>
            <a:spLocks noGrp="1" noChangeArrowheads="1"/>
          </p:cNvSpPr>
          <p:nvPr>
            <p:ph type="ftr" sz="quarter" idx="3"/>
          </p:nvPr>
        </p:nvSpPr>
        <p:spPr bwMode="auto">
          <a:xfrm>
            <a:off x="31242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spcBef>
                <a:spcPct val="0"/>
              </a:spcBef>
              <a:defRPr sz="1200" smtClean="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mn-ea"/>
              <a:cs typeface="+mn-cs"/>
            </a:endParaRPr>
          </a:p>
        </p:txBody>
      </p:sp>
    </p:spTree>
  </p:cSld>
  <p:clrMapOvr>
    <a:masterClrMapping/>
  </p:clrMapOvr>
  <p:transition spd="med">
    <p:blinds dir="vert"/>
    <p:sndAc>
      <p:stSnd>
        <p:snd r:embed="rId5" name="chimes.wav"/>
      </p:stSnd>
    </p:sndAc>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blinds dir="vert"/>
    <p:sndAc>
      <p:stSnd>
        <p:snd r:embed="rId2" name="chimes.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blinds dir="vert"/>
    <p:sndAc>
      <p:stSnd>
        <p:snd r:embed="rId2" name="chimes.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blinds dir="vert"/>
    <p:sndAc>
      <p:stSnd>
        <p:snd r:embed="rId2"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blinds dir="vert"/>
    <p:sndAc>
      <p:stSnd>
        <p:snd r:embed="rId2"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audio" Target="../media/audio1.wav"/><Relationship Id="rId14" Type="http://schemas.openxmlformats.org/officeDocument/2006/relationships/image" Target="../media/image2.wmf"/><Relationship Id="rId13" Type="http://schemas.openxmlformats.org/officeDocument/2006/relationships/image" Target="NULL" TargetMode="Externa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audio" Target="../media/audio1.wav"/><Relationship Id="rId14" Type="http://schemas.openxmlformats.org/officeDocument/2006/relationships/image" Target="../media/image2.wmf"/><Relationship Id="rId13" Type="http://schemas.openxmlformats.org/officeDocument/2006/relationships/image" Target="NULL" TargetMode="Externa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3"/>
          <p:cNvSpPr>
            <a:spLocks noGrp="1"/>
          </p:cNvSpPr>
          <p:nvPr>
            <p:ph type="title"/>
          </p:nvPr>
        </p:nvSpPr>
        <p:spPr>
          <a:xfrm>
            <a:off x="574675" y="304800"/>
            <a:ext cx="8001000" cy="1216025"/>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7" name="Rectangle 4"/>
          <p:cNvSpPr>
            <a:spLocks noGrp="1"/>
          </p:cNvSpPr>
          <p:nvPr>
            <p:ph type="body" idx="1"/>
          </p:nvPr>
        </p:nvSpPr>
        <p:spPr>
          <a:xfrm>
            <a:off x="566738" y="1752600"/>
            <a:ext cx="8001000" cy="4267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28"/>
          <p:cNvSpPr>
            <a:spLocks noChangeArrowheads="1"/>
          </p:cNvSpPr>
          <p:nvPr/>
        </p:nvSpPr>
        <p:spPr bwMode="auto">
          <a:xfrm>
            <a:off x="179388" y="260350"/>
            <a:ext cx="5040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Verdana" panose="020B0604030504040204" pitchFamily="34" charset="0"/>
                <a:ea typeface="黑体" panose="02010609060101010101" pitchFamily="2" charset="-122"/>
              </a:defRPr>
            </a:lvl1pPr>
            <a:lvl2pPr marL="742950" indent="-285750" eaLnBrk="0" hangingPunct="0">
              <a:defRPr>
                <a:solidFill>
                  <a:schemeClr val="tx1"/>
                </a:solidFill>
                <a:latin typeface="Verdana" panose="020B0604030504040204" pitchFamily="34" charset="0"/>
                <a:ea typeface="黑体" panose="02010609060101010101" pitchFamily="2" charset="-122"/>
              </a:defRPr>
            </a:lvl2pPr>
            <a:lvl3pPr marL="1143000" indent="-228600" eaLnBrk="0" hangingPunct="0">
              <a:defRPr>
                <a:solidFill>
                  <a:schemeClr val="tx1"/>
                </a:solidFill>
                <a:latin typeface="Verdana" panose="020B0604030504040204" pitchFamily="34" charset="0"/>
                <a:ea typeface="黑体" panose="02010609060101010101" pitchFamily="2" charset="-122"/>
              </a:defRPr>
            </a:lvl3pPr>
            <a:lvl4pPr marL="1600200" indent="-228600" eaLnBrk="0" hangingPunct="0">
              <a:defRPr>
                <a:solidFill>
                  <a:schemeClr val="tx1"/>
                </a:solidFill>
                <a:latin typeface="Verdana" panose="020B0604030504040204" pitchFamily="34" charset="0"/>
                <a:ea typeface="黑体" panose="02010609060101010101" pitchFamily="2" charset="-122"/>
              </a:defRPr>
            </a:lvl4pPr>
            <a:lvl5pPr marL="2057400" indent="-228600" eaLnBrk="0" hangingPunct="0">
              <a:defRPr>
                <a:solidFill>
                  <a:schemeClr val="tx1"/>
                </a:solidFill>
                <a:latin typeface="Verdana" panose="020B0604030504040204" pitchFamily="34" charset="0"/>
                <a:ea typeface="黑体" panose="02010609060101010101" pitchFamily="2" charset="-122"/>
              </a:defRPr>
            </a:lvl5pPr>
            <a:lvl6pPr marL="25146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6pPr>
            <a:lvl7pPr marL="29718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7pPr>
            <a:lvl8pPr marL="34290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8pPr>
            <a:lvl9pPr marL="38862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MBA</a:t>
            </a:r>
            <a:r>
              <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财务管理课程</a:t>
            </a:r>
            <a:endPar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endParaRPr>
          </a:p>
        </p:txBody>
      </p:sp>
      <p:sp>
        <p:nvSpPr>
          <p:cNvPr id="1029" name="Line 29"/>
          <p:cNvSpPr/>
          <p:nvPr userDrawn="1"/>
        </p:nvSpPr>
        <p:spPr>
          <a:xfrm>
            <a:off x="0" y="692150"/>
            <a:ext cx="3059113" cy="0"/>
          </a:xfrm>
          <a:prstGeom prst="line">
            <a:avLst/>
          </a:prstGeom>
          <a:ln w="38100" cap="flat" cmpd="sng">
            <a:solidFill>
              <a:schemeClr val="tx1"/>
            </a:solidFill>
            <a:prstDash val="solid"/>
            <a:headEnd type="none" w="med" len="med"/>
            <a:tailEnd type="none" w="med" len="med"/>
          </a:ln>
        </p:spPr>
      </p:sp>
      <p:pic>
        <p:nvPicPr>
          <p:cNvPr id="1030" name="Picture 30" descr="C:\기술정보\구름.JPG"/>
          <p:cNvPicPr>
            <a:picLocks noChangeAspect="1"/>
          </p:cNvPicPr>
          <p:nvPr userDrawn="1"/>
        </p:nvPicPr>
        <p:blipFill>
          <a:blip r:embed="rId12" r:link="rId13"/>
          <a:stretch>
            <a:fillRect/>
          </a:stretch>
        </p:blipFill>
        <p:spPr>
          <a:xfrm>
            <a:off x="0" y="0"/>
            <a:ext cx="3659188" cy="1516063"/>
          </a:xfrm>
          <a:prstGeom prst="rect">
            <a:avLst/>
          </a:prstGeom>
          <a:noFill/>
          <a:ln w="9525">
            <a:noFill/>
          </a:ln>
        </p:spPr>
      </p:pic>
      <p:sp>
        <p:nvSpPr>
          <p:cNvPr id="1031" name="Line 32"/>
          <p:cNvSpPr/>
          <p:nvPr userDrawn="1"/>
        </p:nvSpPr>
        <p:spPr>
          <a:xfrm>
            <a:off x="3527425" y="6308725"/>
            <a:ext cx="5616575" cy="0"/>
          </a:xfrm>
          <a:prstGeom prst="line">
            <a:avLst/>
          </a:prstGeom>
          <a:ln w="57150" cap="flat" cmpd="thickThin">
            <a:solidFill>
              <a:srgbClr val="0000FF"/>
            </a:solidFill>
            <a:prstDash val="solid"/>
            <a:headEnd type="none" w="med" len="med"/>
            <a:tailEnd type="none" w="med" len="med"/>
          </a:ln>
        </p:spPr>
      </p:sp>
      <p:pic>
        <p:nvPicPr>
          <p:cNvPr id="1032" name="Picture 33" descr="BS00554_"/>
          <p:cNvPicPr>
            <a:picLocks noChangeAspect="1"/>
          </p:cNvPicPr>
          <p:nvPr userDrawn="1"/>
        </p:nvPicPr>
        <p:blipFill>
          <a:blip r:embed="rId14"/>
          <a:stretch>
            <a:fillRect/>
          </a:stretch>
        </p:blipFill>
        <p:spPr>
          <a:xfrm>
            <a:off x="7904163" y="5961063"/>
            <a:ext cx="1239837" cy="896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blinds dir="vert"/>
    <p:sndAc>
      <p:stSnd>
        <p:snd r:embed="rId15" name="chimes.wav"/>
      </p:stSnd>
    </p:sndAc>
  </p:transition>
  <p:timing>
    <p:tnLst>
      <p:par>
        <p:cTn id="1" dur="indefinite" restart="never" nodeType="tmRoot"/>
      </p:par>
    </p:tnLst>
  </p:timing>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3"/>
          <p:cNvSpPr>
            <a:spLocks noGrp="1"/>
          </p:cNvSpPr>
          <p:nvPr>
            <p:ph type="title"/>
          </p:nvPr>
        </p:nvSpPr>
        <p:spPr>
          <a:xfrm>
            <a:off x="574675" y="304800"/>
            <a:ext cx="8001000" cy="1216025"/>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7" name="Rectangle 4"/>
          <p:cNvSpPr>
            <a:spLocks noGrp="1"/>
          </p:cNvSpPr>
          <p:nvPr>
            <p:ph type="body" idx="1"/>
          </p:nvPr>
        </p:nvSpPr>
        <p:spPr>
          <a:xfrm>
            <a:off x="566738" y="1752600"/>
            <a:ext cx="8001000" cy="4267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28"/>
          <p:cNvSpPr>
            <a:spLocks noChangeArrowheads="1"/>
          </p:cNvSpPr>
          <p:nvPr/>
        </p:nvSpPr>
        <p:spPr bwMode="auto">
          <a:xfrm>
            <a:off x="179388" y="260350"/>
            <a:ext cx="5040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Verdana" panose="020B0604030504040204" pitchFamily="34" charset="0"/>
                <a:ea typeface="黑体" panose="02010609060101010101" pitchFamily="2" charset="-122"/>
              </a:defRPr>
            </a:lvl1pPr>
            <a:lvl2pPr marL="742950" indent="-285750" eaLnBrk="0" hangingPunct="0">
              <a:defRPr>
                <a:solidFill>
                  <a:schemeClr val="tx1"/>
                </a:solidFill>
                <a:latin typeface="Verdana" panose="020B0604030504040204" pitchFamily="34" charset="0"/>
                <a:ea typeface="黑体" panose="02010609060101010101" pitchFamily="2" charset="-122"/>
              </a:defRPr>
            </a:lvl2pPr>
            <a:lvl3pPr marL="1143000" indent="-228600" eaLnBrk="0" hangingPunct="0">
              <a:defRPr>
                <a:solidFill>
                  <a:schemeClr val="tx1"/>
                </a:solidFill>
                <a:latin typeface="Verdana" panose="020B0604030504040204" pitchFamily="34" charset="0"/>
                <a:ea typeface="黑体" panose="02010609060101010101" pitchFamily="2" charset="-122"/>
              </a:defRPr>
            </a:lvl3pPr>
            <a:lvl4pPr marL="1600200" indent="-228600" eaLnBrk="0" hangingPunct="0">
              <a:defRPr>
                <a:solidFill>
                  <a:schemeClr val="tx1"/>
                </a:solidFill>
                <a:latin typeface="Verdana" panose="020B0604030504040204" pitchFamily="34" charset="0"/>
                <a:ea typeface="黑体" panose="02010609060101010101" pitchFamily="2" charset="-122"/>
              </a:defRPr>
            </a:lvl4pPr>
            <a:lvl5pPr marL="2057400" indent="-228600" eaLnBrk="0" hangingPunct="0">
              <a:defRPr>
                <a:solidFill>
                  <a:schemeClr val="tx1"/>
                </a:solidFill>
                <a:latin typeface="Verdana" panose="020B0604030504040204" pitchFamily="34" charset="0"/>
                <a:ea typeface="黑体" panose="02010609060101010101" pitchFamily="2" charset="-122"/>
              </a:defRPr>
            </a:lvl5pPr>
            <a:lvl6pPr marL="25146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6pPr>
            <a:lvl7pPr marL="29718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7pPr>
            <a:lvl8pPr marL="34290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8pPr>
            <a:lvl9pPr marL="3886200" indent="-228600" eaLnBrk="0" fontAlgn="base" hangingPunct="0">
              <a:spcBef>
                <a:spcPct val="50000"/>
              </a:spcBef>
              <a:spcAft>
                <a:spcPct val="0"/>
              </a:spcAft>
              <a:defRPr>
                <a:solidFill>
                  <a:schemeClr val="tx1"/>
                </a:solidFill>
                <a:latin typeface="Verdana" panose="020B0604030504040204" pitchFamily="34" charset="0"/>
                <a:ea typeface="黑体" panose="0201060906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MBA</a:t>
            </a:r>
            <a:r>
              <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财务管理课程</a:t>
            </a:r>
            <a:endPar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endParaRPr>
          </a:p>
        </p:txBody>
      </p:sp>
      <p:sp>
        <p:nvSpPr>
          <p:cNvPr id="1029" name="Line 29"/>
          <p:cNvSpPr/>
          <p:nvPr userDrawn="1"/>
        </p:nvSpPr>
        <p:spPr>
          <a:xfrm>
            <a:off x="0" y="692150"/>
            <a:ext cx="3059113" cy="0"/>
          </a:xfrm>
          <a:prstGeom prst="line">
            <a:avLst/>
          </a:prstGeom>
          <a:ln w="38100" cap="flat" cmpd="sng">
            <a:solidFill>
              <a:schemeClr val="tx1"/>
            </a:solidFill>
            <a:prstDash val="solid"/>
            <a:headEnd type="none" w="med" len="med"/>
            <a:tailEnd type="none" w="med" len="med"/>
          </a:ln>
        </p:spPr>
      </p:sp>
      <p:pic>
        <p:nvPicPr>
          <p:cNvPr id="1030" name="Picture 30" descr="C:\기술정보\구름.JPG"/>
          <p:cNvPicPr>
            <a:picLocks noChangeAspect="1"/>
          </p:cNvPicPr>
          <p:nvPr userDrawn="1"/>
        </p:nvPicPr>
        <p:blipFill>
          <a:blip r:embed="rId12" r:link="rId13"/>
          <a:stretch>
            <a:fillRect/>
          </a:stretch>
        </p:blipFill>
        <p:spPr>
          <a:xfrm>
            <a:off x="0" y="0"/>
            <a:ext cx="3659188" cy="1516063"/>
          </a:xfrm>
          <a:prstGeom prst="rect">
            <a:avLst/>
          </a:prstGeom>
          <a:noFill/>
          <a:ln w="9525">
            <a:noFill/>
          </a:ln>
        </p:spPr>
      </p:pic>
      <p:sp>
        <p:nvSpPr>
          <p:cNvPr id="1031" name="Line 32"/>
          <p:cNvSpPr/>
          <p:nvPr userDrawn="1"/>
        </p:nvSpPr>
        <p:spPr>
          <a:xfrm>
            <a:off x="3527425" y="6308725"/>
            <a:ext cx="5616575" cy="0"/>
          </a:xfrm>
          <a:prstGeom prst="line">
            <a:avLst/>
          </a:prstGeom>
          <a:ln w="57150" cap="flat" cmpd="thickThin">
            <a:solidFill>
              <a:srgbClr val="0000FF"/>
            </a:solidFill>
            <a:prstDash val="solid"/>
            <a:headEnd type="none" w="med" len="med"/>
            <a:tailEnd type="none" w="med" len="med"/>
          </a:ln>
        </p:spPr>
      </p:sp>
      <p:pic>
        <p:nvPicPr>
          <p:cNvPr id="1032" name="Picture 33" descr="BS00554_"/>
          <p:cNvPicPr>
            <a:picLocks noChangeAspect="1"/>
          </p:cNvPicPr>
          <p:nvPr userDrawn="1"/>
        </p:nvPicPr>
        <p:blipFill>
          <a:blip r:embed="rId14"/>
          <a:stretch>
            <a:fillRect/>
          </a:stretch>
        </p:blipFill>
        <p:spPr>
          <a:xfrm>
            <a:off x="7904163" y="5961063"/>
            <a:ext cx="1239837" cy="896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blinds dir="vert"/>
    <p:sndAc>
      <p:stSnd>
        <p:snd r:embed="rId15" name="chimes.wav"/>
      </p:stSnd>
    </p:sndAc>
  </p:transition>
  <p:timing>
    <p:tnLst>
      <p:par>
        <p:cTn id="1" dur="indefinite" restart="never" nodeType="tmRoot"/>
      </p:par>
    </p:tnLst>
  </p:timing>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xml"/><Relationship Id="rId1" Type="http://schemas.openxmlformats.org/officeDocument/2006/relationships/image" Target="../media/image3.wmf"/></Relationships>
</file>

<file path=ppt/slides/_rels/slide10.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4" Type="http://schemas.openxmlformats.org/officeDocument/2006/relationships/notesSlide" Target="../notesSlides/notesSlide10.xml"/><Relationship Id="rId13" Type="http://schemas.openxmlformats.org/officeDocument/2006/relationships/slideLayout" Target="../slideLayouts/slideLayout2.xml"/><Relationship Id="rId12" Type="http://schemas.openxmlformats.org/officeDocument/2006/relationships/audio" Target="../media/audio1.wav"/><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60.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66.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67.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73.xml"/><Relationship Id="rId1" Type="http://schemas.openxmlformats.org/officeDocument/2006/relationships/tags" Target="../tags/tag7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7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75.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80.xml"/><Relationship Id="rId1" Type="http://schemas.openxmlformats.org/officeDocument/2006/relationships/tags" Target="../tags/tag79.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8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8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83.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85.xml"/><Relationship Id="rId1" Type="http://schemas.openxmlformats.org/officeDocument/2006/relationships/tags" Target="../tags/tag84.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86.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87.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88.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8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9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9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92.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audio" Target="../media/audio1.wav"/><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10.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1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12.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13.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14.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png"/><Relationship Id="rId1" Type="http://schemas.openxmlformats.org/officeDocument/2006/relationships/tags" Target="../tags/tag115.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17.xml"/><Relationship Id="rId1" Type="http://schemas.openxmlformats.org/officeDocument/2006/relationships/tags" Target="../tags/tag116.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18.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19.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20.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7.png"/><Relationship Id="rId1" Type="http://schemas.openxmlformats.org/officeDocument/2006/relationships/tags" Target="../tags/tag12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2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image" Target="../media/image10.pn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26.xml"/><Relationship Id="rId1" Type="http://schemas.openxmlformats.org/officeDocument/2006/relationships/tags" Target="../tags/tag125.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28.xml"/><Relationship Id="rId1" Type="http://schemas.openxmlformats.org/officeDocument/2006/relationships/tags" Target="../tags/tag127.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30.xml"/><Relationship Id="rId1" Type="http://schemas.openxmlformats.org/officeDocument/2006/relationships/tags" Target="../tags/tag129.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32.xml"/><Relationship Id="rId1" Type="http://schemas.openxmlformats.org/officeDocument/2006/relationships/tags" Target="../tags/tag131.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3.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34.xml"/><Relationship Id="rId1" Type="http://schemas.openxmlformats.org/officeDocument/2006/relationships/tags" Target="../tags/tag133.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36.xml"/><Relationship Id="rId1" Type="http://schemas.openxmlformats.org/officeDocument/2006/relationships/tags" Target="../tags/tag135.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1.png"/><Relationship Id="rId1" Type="http://schemas.openxmlformats.org/officeDocument/2006/relationships/tags" Target="../tags/tag137.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38.xml"/><Relationship Id="rId1" Type="http://schemas.openxmlformats.org/officeDocument/2006/relationships/image" Target="../media/image12.png"/></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39.xml"/><Relationship Id="rId1" Type="http://schemas.openxmlformats.org/officeDocument/2006/relationships/image" Target="../media/image13.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40.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41.xml"/><Relationship Id="rId1" Type="http://schemas.openxmlformats.org/officeDocument/2006/relationships/image" Target="../media/image14.png"/></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42.xml"/><Relationship Id="rId1" Type="http://schemas.openxmlformats.org/officeDocument/2006/relationships/image" Target="../media/image15.png"/></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43.xml"/><Relationship Id="rId1" Type="http://schemas.openxmlformats.org/officeDocument/2006/relationships/image" Target="../media/image16.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44.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6.xml"/><Relationship Id="rId1" Type="http://schemas.openxmlformats.org/officeDocument/2006/relationships/tags" Target="../tags/tag15.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45.xml"/><Relationship Id="rId1" Type="http://schemas.openxmlformats.org/officeDocument/2006/relationships/image" Target="../media/image17.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46.xml"/></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47.xml"/><Relationship Id="rId1" Type="http://schemas.openxmlformats.org/officeDocument/2006/relationships/image" Target="../media/image18.png"/></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48.xml"/><Relationship Id="rId1" Type="http://schemas.openxmlformats.org/officeDocument/2006/relationships/image" Target="../media/image19.png"/></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49.xml"/><Relationship Id="rId1" Type="http://schemas.openxmlformats.org/officeDocument/2006/relationships/image" Target="../media/image20.png"/></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50.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51.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image" Target="../media/image21.png"/><Relationship Id="rId2" Type="http://schemas.openxmlformats.org/officeDocument/2006/relationships/tags" Target="../tags/tag153.xml"/><Relationship Id="rId1" Type="http://schemas.openxmlformats.org/officeDocument/2006/relationships/tags" Target="../tags/tag15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7" Type="http://schemas.openxmlformats.org/officeDocument/2006/relationships/notesSlide" Target="../notesSlides/notesSlide8.xml"/><Relationship Id="rId16" Type="http://schemas.openxmlformats.org/officeDocument/2006/relationships/slideLayout" Target="../slideLayouts/slideLayout2.xml"/><Relationship Id="rId15" Type="http://schemas.openxmlformats.org/officeDocument/2006/relationships/audio" Target="../media/audio1.wav"/><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54.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55.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56.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57.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58.xml"/></Relationships>
</file>

<file path=ppt/slides/_rels/slide9.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1" Type="http://schemas.openxmlformats.org/officeDocument/2006/relationships/notesSlide" Target="../notesSlides/notesSlide9.xml"/><Relationship Id="rId20" Type="http://schemas.openxmlformats.org/officeDocument/2006/relationships/slideLayout" Target="../slideLayouts/slideLayout2.xml"/><Relationship Id="rId2" Type="http://schemas.openxmlformats.org/officeDocument/2006/relationships/tags" Target="../tags/tag32.xml"/><Relationship Id="rId19" Type="http://schemas.openxmlformats.org/officeDocument/2006/relationships/audio" Target="../media/audio1.wav"/><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59.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60.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61.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0086" name="Picture 6" descr="PE01561_"/>
          <p:cNvPicPr>
            <a:picLocks noChangeAspect="1"/>
          </p:cNvPicPr>
          <p:nvPr/>
        </p:nvPicPr>
        <p:blipFill>
          <a:blip r:embed="rId1"/>
          <a:stretch>
            <a:fillRect/>
          </a:stretch>
        </p:blipFill>
        <p:spPr>
          <a:xfrm>
            <a:off x="2627313" y="4437063"/>
            <a:ext cx="3886200" cy="2028825"/>
          </a:xfrm>
          <a:prstGeom prst="rect">
            <a:avLst/>
          </a:prstGeom>
          <a:noFill/>
          <a:ln w="9525">
            <a:noFill/>
          </a:ln>
        </p:spPr>
      </p:pic>
      <p:sp>
        <p:nvSpPr>
          <p:cNvPr id="3" name="文本框 2"/>
          <p:cNvSpPr txBox="1"/>
          <p:nvPr/>
        </p:nvSpPr>
        <p:spPr>
          <a:xfrm>
            <a:off x="744855" y="3755390"/>
            <a:ext cx="3048000" cy="368300"/>
          </a:xfrm>
          <a:prstGeom prst="rect">
            <a:avLst/>
          </a:prstGeom>
          <a:noFill/>
        </p:spPr>
        <p:txBody>
          <a:bodyPr wrap="square" rtlCol="0">
            <a:spAutoFit/>
          </a:bodyPr>
          <a:p>
            <a:endParaRPr lang="zh-CN" altLang="en-US"/>
          </a:p>
        </p:txBody>
      </p:sp>
      <p:sp>
        <p:nvSpPr>
          <p:cNvPr id="4" name="Text Box 2"/>
          <p:cNvSpPr txBox="1">
            <a:spLocks noChangeArrowheads="1"/>
          </p:cNvSpPr>
          <p:nvPr>
            <p:custDataLst>
              <p:tags r:id="rId2"/>
            </p:custDataLst>
          </p:nvPr>
        </p:nvSpPr>
        <p:spPr bwMode="auto">
          <a:xfrm>
            <a:off x="467678" y="1700530"/>
            <a:ext cx="7391400"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marR="0" algn="ctr" defTabSz="914400">
              <a:buClrTx/>
              <a:buSzTx/>
              <a:buFontTx/>
              <a:buNone/>
              <a:defRPr/>
            </a:pPr>
            <a:r>
              <a:rPr kumimoji="1" lang="en-US" altLang="zh-CN" sz="3600"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华文中宋" pitchFamily="2" charset="-122"/>
                <a:cs typeface="+mn-cs"/>
              </a:rPr>
              <a:t>    </a:t>
            </a:r>
            <a:r>
              <a:rPr lang="zh-CN" altLang="en-US" sz="3600" kern="1200" cap="none" spc="0" normalizeH="0" baseline="0" dirty="0">
                <a:solidFill>
                  <a:srgbClr val="FF3300"/>
                </a:solidFill>
                <a:latin typeface="黑体" panose="02010609060101010101" pitchFamily="2" charset="-122"/>
                <a:ea typeface="黑体" panose="02010609060101010101" pitchFamily="2" charset="-122"/>
                <a:cs typeface="+mn-cs"/>
              </a:rPr>
              <a:t>第六章 </a:t>
            </a:r>
            <a:r>
              <a:rPr lang="en-US" altLang="zh-CN" sz="3600" kern="1200" cap="none" spc="0" normalizeH="0" baseline="0" dirty="0">
                <a:solidFill>
                  <a:srgbClr val="FF3300"/>
                </a:solidFill>
                <a:latin typeface="黑体" panose="02010609060101010101" pitchFamily="2" charset="-122"/>
                <a:ea typeface="黑体" panose="02010609060101010101" pitchFamily="2" charset="-122"/>
                <a:cs typeface="+mn-cs"/>
              </a:rPr>
              <a:t> </a:t>
            </a:r>
            <a:r>
              <a:rPr lang="zh-CN" altLang="en-US" sz="3600" kern="1200" cap="none" spc="0" normalizeH="0" baseline="0" dirty="0">
                <a:solidFill>
                  <a:srgbClr val="FF3300"/>
                </a:solidFill>
                <a:latin typeface="黑体" panose="02010609060101010101" pitchFamily="2" charset="-122"/>
                <a:ea typeface="黑体" panose="02010609060101010101" pitchFamily="2" charset="-122"/>
                <a:cs typeface="+mn-cs"/>
              </a:rPr>
              <a:t>项目投资管理</a:t>
            </a:r>
            <a:endParaRPr lang="zh-CN" altLang="en-US" sz="3600" kern="1200" cap="none" spc="0" normalizeH="0" baseline="0" dirty="0">
              <a:solidFill>
                <a:srgbClr val="FF3300"/>
              </a:solidFill>
              <a:latin typeface="黑体" panose="02010609060101010101" pitchFamily="2" charset="-122"/>
              <a:ea typeface="黑体" panose="02010609060101010101" pitchFamily="2" charset="-122"/>
              <a:cs typeface="+mn-cs"/>
            </a:endParaRPr>
          </a:p>
        </p:txBody>
      </p:sp>
    </p:spTree>
  </p:cSld>
  <p:clrMapOvr>
    <a:masterClrMapping/>
  </p:clrMapOvr>
  <p:transition spd="med">
    <p:blinds dir="vert"/>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070086"/>
                                        </p:tgtEl>
                                        <p:attrNameLst>
                                          <p:attrName>style.visibility</p:attrName>
                                        </p:attrNameLst>
                                      </p:cBhvr>
                                      <p:to>
                                        <p:strVal val="visible"/>
                                      </p:to>
                                    </p:set>
                                    <p:anim calcmode="lin" valueType="num">
                                      <p:cBhvr>
                                        <p:cTn id="7" dur="500" fill="hold"/>
                                        <p:tgtEl>
                                          <p:spTgt spid="1070086"/>
                                        </p:tgtEl>
                                        <p:attrNameLst>
                                          <p:attrName>ppt_w</p:attrName>
                                        </p:attrNameLst>
                                      </p:cBhvr>
                                      <p:tavLst>
                                        <p:tav tm="0">
                                          <p:val>
                                            <p:fltVal val="0.000000"/>
                                          </p:val>
                                        </p:tav>
                                        <p:tav tm="100000">
                                          <p:val>
                                            <p:strVal val="#ppt_w"/>
                                          </p:val>
                                        </p:tav>
                                      </p:tavLst>
                                    </p:anim>
                                    <p:anim calcmode="lin" valueType="num">
                                      <p:cBhvr>
                                        <p:cTn id="8" dur="500" fill="hold"/>
                                        <p:tgtEl>
                                          <p:spTgt spid="107008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idx="1"/>
          </p:nvPr>
        </p:nvSpPr>
        <p:spPr>
          <a:xfrm>
            <a:off x="2508885" y="2637155"/>
            <a:ext cx="6160770" cy="3383280"/>
          </a:xfrm>
        </p:spPr>
        <p:txBody>
          <a:bodyPr vert="horz" wrap="square" lIns="91440" tIns="45720" rIns="91440" bIns="45720" anchor="t" anchorCtr="0"/>
          <a:p>
            <a:pPr eaLnBrk="1" hangingPunct="1">
              <a:lnSpc>
                <a:spcPct val="150000"/>
              </a:lnSpc>
              <a:buNone/>
            </a:pPr>
            <a:r>
              <a:rPr lang="zh-CN" altLang="en-US" sz="2400" b="1" dirty="0"/>
              <a:t> 增强企业的经济实力</a:t>
            </a:r>
            <a:endParaRPr lang="zh-CN" altLang="en-US" sz="2400" b="1" dirty="0"/>
          </a:p>
          <a:p>
            <a:pPr eaLnBrk="1" hangingPunct="1">
              <a:lnSpc>
                <a:spcPct val="150000"/>
              </a:lnSpc>
              <a:buNone/>
            </a:pPr>
            <a:r>
              <a:rPr lang="zh-CN" altLang="en-US" sz="2400" b="1" dirty="0"/>
              <a:t>  提高企业的创新能力</a:t>
            </a:r>
            <a:endParaRPr lang="zh-CN" altLang="en-US" sz="2400" b="1" dirty="0"/>
          </a:p>
          <a:p>
            <a:pPr eaLnBrk="1" hangingPunct="1">
              <a:lnSpc>
                <a:spcPct val="150000"/>
              </a:lnSpc>
              <a:buNone/>
            </a:pPr>
            <a:r>
              <a:rPr lang="zh-CN" altLang="en-US" sz="2400" b="1" dirty="0"/>
              <a:t>  提升企业的市场竞争力</a:t>
            </a:r>
            <a:endParaRPr lang="zh-CN" altLang="en-US" sz="2400" b="1" dirty="0"/>
          </a:p>
        </p:txBody>
      </p:sp>
      <p:sp>
        <p:nvSpPr>
          <p:cNvPr id="24577" name="Rectangle 12"/>
          <p:cNvSpPr>
            <a:spLocks noChangeArrowheads="1"/>
          </p:cNvSpPr>
          <p:nvPr>
            <p:custDataLst>
              <p:tags r:id="rId1"/>
            </p:custDataLst>
          </p:nvPr>
        </p:nvSpPr>
        <p:spPr bwMode="auto">
          <a:xfrm>
            <a:off x="1187133" y="620395"/>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三、项目投资的特点和意义</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3" name="Rectangle 12"/>
          <p:cNvSpPr>
            <a:spLocks noChangeArrowheads="1"/>
          </p:cNvSpPr>
          <p:nvPr>
            <p:custDataLst>
              <p:tags r:id="rId2"/>
            </p:custDataLst>
          </p:nvPr>
        </p:nvSpPr>
        <p:spPr bwMode="auto">
          <a:xfrm>
            <a:off x="1258888" y="1484630"/>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cs typeface="+mn-cs"/>
              </a:rPr>
              <a:t>（二）项目投资的意义</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cs typeface="+mn-cs"/>
            </a:endParaRPr>
          </a:p>
        </p:txBody>
      </p:sp>
      <p:grpSp>
        <p:nvGrpSpPr>
          <p:cNvPr id="62" name="组合 2"/>
          <p:cNvGrpSpPr/>
          <p:nvPr/>
        </p:nvGrpSpPr>
        <p:grpSpPr>
          <a:xfrm>
            <a:off x="1403985" y="2651125"/>
            <a:ext cx="1151255" cy="655320"/>
            <a:chOff x="3058140" y="2430077"/>
            <a:chExt cx="1151056" cy="720000"/>
          </a:xfrm>
        </p:grpSpPr>
        <p:grpSp>
          <p:nvGrpSpPr>
            <p:cNvPr id="9233" name="组合 3"/>
            <p:cNvGrpSpPr/>
            <p:nvPr/>
          </p:nvGrpSpPr>
          <p:grpSpPr>
            <a:xfrm>
              <a:off x="3058140" y="2430077"/>
              <a:ext cx="1151056" cy="720000"/>
              <a:chOff x="3609683" y="2394857"/>
              <a:chExt cx="1151056" cy="720000"/>
            </a:xfrm>
          </p:grpSpPr>
          <p:sp>
            <p:nvSpPr>
              <p:cNvPr id="65" name="矩形 64"/>
              <p:cNvSpPr/>
              <p:nvPr>
                <p:custDataLst>
                  <p:tags r:id="rId3"/>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66" name="流程图: 延期 6"/>
              <p:cNvSpPr/>
              <p:nvPr>
                <p:custDataLst>
                  <p:tags r:id="rId4"/>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1</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64" name="等腰三角形 4"/>
            <p:cNvSpPr/>
            <p:nvPr>
              <p:custDataLst>
                <p:tags r:id="rId5"/>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4" name="组合 2"/>
          <p:cNvGrpSpPr/>
          <p:nvPr/>
        </p:nvGrpSpPr>
        <p:grpSpPr>
          <a:xfrm>
            <a:off x="1403985" y="4293235"/>
            <a:ext cx="1151255" cy="624840"/>
            <a:chOff x="3058140" y="2430077"/>
            <a:chExt cx="1151056" cy="720000"/>
          </a:xfrm>
        </p:grpSpPr>
        <p:grpSp>
          <p:nvGrpSpPr>
            <p:cNvPr id="5" name="组合 3"/>
            <p:cNvGrpSpPr/>
            <p:nvPr/>
          </p:nvGrpSpPr>
          <p:grpSpPr>
            <a:xfrm>
              <a:off x="3058140" y="2430077"/>
              <a:ext cx="1151056" cy="720000"/>
              <a:chOff x="3609683" y="2394857"/>
              <a:chExt cx="1151056" cy="720000"/>
            </a:xfrm>
          </p:grpSpPr>
          <p:sp>
            <p:nvSpPr>
              <p:cNvPr id="6" name="矩形 5"/>
              <p:cNvSpPr/>
              <p:nvPr>
                <p:custDataLst>
                  <p:tags r:id="rId6"/>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7" name="流程图: 延期 6"/>
              <p:cNvSpPr/>
              <p:nvPr>
                <p:custDataLst>
                  <p:tags r:id="rId7"/>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3</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8" name="等腰三角形 4"/>
            <p:cNvSpPr/>
            <p:nvPr>
              <p:custDataLst>
                <p:tags r:id="rId8"/>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11" name="组合 2"/>
          <p:cNvGrpSpPr/>
          <p:nvPr/>
        </p:nvGrpSpPr>
        <p:grpSpPr>
          <a:xfrm>
            <a:off x="1403985" y="3429000"/>
            <a:ext cx="1151255" cy="676275"/>
            <a:chOff x="3058140" y="2430077"/>
            <a:chExt cx="1151056" cy="720000"/>
          </a:xfrm>
        </p:grpSpPr>
        <p:grpSp>
          <p:nvGrpSpPr>
            <p:cNvPr id="12" name="组合 3"/>
            <p:cNvGrpSpPr/>
            <p:nvPr/>
          </p:nvGrpSpPr>
          <p:grpSpPr>
            <a:xfrm>
              <a:off x="3058140" y="2430077"/>
              <a:ext cx="1151056" cy="720000"/>
              <a:chOff x="3609683" y="2394857"/>
              <a:chExt cx="1151056" cy="720000"/>
            </a:xfrm>
          </p:grpSpPr>
          <p:sp>
            <p:nvSpPr>
              <p:cNvPr id="13" name="矩形 12"/>
              <p:cNvSpPr/>
              <p:nvPr>
                <p:custDataLst>
                  <p:tags r:id="rId9"/>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4" name="流程图: 延期 13"/>
              <p:cNvSpPr/>
              <p:nvPr>
                <p:custDataLst>
                  <p:tags r:id="rId10"/>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2</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15" name="等腰三角形 4"/>
            <p:cNvSpPr/>
            <p:nvPr>
              <p:custDataLst>
                <p:tags r:id="rId11"/>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transition spd="med">
    <p:blinds dir="vert"/>
    <p:sndAc>
      <p:stSnd>
        <p:snd r:embed="rId1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323850" y="1916907"/>
            <a:ext cx="8280400" cy="2754232"/>
          </a:xfrm>
        </p:spPr>
        <p:txBody>
          <a:bodyPr/>
          <a:lstStyle/>
          <a:p>
            <a:pPr marL="0" indent="0" algn="just" eaLnBrk="1" hangingPunct="1">
              <a:lnSpc>
                <a:spcPct val="100000"/>
              </a:lnSpc>
              <a:spcBef>
                <a:spcPts val="0"/>
              </a:spcBef>
              <a:spcAft>
                <a:spcPts val="0"/>
              </a:spcAft>
            </a:pPr>
            <a:endParaRPr lang="en-US" altLang="zh-CN" sz="2400" dirty="0" smtClean="0">
              <a:solidFill>
                <a:srgbClr val="0000FF"/>
              </a:solidFill>
              <a:latin typeface="+mj-lt"/>
              <a:ea typeface="+mj-ea"/>
              <a:cs typeface="+mj-cs"/>
            </a:endParaRPr>
          </a:p>
          <a:p>
            <a:pPr marL="0" indent="0" algn="just" eaLnBrk="1" hangingPunct="1">
              <a:lnSpc>
                <a:spcPct val="100000"/>
              </a:lnSpc>
              <a:spcBef>
                <a:spcPts val="0"/>
              </a:spcBef>
              <a:spcAft>
                <a:spcPts val="0"/>
              </a:spcAft>
            </a:pPr>
            <a:endParaRPr lang="zh-CN" altLang="en-US" sz="2400" b="0" dirty="0" smtClean="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0885" y="2005330"/>
            <a:ext cx="8004175" cy="3850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12"/>
          <p:cNvSpPr>
            <a:spLocks noChangeArrowheads="1"/>
          </p:cNvSpPr>
          <p:nvPr>
            <p:custDataLst>
              <p:tags r:id="rId2"/>
            </p:custDataLst>
          </p:nvPr>
        </p:nvSpPr>
        <p:spPr bwMode="auto">
          <a:xfrm>
            <a:off x="1259523" y="908685"/>
            <a:ext cx="4211638" cy="52197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cs typeface="+mn-cs"/>
              </a:rPr>
              <a:t>四、项目投资程序</a:t>
            </a:r>
            <a:endParaRPr kumimoji="0" lang="zh-CN" altLang="en-US"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cs typeface="+mn-cs"/>
            </a:endParaRPr>
          </a:p>
        </p:txBody>
      </p:sp>
      <p:sp>
        <p:nvSpPr>
          <p:cNvPr id="4" name="文本框 3"/>
          <p:cNvSpPr txBox="1"/>
          <p:nvPr/>
        </p:nvSpPr>
        <p:spPr>
          <a:xfrm>
            <a:off x="2843530" y="1536700"/>
            <a:ext cx="3024505" cy="419735"/>
          </a:xfrm>
          <a:prstGeom prst="rect">
            <a:avLst/>
          </a:prstGeom>
          <a:noFill/>
        </p:spPr>
        <p:txBody>
          <a:bodyPr wrap="square" rtlCol="0">
            <a:noAutofit/>
          </a:bodyPr>
          <a:p>
            <a:endParaRPr lang="zh-CN" altLang="en-US"/>
          </a:p>
        </p:txBody>
      </p:sp>
    </p:spTree>
  </p:cSld>
  <p:clrMapOvr>
    <a:masterClrMapping/>
  </p:clrMapOvr>
  <p:transition spd="med">
    <p:blinds dir="vert"/>
    <p:sndAc>
      <p:stSnd>
        <p:snd r:embed="rId3"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Rectangle 2"/>
          <p:cNvSpPr>
            <a:spLocks noGrp="1"/>
          </p:cNvSpPr>
          <p:nvPr>
            <p:ph type="title"/>
          </p:nvPr>
        </p:nvSpPr>
        <p:spPr>
          <a:xfrm>
            <a:off x="539750" y="278130"/>
            <a:ext cx="7512685" cy="962025"/>
          </a:xfrm>
        </p:spPr>
        <p:txBody>
          <a:bodyPr wrap="square" lIns="91440" tIns="45720" rIns="91440" bIns="45720" anchor="ctr" anchorCtr="0"/>
          <a:p>
            <a:pPr eaLnBrk="1" hangingPunct="1"/>
            <a:r>
              <a:rPr lang="zh-CN" altLang="en-US" sz="3200" b="1">
                <a:solidFill>
                  <a:schemeClr val="tx1"/>
                </a:solidFill>
                <a:sym typeface="+mn-ea"/>
              </a:rPr>
              <a:t>第二节</a:t>
            </a:r>
            <a:r>
              <a:rPr lang="en-US" altLang="zh-CN" sz="3200" b="1">
                <a:solidFill>
                  <a:schemeClr val="tx1"/>
                </a:solidFill>
                <a:sym typeface="+mn-ea"/>
              </a:rPr>
              <a:t>  </a:t>
            </a:r>
            <a:r>
              <a:rPr lang="zh-CN" altLang="en-US" sz="3200" b="1">
                <a:solidFill>
                  <a:schemeClr val="tx1"/>
                </a:solidFill>
                <a:sym typeface="+mn-ea"/>
              </a:rPr>
              <a:t>项目投资的现金流量估算</a:t>
            </a:r>
            <a:endParaRPr lang="zh-CN" altLang="en-US" sz="3200" b="1" i="0" dirty="0">
              <a:solidFill>
                <a:schemeClr val="tx1"/>
              </a:solidFill>
              <a:ea typeface="宋体" panose="02010600030101010101" pitchFamily="2" charset="-122"/>
              <a:sym typeface="+mn-ea"/>
            </a:endParaRPr>
          </a:p>
        </p:txBody>
      </p:sp>
      <p:sp>
        <p:nvSpPr>
          <p:cNvPr id="6151" name="AutoShape 8"/>
          <p:cNvSpPr/>
          <p:nvPr/>
        </p:nvSpPr>
        <p:spPr>
          <a:xfrm>
            <a:off x="4287838" y="3476625"/>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153" name="AutoShape 10"/>
          <p:cNvSpPr/>
          <p:nvPr/>
        </p:nvSpPr>
        <p:spPr>
          <a:xfrm>
            <a:off x="4260850" y="5018088"/>
            <a:ext cx="376238" cy="347662"/>
          </a:xfrm>
          <a:prstGeom prst="rightArrow">
            <a:avLst>
              <a:gd name="adj1" fmla="val 50000"/>
              <a:gd name="adj2" fmla="val 45086"/>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155" name="AutoShape 12"/>
          <p:cNvSpPr/>
          <p:nvPr/>
        </p:nvSpPr>
        <p:spPr>
          <a:xfrm>
            <a:off x="4268788" y="1981200"/>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9229" name="AutoShape 13"/>
          <p:cNvSpPr>
            <a:spLocks noChangeArrowheads="1"/>
          </p:cNvSpPr>
          <p:nvPr/>
        </p:nvSpPr>
        <p:spPr bwMode="gray">
          <a:xfrm>
            <a:off x="1691640" y="1337945"/>
            <a:ext cx="4101465" cy="761365"/>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0" name="Freeform 14"/>
          <p:cNvSpPr/>
          <p:nvPr/>
        </p:nvSpPr>
        <p:spPr bwMode="gray">
          <a:xfrm>
            <a:off x="2889250" y="1584325"/>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1" name="AutoShape 15"/>
          <p:cNvSpPr>
            <a:spLocks noChangeArrowheads="1"/>
          </p:cNvSpPr>
          <p:nvPr/>
        </p:nvSpPr>
        <p:spPr bwMode="gray">
          <a:xfrm>
            <a:off x="2051685" y="3315970"/>
            <a:ext cx="4359275" cy="806450"/>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3" name="AutoShape 17"/>
          <p:cNvSpPr>
            <a:spLocks noChangeArrowheads="1"/>
          </p:cNvSpPr>
          <p:nvPr/>
        </p:nvSpPr>
        <p:spPr bwMode="gray">
          <a:xfrm>
            <a:off x="2988310" y="2304415"/>
            <a:ext cx="4414520" cy="669290"/>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67" name="Text Box 24">
            <a:hlinkClick r:id="" action="ppaction://noaction"/>
          </p:cNvPr>
          <p:cNvSpPr txBox="1"/>
          <p:nvPr/>
        </p:nvSpPr>
        <p:spPr>
          <a:xfrm>
            <a:off x="1908175" y="1412240"/>
            <a:ext cx="3999230" cy="573405"/>
          </a:xfrm>
          <a:prstGeom prst="rect">
            <a:avLst/>
          </a:prstGeom>
          <a:noFill/>
          <a:ln w="9525">
            <a:noFill/>
          </a:ln>
        </p:spPr>
        <p:txBody>
          <a:bodyPr wrap="square" anchor="t" anchorCtr="0">
            <a:noAutofit/>
            <a:scene3d>
              <a:camera prst="orthographicFront"/>
              <a:lightRig rig="threePt" dir="t"/>
            </a:scene3d>
          </a:bodyPr>
          <a:p>
            <a:pPr marL="0" marR="0" lvl="0" indent="0" algn="l" defTabSz="914400" rtl="0" eaLnBrk="1" fontAlgn="base" latinLnBrk="0" hangingPunct="1">
              <a:lnSpc>
                <a:spcPct val="150000"/>
              </a:lnSpc>
              <a:spcBef>
                <a:spcPct val="0"/>
              </a:spcBef>
              <a:spcAft>
                <a:spcPct val="0"/>
              </a:spcAft>
              <a:buClrTx/>
              <a:buSzTx/>
              <a:buFontTx/>
              <a:buNone/>
              <a:defRPr/>
            </a:pPr>
            <a:r>
              <a:rPr lang="zh-CN" altLang="en-US" sz="24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一、</a:t>
            </a:r>
            <a:r>
              <a:rPr lang="zh-CN" altLang="en-US" sz="2400" b="1" noProof="0" dirty="0">
                <a:solidFill>
                  <a:schemeClr val="accent1"/>
                </a:solidFill>
                <a:effectLst>
                  <a:outerShdw blurRad="38100" dist="25400" dir="5400000" algn="ctr" rotWithShape="0">
                    <a:srgbClr val="6E747A">
                      <a:alpha val="43000"/>
                    </a:srgbClr>
                  </a:outerShdw>
                </a:effectLst>
                <a:uLnTx/>
                <a:uFillTx/>
                <a:latin typeface="宋体" panose="02010600030101010101" pitchFamily="2" charset="-122"/>
                <a:sym typeface="+mn-ea"/>
              </a:rPr>
              <a:t>投资项目的计算期</a:t>
            </a:r>
            <a:endParaRPr lang="zh-CN" altLang="en-US" sz="2400" b="1" noProof="0" dirty="0">
              <a:solidFill>
                <a:schemeClr val="accent1"/>
              </a:solidFill>
              <a:effectLst>
                <a:outerShdw blurRad="38100" dist="25400" dir="5400000" algn="ctr" rotWithShape="0">
                  <a:srgbClr val="6E747A">
                    <a:alpha val="43000"/>
                  </a:srgbClr>
                </a:outerShdw>
              </a:effectLst>
              <a:uLnTx/>
              <a:uFillTx/>
              <a:latin typeface="宋体" panose="02010600030101010101" pitchFamily="2" charset="-122"/>
              <a:ea typeface="宋体" panose="02010600030101010101" pitchFamily="2" charset="-122"/>
              <a:sym typeface="+mn-ea"/>
            </a:endParaRPr>
          </a:p>
        </p:txBody>
      </p:sp>
      <p:sp>
        <p:nvSpPr>
          <p:cNvPr id="6168" name="Text Box 25">
            <a:hlinkClick r:id="" action="ppaction://noaction"/>
          </p:cNvPr>
          <p:cNvSpPr txBox="1"/>
          <p:nvPr/>
        </p:nvSpPr>
        <p:spPr>
          <a:xfrm>
            <a:off x="2411730" y="3476625"/>
            <a:ext cx="4045585" cy="622935"/>
          </a:xfrm>
          <a:prstGeom prst="rect">
            <a:avLst/>
          </a:prstGeom>
          <a:noFill/>
          <a:ln w="9525">
            <a:noFill/>
          </a:ln>
        </p:spPr>
        <p:txBody>
          <a:bodyPr wrap="square" anchor="t" anchorCtr="0">
            <a:no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sym typeface="+mn-ea"/>
              </a:rPr>
              <a:t>三、投资想现金流量的构成</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3" name="Text Box 24">
            <a:hlinkClick r:id="" action="ppaction://noaction"/>
          </p:cNvPr>
          <p:cNvSpPr txBox="1"/>
          <p:nvPr>
            <p:custDataLst>
              <p:tags r:id="rId1"/>
            </p:custDataLst>
          </p:nvPr>
        </p:nvSpPr>
        <p:spPr>
          <a:xfrm>
            <a:off x="3204210" y="2420620"/>
            <a:ext cx="3972560"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二、项目投资资金的构成</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2" name="AutoShape 17"/>
          <p:cNvSpPr>
            <a:spLocks noChangeArrowheads="1"/>
          </p:cNvSpPr>
          <p:nvPr>
            <p:custDataLst>
              <p:tags r:id="rId2"/>
            </p:custDataLst>
          </p:nvPr>
        </p:nvSpPr>
        <p:spPr bwMode="gray">
          <a:xfrm>
            <a:off x="3237230" y="4364990"/>
            <a:ext cx="4491990" cy="702310"/>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Text Box 24">
            <a:hlinkClick r:id="" action="ppaction://noaction"/>
          </p:cNvPr>
          <p:cNvSpPr txBox="1"/>
          <p:nvPr>
            <p:custDataLst>
              <p:tags r:id="rId3"/>
            </p:custDataLst>
          </p:nvPr>
        </p:nvSpPr>
        <p:spPr>
          <a:xfrm>
            <a:off x="3348355" y="4500245"/>
            <a:ext cx="4164965"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四、现金净流量的估算</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5" name="AutoShape 15"/>
          <p:cNvSpPr>
            <a:spLocks noChangeArrowheads="1"/>
          </p:cNvSpPr>
          <p:nvPr>
            <p:custDataLst>
              <p:tags r:id="rId4"/>
            </p:custDataLst>
          </p:nvPr>
        </p:nvSpPr>
        <p:spPr bwMode="gray">
          <a:xfrm>
            <a:off x="1691640" y="5330825"/>
            <a:ext cx="5356225" cy="776605"/>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Text Box 25">
            <a:hlinkClick r:id="" action="ppaction://noaction"/>
          </p:cNvPr>
          <p:cNvSpPr txBox="1"/>
          <p:nvPr>
            <p:custDataLst>
              <p:tags r:id="rId5"/>
            </p:custDataLst>
          </p:nvPr>
        </p:nvSpPr>
        <p:spPr>
          <a:xfrm>
            <a:off x="1908175" y="5445125"/>
            <a:ext cx="5139690" cy="622935"/>
          </a:xfrm>
          <a:prstGeom prst="rect">
            <a:avLst/>
          </a:prstGeom>
          <a:noFill/>
          <a:ln w="9525">
            <a:noFill/>
          </a:ln>
        </p:spPr>
        <p:txBody>
          <a:bodyPr wrap="square" anchor="t" anchorCtr="0">
            <a:no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sym typeface="+mn-ea"/>
              </a:rPr>
              <a:t>五、投资决策中使用现金流量的原因</a:t>
            </a:r>
            <a:endParaRPr lang="zh-CN" altLang="en-US" sz="2400" b="1" dirty="0">
              <a:solidFill>
                <a:srgbClr val="FEFFFF"/>
              </a:solidFill>
              <a:latin typeface="Arial" panose="020B0604020202020204" pitchFamily="34" charset="0"/>
              <a:ea typeface="宋体" panose="02010600030101010101" pitchFamily="2" charset="-122"/>
            </a:endParaRPr>
          </a:p>
        </p:txBody>
      </p:sp>
    </p:spTree>
  </p:cSld>
  <p:clrMapOvr>
    <a:masterClrMapping/>
  </p:clrMapOvr>
  <p:transition spd="med">
    <p:blinds dir="vert"/>
    <p:sndAc>
      <p:stSnd>
        <p:snd r:embed="rId6"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3695" y="1556385"/>
            <a:ext cx="8423275" cy="4147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77" name="Rectangle 12"/>
          <p:cNvSpPr>
            <a:spLocks noChangeArrowheads="1"/>
          </p:cNvSpPr>
          <p:nvPr>
            <p:custDataLst>
              <p:tags r:id="rId2"/>
            </p:custDataLst>
          </p:nvPr>
        </p:nvSpPr>
        <p:spPr bwMode="auto">
          <a:xfrm>
            <a:off x="971233" y="692150"/>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一、项目投资的计算期</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Tree>
  </p:cSld>
  <p:clrMapOvr>
    <a:masterClrMapping/>
  </p:clrMapOvr>
  <p:transition spd="med">
    <p:blinds dir="vert"/>
    <p:sndAc>
      <p:stSnd>
        <p:snd r:embed="rId3"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idx="1"/>
          </p:nvPr>
        </p:nvSpPr>
        <p:spPr>
          <a:xfrm>
            <a:off x="179388" y="981075"/>
            <a:ext cx="8785225" cy="5038725"/>
          </a:xfrm>
        </p:spPr>
        <p:txBody>
          <a:bodyPr vert="horz" wrap="square" lIns="91440" tIns="45720" rIns="91440" bIns="45720" anchor="t" anchorCtr="0"/>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原始总投资和投资总额的内容</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原始总投资</a:t>
            </a:r>
            <a:r>
              <a:rPr lang="zh-CN" altLang="en-US" sz="2400" b="1" dirty="0">
                <a:latin typeface="宋体" panose="02010600030101010101" pitchFamily="2" charset="-122"/>
                <a:ea typeface="宋体" panose="02010600030101010101" pitchFamily="2" charset="-122"/>
                <a:cs typeface="宋体" panose="02010600030101010101" pitchFamily="2" charset="-122"/>
              </a:rPr>
              <a:t>又称为初始投资，是反映项目所需现实资金水平的价值指标。</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1</a:t>
            </a:r>
            <a:r>
              <a:rPr lang="zh-CN" altLang="en-US" sz="2400" b="1" dirty="0">
                <a:latin typeface="宋体" panose="02010600030101010101" pitchFamily="2" charset="-122"/>
                <a:ea typeface="宋体" panose="02010600030101010101" pitchFamily="2" charset="-122"/>
                <a:cs typeface="宋体" panose="02010600030101010101" pitchFamily="2" charset="-122"/>
              </a:rPr>
              <a:t>）建设投资</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2</a:t>
            </a:r>
            <a:r>
              <a:rPr lang="zh-CN" altLang="en-US" sz="2400" b="1" dirty="0">
                <a:latin typeface="宋体" panose="02010600030101010101" pitchFamily="2" charset="-122"/>
                <a:ea typeface="宋体" panose="02010600030101010101" pitchFamily="2" charset="-122"/>
                <a:cs typeface="宋体" panose="02010600030101010101" pitchFamily="2" charset="-122"/>
              </a:rPr>
              <a:t>）流动资金投资</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3.</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项目投资资金的投入方式</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从时间特征上看，投资主体将原始总投资注入具体项目的投入方式包括一次投入和分次投入两种形式。</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24577" name="Rectangle 12"/>
          <p:cNvSpPr>
            <a:spLocks noChangeArrowheads="1"/>
          </p:cNvSpPr>
          <p:nvPr>
            <p:custDataLst>
              <p:tags r:id="rId1"/>
            </p:custDataLst>
          </p:nvPr>
        </p:nvSpPr>
        <p:spPr bwMode="auto">
          <a:xfrm>
            <a:off x="1043623" y="404495"/>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二、项目投资资金的构成</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Tree>
  </p:cSld>
  <p:clrMapOvr>
    <a:masterClrMapping/>
  </p:clrMapOvr>
  <p:transition spd="med">
    <p:blinds dir="vert"/>
    <p:sndAc>
      <p:stSnd>
        <p:snd r:embed="rId2" name="chimes.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4"/>
          <p:cNvSpPr/>
          <p:nvPr/>
        </p:nvSpPr>
        <p:spPr>
          <a:xfrm>
            <a:off x="788035" y="1196975"/>
            <a:ext cx="2887980" cy="293370"/>
          </a:xfrm>
          <a:prstGeom prst="rect">
            <a:avLst/>
          </a:prstGeom>
          <a:noFill/>
          <a:ln w="9525">
            <a:noFill/>
          </a:ln>
        </p:spPr>
        <p:txBody>
          <a:bodyPr wrap="none">
            <a:spAutoFit/>
          </a:bodyPr>
          <a:p>
            <a:pPr indent="266700" algn="ctr">
              <a:lnSpc>
                <a:spcPts val="1575"/>
              </a:lnSpc>
              <a:buNone/>
            </a:pPr>
            <a:r>
              <a:rPr lang="zh-CN" altLang="en-US" sz="2400" b="1" dirty="0">
                <a:solidFill>
                  <a:srgbClr val="00B050"/>
                </a:solidFill>
                <a:latin typeface="NEU-BZ-S92"/>
                <a:ea typeface="方正书宋_GBK"/>
              </a:rPr>
              <a:t>（一）原始总投资</a:t>
            </a:r>
            <a:endParaRPr lang="zh-CN" altLang="en-US" sz="2400" b="1" dirty="0">
              <a:solidFill>
                <a:srgbClr val="00B050"/>
              </a:solidFill>
              <a:latin typeface="NEU-BZ-S92"/>
              <a:ea typeface="方正书宋_GBK"/>
            </a:endParaRPr>
          </a:p>
        </p:txBody>
      </p:sp>
      <p:sp>
        <p:nvSpPr>
          <p:cNvPr id="13" name="椭圆形标注 35"/>
          <p:cNvSpPr/>
          <p:nvPr/>
        </p:nvSpPr>
        <p:spPr>
          <a:xfrm rot="-5227483">
            <a:off x="348933" y="3394710"/>
            <a:ext cx="538162" cy="561975"/>
          </a:xfrm>
          <a:prstGeom prst="wedgeEllipseCallout">
            <a:avLst>
              <a:gd name="adj1" fmla="val -2829"/>
              <a:gd name="adj2" fmla="val 92731"/>
            </a:avLst>
          </a:prstGeom>
          <a:solidFill>
            <a:srgbClr val="FBCE45"/>
          </a:solidFill>
          <a:ln w="9525">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4" name="TextBox 36"/>
          <p:cNvSpPr/>
          <p:nvPr/>
        </p:nvSpPr>
        <p:spPr>
          <a:xfrm rot="-9732">
            <a:off x="397510" y="3429635"/>
            <a:ext cx="273050" cy="535305"/>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sym typeface="宋体" panose="02010600030101010101" pitchFamily="2" charset="-122"/>
              </a:rPr>
              <a:t>1</a:t>
            </a:r>
            <a:endParaRPr lang="en-US" altLang="zh-CN" sz="2800" b="1" dirty="0">
              <a:latin typeface="Calibri" panose="020F0502020204030204" pitchFamily="34" charset="0"/>
              <a:sym typeface="宋体" panose="02010600030101010101" pitchFamily="2" charset="-122"/>
            </a:endParaRPr>
          </a:p>
        </p:txBody>
      </p:sp>
      <p:sp>
        <p:nvSpPr>
          <p:cNvPr id="18" name="文本占位符 1"/>
          <p:cNvSpPr txBox="1"/>
          <p:nvPr/>
        </p:nvSpPr>
        <p:spPr>
          <a:xfrm>
            <a:off x="248920" y="4149090"/>
            <a:ext cx="8150860" cy="667385"/>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ct val="0"/>
              </a:spcBef>
              <a:buClrTx/>
              <a:buSzTx/>
              <a:buFontTx/>
              <a:buNone/>
            </a:pPr>
            <a:r>
              <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rPr>
              <a:t>建设投资是在项目建设期内发生的，为形成一定生产能力而进行的投资。</a:t>
            </a:r>
            <a:endPar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endParaRPr>
          </a:p>
          <a:p>
            <a:pPr marL="0" lvl="0" indent="0" eaLnBrk="1" hangingPunct="1">
              <a:lnSpc>
                <a:spcPct val="150000"/>
              </a:lnSpc>
              <a:spcBef>
                <a:spcPct val="0"/>
              </a:spcBef>
              <a:buClrTx/>
              <a:buSzTx/>
              <a:buFontTx/>
              <a:buNone/>
            </a:pPr>
            <a:endPar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
        <p:nvSpPr>
          <p:cNvPr id="19" name="文本占位符 1"/>
          <p:cNvSpPr txBox="1"/>
          <p:nvPr/>
        </p:nvSpPr>
        <p:spPr>
          <a:xfrm>
            <a:off x="2124075" y="2649855"/>
            <a:ext cx="4636770" cy="742950"/>
          </a:xfrm>
          <a:prstGeom prst="rect">
            <a:avLst/>
          </a:prstGeom>
          <a:solidFill>
            <a:srgbClr val="FFFF00"/>
          </a:solidFill>
          <a:ln w="9525">
            <a:noFill/>
          </a:ln>
        </p:spPr>
        <p:txBody>
          <a:bodyPr/>
          <a:p>
            <a:pPr eaLnBrk="1" hangingPunct="1">
              <a:lnSpc>
                <a:spcPct val="150000"/>
              </a:lnSpc>
            </a:pPr>
            <a:r>
              <a:rPr lang="zh-CN"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原始总投资</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建设投资</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流动资产投资</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24577" name="Rectangle 12"/>
          <p:cNvSpPr>
            <a:spLocks noChangeArrowheads="1"/>
          </p:cNvSpPr>
          <p:nvPr>
            <p:custDataLst>
              <p:tags r:id="rId1"/>
            </p:custDataLst>
          </p:nvPr>
        </p:nvSpPr>
        <p:spPr bwMode="auto">
          <a:xfrm>
            <a:off x="1043623" y="332740"/>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二、项目投资资金的构成</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2" name="文本占位符 1"/>
          <p:cNvSpPr txBox="1"/>
          <p:nvPr>
            <p:custDataLst>
              <p:tags r:id="rId2"/>
            </p:custDataLst>
          </p:nvPr>
        </p:nvSpPr>
        <p:spPr>
          <a:xfrm>
            <a:off x="647700" y="1582420"/>
            <a:ext cx="8016240" cy="742950"/>
          </a:xfrm>
          <a:prstGeom prst="rect">
            <a:avLst/>
          </a:prstGeom>
          <a:noFill/>
          <a:ln w="9525">
            <a:noFill/>
          </a:ln>
        </p:spPr>
        <p:txBody>
          <a:bodyPr/>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原始总投资是指企业为使该项目完全达到设计生产能力以及开展正常经营而投入的全部现实资金。</a:t>
            </a:r>
            <a:endParaRPr lang="zh-CN"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4" name="文本占位符 1"/>
          <p:cNvSpPr txBox="1"/>
          <p:nvPr>
            <p:custDataLst>
              <p:tags r:id="rId3"/>
            </p:custDataLst>
          </p:nvPr>
        </p:nvSpPr>
        <p:spPr>
          <a:xfrm>
            <a:off x="899795" y="5301615"/>
            <a:ext cx="6138545" cy="551815"/>
          </a:xfrm>
          <a:prstGeom prst="rect">
            <a:avLst/>
          </a:prstGeom>
          <a:gradFill>
            <a:gsLst>
              <a:gs pos="0">
                <a:srgbClr val="FBFB11"/>
              </a:gs>
              <a:gs pos="100000">
                <a:srgbClr val="838309"/>
              </a:gs>
            </a:gsLst>
            <a:lin scaled="0"/>
          </a:grad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ct val="0"/>
              </a:spcBef>
              <a:buClrTx/>
              <a:buSzTx/>
              <a:buFontTx/>
              <a:buNone/>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建设投资</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固定资产投资</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无形资产投资</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开办费</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marL="0" lvl="0" indent="0" eaLnBrk="1" hangingPunct="1">
              <a:lnSpc>
                <a:spcPct val="150000"/>
              </a:lnSpc>
              <a:spcBef>
                <a:spcPct val="0"/>
              </a:spcBef>
              <a:buClrTx/>
              <a:buSzTx/>
              <a:buFontTx/>
              <a:buNone/>
            </a:pP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5" name="矩形 4"/>
          <p:cNvSpPr/>
          <p:nvPr>
            <p:custDataLst>
              <p:tags r:id="rId4"/>
            </p:custDataLst>
          </p:nvPr>
        </p:nvSpPr>
        <p:spPr>
          <a:xfrm>
            <a:off x="1041400" y="3623945"/>
            <a:ext cx="1673860" cy="293370"/>
          </a:xfrm>
          <a:prstGeom prst="rect">
            <a:avLst/>
          </a:prstGeom>
          <a:noFill/>
          <a:ln w="9525">
            <a:noFill/>
          </a:ln>
        </p:spPr>
        <p:txBody>
          <a:bodyPr wrap="none">
            <a:spAutoFit/>
          </a:bodyPr>
          <a:p>
            <a:pPr indent="266700" algn="ctr">
              <a:lnSpc>
                <a:spcPts val="1575"/>
              </a:lnSpc>
              <a:buNone/>
            </a:pPr>
            <a:r>
              <a:rPr lang="zh-CN" altLang="en-US" sz="2400" b="1" dirty="0">
                <a:solidFill>
                  <a:srgbClr val="FF0000"/>
                </a:solidFill>
                <a:latin typeface="宋体" panose="02010600030101010101" pitchFamily="2" charset="-122"/>
                <a:ea typeface="宋体" panose="02010600030101010101" pitchFamily="2" charset="-122"/>
              </a:rPr>
              <a:t>建设投资</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med">
    <p:blinds dir="vert"/>
    <p:sndAc>
      <p:stSnd>
        <p:snd r:embed="rId5"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8" grpId="0"/>
      <p:bldP spid="19" grpId="0" bldLvl="0" animBg="1"/>
      <p:bldP spid="2" grpId="0"/>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椭圆形标注 35"/>
          <p:cNvSpPr/>
          <p:nvPr/>
        </p:nvSpPr>
        <p:spPr>
          <a:xfrm rot="-5227483">
            <a:off x="564833" y="1703070"/>
            <a:ext cx="538162" cy="561975"/>
          </a:xfrm>
          <a:prstGeom prst="wedgeEllipseCallout">
            <a:avLst>
              <a:gd name="adj1" fmla="val -2829"/>
              <a:gd name="adj2" fmla="val 92731"/>
            </a:avLst>
          </a:prstGeom>
          <a:solidFill>
            <a:srgbClr val="FBCE45"/>
          </a:solidFill>
          <a:ln w="9525">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4" name="TextBox 36"/>
          <p:cNvSpPr/>
          <p:nvPr/>
        </p:nvSpPr>
        <p:spPr>
          <a:xfrm rot="-9732">
            <a:off x="684530" y="1743710"/>
            <a:ext cx="548640" cy="49530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sym typeface="宋体" panose="02010600030101010101" pitchFamily="2" charset="-122"/>
              </a:rPr>
              <a:t>2</a:t>
            </a:r>
            <a:endParaRPr lang="en-US" altLang="zh-CN" sz="2800" b="1" dirty="0">
              <a:latin typeface="Calibri" panose="020F0502020204030204" pitchFamily="34" charset="0"/>
              <a:sym typeface="宋体" panose="02010600030101010101" pitchFamily="2" charset="-122"/>
            </a:endParaRPr>
          </a:p>
        </p:txBody>
      </p:sp>
      <p:sp>
        <p:nvSpPr>
          <p:cNvPr id="18" name="文本占位符 1"/>
          <p:cNvSpPr txBox="1"/>
          <p:nvPr/>
        </p:nvSpPr>
        <p:spPr>
          <a:xfrm>
            <a:off x="539750" y="2708910"/>
            <a:ext cx="7571740" cy="828675"/>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ct val="0"/>
              </a:spcBef>
              <a:buClrTx/>
              <a:buSzTx/>
              <a:buFontTx/>
              <a:buNone/>
            </a:pPr>
            <a:r>
              <a:rPr lang="zh-CN" altLang="en-US" sz="2400" b="1" dirty="0">
                <a:solidFill>
                  <a:schemeClr val="tx1"/>
                </a:solidFill>
                <a:latin typeface="宋体" panose="02010600030101010101" pitchFamily="2" charset="-122"/>
                <a:ea typeface="宋体" panose="02010600030101010101" pitchFamily="2" charset="-122"/>
                <a:sym typeface="微软雅黑" panose="020B0503020204020204" charset="-122"/>
              </a:rPr>
              <a:t>流动资产投资是指在完整工业投资项目中发生的用于生产经营期周转的营运资金投资，也称为垫支流动资金。</a:t>
            </a:r>
            <a:endParaRPr lang="zh-CN" altLang="en-US" sz="24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
        <p:nvSpPr>
          <p:cNvPr id="24577" name="Rectangle 12"/>
          <p:cNvSpPr>
            <a:spLocks noChangeArrowheads="1"/>
          </p:cNvSpPr>
          <p:nvPr>
            <p:custDataLst>
              <p:tags r:id="rId1"/>
            </p:custDataLst>
          </p:nvPr>
        </p:nvSpPr>
        <p:spPr bwMode="auto">
          <a:xfrm>
            <a:off x="1043623" y="332740"/>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二、项目投资资金的构成</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5" name="矩形 4"/>
          <p:cNvSpPr/>
          <p:nvPr>
            <p:custDataLst>
              <p:tags r:id="rId2"/>
            </p:custDataLst>
          </p:nvPr>
        </p:nvSpPr>
        <p:spPr>
          <a:xfrm>
            <a:off x="1027430" y="1946275"/>
            <a:ext cx="2278380" cy="293370"/>
          </a:xfrm>
          <a:prstGeom prst="rect">
            <a:avLst/>
          </a:prstGeom>
          <a:noFill/>
          <a:ln w="9525">
            <a:noFill/>
          </a:ln>
        </p:spPr>
        <p:txBody>
          <a:bodyPr wrap="none">
            <a:spAutoFit/>
          </a:bodyPr>
          <a:p>
            <a:pPr indent="266700" algn="ctr">
              <a:lnSpc>
                <a:spcPts val="1575"/>
              </a:lnSpc>
              <a:buNone/>
            </a:pPr>
            <a:r>
              <a:rPr lang="zh-CN" altLang="en-US" sz="2400" b="1" dirty="0">
                <a:solidFill>
                  <a:srgbClr val="FF0000"/>
                </a:solidFill>
                <a:latin typeface="NEU-BZ-S92"/>
                <a:ea typeface="方正书宋_GBK"/>
              </a:rPr>
              <a:t>流动资产投资</a:t>
            </a:r>
            <a:endParaRPr lang="zh-CN" altLang="en-US" sz="2400" b="1" dirty="0">
              <a:solidFill>
                <a:srgbClr val="FF0000"/>
              </a:solidFill>
              <a:latin typeface="NEU-BZ-S92"/>
              <a:ea typeface="方正书宋_GBK"/>
            </a:endParaRPr>
          </a:p>
        </p:txBody>
      </p:sp>
    </p:spTree>
  </p:cSld>
  <p:clrMapOvr>
    <a:masterClrMapping/>
  </p:clrMapOvr>
  <p:transition spd="med">
    <p:blinds dir="vert"/>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4"/>
          <p:cNvSpPr/>
          <p:nvPr/>
        </p:nvSpPr>
        <p:spPr>
          <a:xfrm>
            <a:off x="935990" y="1196975"/>
            <a:ext cx="2592070" cy="293370"/>
          </a:xfrm>
          <a:prstGeom prst="rect">
            <a:avLst/>
          </a:prstGeom>
          <a:noFill/>
          <a:ln w="9525">
            <a:noFill/>
          </a:ln>
        </p:spPr>
        <p:txBody>
          <a:bodyPr wrap="none">
            <a:spAutoFit/>
          </a:bodyPr>
          <a:p>
            <a:pPr indent="266700" algn="ctr">
              <a:lnSpc>
                <a:spcPts val="1575"/>
              </a:lnSpc>
              <a:buNone/>
            </a:pPr>
            <a:r>
              <a:rPr lang="zh-CN" altLang="en-US" sz="2400" b="1" dirty="0">
                <a:solidFill>
                  <a:srgbClr val="FF0000"/>
                </a:solidFill>
                <a:latin typeface="宋体" panose="02010600030101010101" pitchFamily="2" charset="-122"/>
                <a:ea typeface="宋体" panose="02010600030101010101" pitchFamily="2" charset="-122"/>
              </a:rPr>
              <a:t>（二）投资总额</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9" name="文本占位符 1"/>
          <p:cNvSpPr txBox="1"/>
          <p:nvPr/>
        </p:nvSpPr>
        <p:spPr>
          <a:xfrm>
            <a:off x="683895" y="1728470"/>
            <a:ext cx="7722235" cy="742950"/>
          </a:xfrm>
          <a:prstGeom prst="rect">
            <a:avLst/>
          </a:prstGeom>
          <a:noFill/>
          <a:ln w="9525">
            <a:noFill/>
          </a:ln>
        </p:spPr>
        <p:txBody>
          <a:bodyPr/>
          <a:p>
            <a:pPr eaLnBrk="1" hangingPunct="1">
              <a:lnSpc>
                <a:spcPct val="150000"/>
              </a:lnSpc>
            </a:pPr>
            <a:r>
              <a:rPr lang="zh-CN" sz="2000" b="1" dirty="0">
                <a:solidFill>
                  <a:schemeClr val="tx1"/>
                </a:solidFill>
                <a:latin typeface="宋体" panose="02010600030101010101" pitchFamily="2" charset="-122"/>
                <a:ea typeface="宋体" panose="02010600030101010101" pitchFamily="2" charset="-122"/>
              </a:rPr>
              <a:t>投资总额是反映项目投资总体规模的价值指标。包括原始总投资和建设期资本化利息。</a:t>
            </a:r>
            <a:endParaRPr lang="zh-CN" sz="20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
        <p:nvSpPr>
          <p:cNvPr id="20" name="文本占位符 1"/>
          <p:cNvSpPr txBox="1"/>
          <p:nvPr/>
        </p:nvSpPr>
        <p:spPr>
          <a:xfrm>
            <a:off x="2300605" y="2924810"/>
            <a:ext cx="4942205" cy="661670"/>
          </a:xfrm>
          <a:prstGeom prst="rect">
            <a:avLst/>
          </a:prstGeom>
          <a:solidFill>
            <a:srgbClr val="FFFF00"/>
          </a:solidFill>
          <a:ln w="9525">
            <a:noFill/>
          </a:ln>
        </p:spPr>
        <p:txBody>
          <a:bodyPr/>
          <a:p>
            <a:pPr eaLnBrk="1" hangingPunct="1">
              <a:lnSpc>
                <a:spcPct val="150000"/>
              </a:lnSpc>
            </a:pPr>
            <a:r>
              <a:rPr lang="zh-CN" altLang="zh-CN" sz="2000" b="1" dirty="0">
                <a:solidFill>
                  <a:srgbClr val="FF0000"/>
                </a:solidFill>
                <a:latin typeface="宋体" panose="02010600030101010101" pitchFamily="2" charset="-122"/>
                <a:ea typeface="宋体" panose="02010600030101010101" pitchFamily="2" charset="-122"/>
                <a:cs typeface="宋体" panose="02010600030101010101" pitchFamily="2" charset="-122"/>
              </a:rPr>
              <a:t>投资总额</a:t>
            </a:r>
            <a:r>
              <a:rPr lang="en-US" altLang="zh-CN" sz="20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原始总投资</a:t>
            </a:r>
            <a:r>
              <a:rPr lang="en-US" altLang="zh-CN" sz="20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建设期资本化利息</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22" name="箭头: 下 21"/>
          <p:cNvSpPr/>
          <p:nvPr/>
        </p:nvSpPr>
        <p:spPr>
          <a:xfrm>
            <a:off x="5219700" y="3573145"/>
            <a:ext cx="542925" cy="91503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sp>
        <p:nvSpPr>
          <p:cNvPr id="23" name="矩形 22"/>
          <p:cNvSpPr/>
          <p:nvPr/>
        </p:nvSpPr>
        <p:spPr>
          <a:xfrm>
            <a:off x="935673" y="4581525"/>
            <a:ext cx="7548880" cy="860425"/>
          </a:xfrm>
          <a:prstGeom prst="rect">
            <a:avLst/>
          </a:prstGeom>
          <a:solidFill>
            <a:srgbClr val="92D050"/>
          </a:solidFill>
          <a:ln w="9525">
            <a:noFill/>
          </a:ln>
        </p:spPr>
        <p:txBody>
          <a:bodyPr wrap="none">
            <a:spAutoFit/>
          </a:bodyPr>
          <a:p>
            <a:pPr>
              <a:buNone/>
            </a:pPr>
            <a:r>
              <a:rPr lang="zh-CN" altLang="zh-CN" sz="2000" dirty="0">
                <a:solidFill>
                  <a:srgbClr val="000000"/>
                </a:solidFill>
                <a:latin typeface="宋体" panose="02010600030101010101" pitchFamily="2" charset="-122"/>
                <a:ea typeface="宋体" panose="02010600030101010101" pitchFamily="2" charset="-122"/>
              </a:rPr>
              <a:t>资本化利息是指在建设期发生的与构建固定资产、无形资产有关的</a:t>
            </a:r>
            <a:endParaRPr lang="zh-CN" altLang="zh-CN" sz="2000" dirty="0">
              <a:solidFill>
                <a:srgbClr val="000000"/>
              </a:solidFill>
              <a:latin typeface="宋体" panose="02010600030101010101" pitchFamily="2" charset="-122"/>
              <a:ea typeface="宋体" panose="02010600030101010101" pitchFamily="2" charset="-122"/>
            </a:endParaRPr>
          </a:p>
          <a:p>
            <a:pPr>
              <a:buNone/>
            </a:pPr>
            <a:r>
              <a:rPr lang="zh-CN" altLang="zh-CN" sz="2000" dirty="0">
                <a:solidFill>
                  <a:srgbClr val="000000"/>
                </a:solidFill>
                <a:latin typeface="宋体" panose="02010600030101010101" pitchFamily="2" charset="-122"/>
                <a:ea typeface="宋体" panose="02010600030101010101" pitchFamily="2" charset="-122"/>
              </a:rPr>
              <a:t>借款利息。</a:t>
            </a:r>
            <a:endParaRPr lang="zh-CN" altLang="zh-CN" sz="2000" dirty="0">
              <a:solidFill>
                <a:srgbClr val="000000"/>
              </a:solidFill>
              <a:latin typeface="宋体" panose="02010600030101010101" pitchFamily="2" charset="-122"/>
              <a:ea typeface="宋体" panose="02010600030101010101" pitchFamily="2" charset="-122"/>
            </a:endParaRPr>
          </a:p>
        </p:txBody>
      </p:sp>
      <p:sp>
        <p:nvSpPr>
          <p:cNvPr id="24577" name="Rectangle 12"/>
          <p:cNvSpPr>
            <a:spLocks noChangeArrowheads="1"/>
          </p:cNvSpPr>
          <p:nvPr>
            <p:custDataLst>
              <p:tags r:id="rId1"/>
            </p:custDataLst>
          </p:nvPr>
        </p:nvSpPr>
        <p:spPr bwMode="auto">
          <a:xfrm>
            <a:off x="1043623" y="332740"/>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二、项目投资资金的构成</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ldLvl="0" animBg="1"/>
      <p:bldP spid="22" grpId="0" bldLvl="0" animBg="1"/>
      <p:bldP spid="2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4"/>
          <p:cNvSpPr/>
          <p:nvPr/>
        </p:nvSpPr>
        <p:spPr>
          <a:xfrm>
            <a:off x="314325" y="984885"/>
            <a:ext cx="1828800" cy="293370"/>
          </a:xfrm>
          <a:prstGeom prst="rect">
            <a:avLst/>
          </a:prstGeom>
          <a:noFill/>
          <a:ln w="9525">
            <a:noFill/>
          </a:ln>
        </p:spPr>
        <p:txBody>
          <a:bodyPr wrap="none">
            <a:spAutoFit/>
          </a:bodyPr>
          <a:p>
            <a:pPr indent="266700" algn="ctr">
              <a:lnSpc>
                <a:spcPts val="1575"/>
              </a:lnSpc>
              <a:buNone/>
            </a:pPr>
            <a:r>
              <a:rPr lang="zh-CN" altLang="en-US" sz="2400" b="1" dirty="0">
                <a:solidFill>
                  <a:srgbClr val="FF0000"/>
                </a:solidFill>
                <a:latin typeface="宋体" panose="02010600030101010101" pitchFamily="2" charset="-122"/>
                <a:ea typeface="宋体" panose="02010600030101010101" pitchFamily="2" charset="-122"/>
              </a:rPr>
              <a:t>例题</a:t>
            </a:r>
            <a:r>
              <a:rPr lang="en-US" altLang="zh-CN" sz="2400" b="1" dirty="0">
                <a:solidFill>
                  <a:srgbClr val="FF0000"/>
                </a:solidFill>
                <a:latin typeface="宋体" panose="02010600030101010101" pitchFamily="2" charset="-122"/>
                <a:ea typeface="宋体" panose="02010600030101010101" pitchFamily="2" charset="-122"/>
              </a:rPr>
              <a:t>6-1</a:t>
            </a:r>
            <a:r>
              <a:rPr lang="zh-CN" altLang="en-US" sz="2400" b="1" dirty="0">
                <a:solidFill>
                  <a:srgbClr val="FF0000"/>
                </a:solidFill>
                <a:latin typeface="宋体" panose="02010600030101010101" pitchFamily="2" charset="-122"/>
                <a:ea typeface="宋体" panose="02010600030101010101" pitchFamily="2" charset="-122"/>
              </a:rPr>
              <a:t>：</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9" name="文本占位符 1"/>
          <p:cNvSpPr txBox="1"/>
          <p:nvPr/>
        </p:nvSpPr>
        <p:spPr>
          <a:xfrm>
            <a:off x="251460" y="1341120"/>
            <a:ext cx="8745855" cy="1254760"/>
          </a:xfrm>
          <a:prstGeom prst="rect">
            <a:avLst/>
          </a:prstGeom>
          <a:noFill/>
          <a:ln w="9525">
            <a:noFill/>
          </a:ln>
        </p:spPr>
        <p:txBody>
          <a:bodyPr/>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崇博公司拟新建一条流水线，需要在建设起点一次性投入固定资产投资</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500</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万元，无形资产投资</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60</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万元，开办费</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万元。项目建设期为</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年，建设期资本化利息</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30</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万元，全部计入固定资产原值，项目建成投产第</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年初投入流动资金</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50</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万元，第二年追加投资</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万元。计算该项目固定资产原值、流动资产投资、建设投资、原始总投资。</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23" name="矩形 22"/>
          <p:cNvSpPr/>
          <p:nvPr/>
        </p:nvSpPr>
        <p:spPr>
          <a:xfrm>
            <a:off x="251460" y="3789045"/>
            <a:ext cx="8347710" cy="2445385"/>
          </a:xfrm>
          <a:prstGeom prst="rect">
            <a:avLst/>
          </a:prstGeom>
          <a:solidFill>
            <a:srgbClr val="92D050"/>
          </a:solidFill>
          <a:ln w="9525">
            <a:noFill/>
          </a:ln>
        </p:spPr>
        <p:txBody>
          <a:bodyPr wrap="square">
            <a:spAutoFit/>
          </a:bodyPr>
          <a:p>
            <a:pPr>
              <a:buNone/>
            </a:pPr>
            <a:r>
              <a:rPr lang="zh-CN" altLang="zh-CN" b="1" dirty="0">
                <a:solidFill>
                  <a:srgbClr val="FF0000"/>
                </a:solidFill>
                <a:latin typeface="宋体" panose="02010600030101010101" pitchFamily="2" charset="-122"/>
                <a:ea typeface="宋体" panose="02010600030101010101" pitchFamily="2" charset="-122"/>
                <a:cs typeface="宋体" panose="02010600030101010101" pitchFamily="2" charset="-122"/>
              </a:rPr>
              <a:t>分析：</a:t>
            </a:r>
            <a:endParaRPr lang="zh-CN" altLang="zh-CN"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buNone/>
            </a:pPr>
            <a:r>
              <a:rPr lang="zh-CN"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固定资产原值</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固定资产投资</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资本化利息</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=500+30=530</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buNone/>
            </a:pP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流动资产投资</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=50+10=60</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buNone/>
            </a:pP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建设投资</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固定资产投资</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无形资产投资</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开办费</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=500+60+10=570</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buNone/>
            </a:pP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原始总投资</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建设投资</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流动资产投资</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=570+60=630</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buNone/>
            </a:pP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投资总额</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原始总投资</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建设期资本化利息</a:t>
            </a:r>
            <a:r>
              <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rPr>
              <a:t>=630+30=660</a:t>
            </a:r>
            <a:r>
              <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zh-CN" altLang="en-US"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4577" name="Rectangle 12"/>
          <p:cNvSpPr>
            <a:spLocks noChangeArrowheads="1"/>
          </p:cNvSpPr>
          <p:nvPr>
            <p:custDataLst>
              <p:tags r:id="rId1"/>
            </p:custDataLst>
          </p:nvPr>
        </p:nvSpPr>
        <p:spPr bwMode="auto">
          <a:xfrm>
            <a:off x="1043623" y="332740"/>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二、项目投资资金的构成</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4"/>
          <p:cNvSpPr/>
          <p:nvPr/>
        </p:nvSpPr>
        <p:spPr>
          <a:xfrm>
            <a:off x="251301" y="331788"/>
            <a:ext cx="4411980" cy="645160"/>
          </a:xfrm>
          <a:prstGeom prst="rect">
            <a:avLst/>
          </a:prstGeom>
          <a:noFill/>
          <a:ln w="9525">
            <a:noFill/>
          </a:ln>
        </p:spPr>
        <p:txBody>
          <a:bodyPr wrap="none">
            <a:spAutoFit/>
          </a:bodyPr>
          <a:p>
            <a:pPr indent="266700" algn="ctr">
              <a:lnSpc>
                <a:spcPct val="150000"/>
              </a:lnSpc>
              <a:buNone/>
            </a:pPr>
            <a:r>
              <a:rPr lang="zh-CN" altLang="zh-CN" sz="2400" b="1" dirty="0">
                <a:solidFill>
                  <a:srgbClr val="FF0000"/>
                </a:solidFill>
                <a:latin typeface="NEU-BZ-S92"/>
                <a:ea typeface="方正书宋_GBK"/>
              </a:rPr>
              <a:t>三、投资项目现金流量的构成</a:t>
            </a:r>
            <a:endParaRPr lang="zh-CN" altLang="zh-CN" sz="2400" b="1" dirty="0">
              <a:solidFill>
                <a:srgbClr val="FF0000"/>
              </a:solidFill>
              <a:latin typeface="NEU-BZ-S92"/>
              <a:ea typeface="方正书宋_GBK"/>
            </a:endParaRPr>
          </a:p>
        </p:txBody>
      </p:sp>
      <p:sp>
        <p:nvSpPr>
          <p:cNvPr id="13" name="椭圆 12"/>
          <p:cNvSpPr/>
          <p:nvPr/>
        </p:nvSpPr>
        <p:spPr>
          <a:xfrm>
            <a:off x="2044700" y="2557463"/>
            <a:ext cx="1176338" cy="11747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sp>
        <p:nvSpPr>
          <p:cNvPr id="14" name="椭圆 13"/>
          <p:cNvSpPr/>
          <p:nvPr/>
        </p:nvSpPr>
        <p:spPr>
          <a:xfrm>
            <a:off x="4787900" y="2557463"/>
            <a:ext cx="1176338" cy="11747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sp>
        <p:nvSpPr>
          <p:cNvPr id="3" name="矩形 4"/>
          <p:cNvSpPr/>
          <p:nvPr>
            <p:custDataLst>
              <p:tags r:id="rId1"/>
            </p:custDataLst>
          </p:nvPr>
        </p:nvSpPr>
        <p:spPr>
          <a:xfrm>
            <a:off x="538956" y="1340168"/>
            <a:ext cx="3497580" cy="293370"/>
          </a:xfrm>
          <a:prstGeom prst="rect">
            <a:avLst/>
          </a:prstGeom>
          <a:noFill/>
          <a:ln w="9525">
            <a:noFill/>
          </a:ln>
        </p:spPr>
        <p:txBody>
          <a:bodyPr wrap="none">
            <a:spAutoFit/>
          </a:bodyPr>
          <a:p>
            <a:pPr indent="266700" algn="ctr">
              <a:lnSpc>
                <a:spcPts val="1575"/>
              </a:lnSpc>
              <a:buNone/>
            </a:pPr>
            <a:r>
              <a:rPr lang="zh-CN" altLang="zh-CN" sz="2400" b="1" dirty="0">
                <a:solidFill>
                  <a:schemeClr val="tx1"/>
                </a:solidFill>
                <a:latin typeface="NEU-BZ-S92"/>
                <a:ea typeface="方正书宋_GBK"/>
              </a:rPr>
              <a:t>（一）现金流量的概念</a:t>
            </a:r>
            <a:endParaRPr lang="zh-CN" altLang="zh-CN" sz="2400" b="1" dirty="0">
              <a:solidFill>
                <a:schemeClr val="tx1"/>
              </a:solidFill>
              <a:latin typeface="NEU-BZ-S92"/>
              <a:ea typeface="方正书宋_GBK"/>
            </a:endParaRPr>
          </a:p>
        </p:txBody>
      </p:sp>
      <p:sp>
        <p:nvSpPr>
          <p:cNvPr id="4" name="矩形 4"/>
          <p:cNvSpPr/>
          <p:nvPr>
            <p:custDataLst>
              <p:tags r:id="rId2"/>
            </p:custDataLst>
          </p:nvPr>
        </p:nvSpPr>
        <p:spPr>
          <a:xfrm>
            <a:off x="416560" y="1988820"/>
            <a:ext cx="8227060" cy="1938020"/>
          </a:xfrm>
          <a:prstGeom prst="rect">
            <a:avLst/>
          </a:prstGeom>
          <a:solidFill>
            <a:srgbClr val="FFFF00"/>
          </a:solidFill>
          <a:ln w="9525">
            <a:noFill/>
          </a:ln>
        </p:spPr>
        <p:txBody>
          <a:bodyPr wrap="square">
            <a:spAutoFit/>
          </a:bodyPr>
          <a:p>
            <a:pPr indent="266700" algn="ctr">
              <a:lnSpc>
                <a:spcPct val="150000"/>
              </a:lnSpc>
              <a:buNone/>
            </a:pPr>
            <a:r>
              <a:rPr lang="zh-CN" altLang="zh-CN" sz="2400" b="1" dirty="0">
                <a:solidFill>
                  <a:schemeClr val="tx1"/>
                </a:solidFill>
                <a:latin typeface="宋体" panose="02010600030101010101" pitchFamily="2" charset="-122"/>
                <a:ea typeface="宋体" panose="02010600030101010101" pitchFamily="2" charset="-122"/>
              </a:rPr>
              <a:t>现金流量是指该项目投资引起的现金流入量和现金流出量</a:t>
            </a:r>
            <a:endParaRPr lang="zh-CN" altLang="zh-CN" sz="2400" b="1" dirty="0">
              <a:solidFill>
                <a:schemeClr val="tx1"/>
              </a:solidFill>
              <a:latin typeface="宋体" panose="02010600030101010101" pitchFamily="2" charset="-122"/>
              <a:ea typeface="宋体" panose="02010600030101010101" pitchFamily="2" charset="-122"/>
            </a:endParaRPr>
          </a:p>
          <a:p>
            <a:pPr indent="266700" algn="l">
              <a:lnSpc>
                <a:spcPct val="150000"/>
              </a:lnSpc>
              <a:buNone/>
            </a:pPr>
            <a:r>
              <a:rPr lang="zh-CN" altLang="zh-CN" sz="2400" b="1" dirty="0">
                <a:solidFill>
                  <a:schemeClr val="tx1"/>
                </a:solidFill>
                <a:latin typeface="宋体" panose="02010600030101010101" pitchFamily="2" charset="-122"/>
                <a:ea typeface="宋体" panose="02010600030101010101" pitchFamily="2" charset="-122"/>
              </a:rPr>
              <a:t>的统称。它可以动态的反映该项目的投入和产出的相对关系。</a:t>
            </a:r>
            <a:endParaRPr lang="zh-CN" altLang="zh-CN" sz="2400" b="1" dirty="0">
              <a:solidFill>
                <a:schemeClr val="tx1"/>
              </a:solidFill>
              <a:latin typeface="宋体" panose="02010600030101010101" pitchFamily="2" charset="-122"/>
              <a:ea typeface="宋体" panose="02010600030101010101" pitchFamily="2" charset="-122"/>
            </a:endParaRPr>
          </a:p>
        </p:txBody>
      </p:sp>
      <p:sp>
        <p:nvSpPr>
          <p:cNvPr id="5" name="矩形 4"/>
          <p:cNvSpPr/>
          <p:nvPr>
            <p:custDataLst>
              <p:tags r:id="rId3"/>
            </p:custDataLst>
          </p:nvPr>
        </p:nvSpPr>
        <p:spPr>
          <a:xfrm>
            <a:off x="323056" y="4148773"/>
            <a:ext cx="8407400" cy="1383665"/>
          </a:xfrm>
          <a:prstGeom prst="rect">
            <a:avLst/>
          </a:prstGeom>
          <a:solidFill>
            <a:srgbClr val="92D050"/>
          </a:solidFill>
          <a:ln w="9525">
            <a:noFill/>
          </a:ln>
        </p:spPr>
        <p:txBody>
          <a:bodyPr wrap="none">
            <a:spAutoFit/>
          </a:bodyPr>
          <a:p>
            <a:pPr indent="266700" algn="ctr">
              <a:lnSpc>
                <a:spcPct val="150000"/>
              </a:lnSpc>
              <a:buNone/>
            </a:pPr>
            <a:r>
              <a:rPr lang="zh-CN" altLang="zh-CN" sz="2400" b="1" dirty="0">
                <a:solidFill>
                  <a:schemeClr val="tx1"/>
                </a:solidFill>
                <a:latin typeface="宋体" panose="02010600030101010101" pitchFamily="2" charset="-122"/>
                <a:ea typeface="宋体" panose="02010600030101010101" pitchFamily="2" charset="-122"/>
              </a:rPr>
              <a:t>现金流量是计算项目投资决策评价的重要依据和主要信息，</a:t>
            </a:r>
            <a:endParaRPr lang="zh-CN" altLang="zh-CN" sz="2400" b="1" dirty="0">
              <a:solidFill>
                <a:schemeClr val="tx1"/>
              </a:solidFill>
              <a:latin typeface="宋体" panose="02010600030101010101" pitchFamily="2" charset="-122"/>
              <a:ea typeface="宋体" panose="02010600030101010101" pitchFamily="2" charset="-122"/>
            </a:endParaRPr>
          </a:p>
          <a:p>
            <a:pPr indent="266700" algn="ctr">
              <a:lnSpc>
                <a:spcPct val="150000"/>
              </a:lnSpc>
              <a:buNone/>
            </a:pPr>
            <a:r>
              <a:rPr lang="zh-CN" altLang="zh-CN" sz="2400" b="1" dirty="0">
                <a:solidFill>
                  <a:schemeClr val="tx1"/>
                </a:solidFill>
                <a:latin typeface="宋体" panose="02010600030101010101" pitchFamily="2" charset="-122"/>
                <a:ea typeface="宋体" panose="02010600030101010101" pitchFamily="2" charset="-122"/>
              </a:rPr>
              <a:t>也是评价项目投资是否可行的一个基础性指标。</a:t>
            </a:r>
            <a:endParaRPr lang="zh-CN" altLang="zh-CN" sz="2400" b="1"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med">
    <p:blinds dir="vert"/>
    <p:sndAc>
      <p:stSnd>
        <p:snd r:embed="rId4"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5987" name="Rectangle 3"/>
          <p:cNvSpPr>
            <a:spLocks noGrp="1" noChangeArrowheads="1"/>
          </p:cNvSpPr>
          <p:nvPr>
            <p:ph idx="1"/>
          </p:nvPr>
        </p:nvSpPr>
        <p:spPr>
          <a:xfrm>
            <a:off x="828040" y="1988820"/>
            <a:ext cx="7448550" cy="2531110"/>
          </a:xfrm>
        </p:spPr>
        <p:txBody>
          <a:bodyPr vert="horz" wrap="square" lIns="91440" tIns="45720" rIns="91440" bIns="45720" numCol="1" anchor="t" anchorCtr="0" compatLnSpc="1">
            <a:scene3d>
              <a:camera prst="orthographicFront"/>
              <a:lightRig rig="threePt" dir="t"/>
            </a:scene3d>
          </a:bodyPr>
          <a:lstStyle/>
          <a:p>
            <a:pPr marL="469900" marR="0" lvl="0" indent="-469900" algn="l" defTabSz="914400" rtl="0" eaLnBrk="1" fontAlgn="base" latinLnBrk="0" hangingPunct="1">
              <a:lnSpc>
                <a:spcPct val="100000"/>
              </a:lnSpc>
              <a:spcBef>
                <a:spcPct val="50000"/>
              </a:spcBef>
              <a:spcAft>
                <a:spcPct val="0"/>
              </a:spcAft>
              <a:buClrTx/>
              <a:buSzTx/>
              <a:buFontTx/>
              <a:buNone/>
              <a:defRPr/>
            </a:pPr>
            <a:r>
              <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第一节</a:t>
            </a:r>
            <a:r>
              <a:rPr kumimoji="1" lang="en-US" alt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 </a:t>
            </a:r>
            <a:r>
              <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项目投资概述</a:t>
            </a:r>
            <a:endPar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endParaRPr>
          </a:p>
          <a:p>
            <a:pPr marL="469900" marR="0" lvl="0" indent="-469900" algn="l" defTabSz="914400" rtl="0" eaLnBrk="1" fontAlgn="base" latinLnBrk="0" hangingPunct="1">
              <a:lnSpc>
                <a:spcPct val="100000"/>
              </a:lnSpc>
              <a:spcBef>
                <a:spcPct val="50000"/>
              </a:spcBef>
              <a:spcAft>
                <a:spcPct val="0"/>
              </a:spcAft>
              <a:buClrTx/>
              <a:buSzTx/>
              <a:buFontTx/>
              <a:buNone/>
              <a:defRPr/>
            </a:pPr>
            <a:r>
              <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第二节</a:t>
            </a:r>
            <a:r>
              <a:rPr kumimoji="1" lang="en-US" alt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 </a:t>
            </a:r>
            <a:r>
              <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项目投资的现金流量估算</a:t>
            </a:r>
            <a:endPar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endParaRPr>
          </a:p>
          <a:p>
            <a:pPr marL="469900" marR="0" lvl="0" indent="-469900" algn="l" defTabSz="914400" rtl="0" eaLnBrk="1" fontAlgn="base" latinLnBrk="0" hangingPunct="1">
              <a:lnSpc>
                <a:spcPct val="100000"/>
              </a:lnSpc>
              <a:spcBef>
                <a:spcPct val="50000"/>
              </a:spcBef>
              <a:spcAft>
                <a:spcPct val="0"/>
              </a:spcAft>
              <a:buClrTx/>
              <a:buSzTx/>
              <a:buFontTx/>
              <a:buNone/>
              <a:defRPr/>
            </a:pPr>
            <a:r>
              <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第三节</a:t>
            </a:r>
            <a:r>
              <a:rPr kumimoji="1" lang="en-US" alt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 </a:t>
            </a:r>
            <a:r>
              <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项目投资决策评价指标的计算与评价</a:t>
            </a:r>
            <a:endPar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endParaRPr>
          </a:p>
          <a:p>
            <a:pPr marL="469900" marR="0" lvl="0" indent="-469900" algn="l" defTabSz="914400" rtl="0" eaLnBrk="1" fontAlgn="base" latinLnBrk="0" hangingPunct="1">
              <a:lnSpc>
                <a:spcPct val="100000"/>
              </a:lnSpc>
              <a:spcBef>
                <a:spcPct val="50000"/>
              </a:spcBef>
              <a:spcAft>
                <a:spcPct val="0"/>
              </a:spcAft>
              <a:buClrTx/>
              <a:buSzTx/>
              <a:buFontTx/>
              <a:buNone/>
              <a:defRPr/>
            </a:pPr>
            <a:r>
              <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第四节</a:t>
            </a:r>
            <a:r>
              <a:rPr kumimoji="1" lang="en-US" alt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 </a:t>
            </a:r>
            <a:r>
              <a:rPr kumimoji="1" lang="zh-CN" sz="2800" b="1"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sym typeface="+mn-ea"/>
              </a:rPr>
              <a:t>项目投资决策方法的应用</a:t>
            </a:r>
            <a:endParaRPr kumimoji="1" lang="zh-CN" altLang="en-US" sz="2800" b="1" i="0" u="none" strike="noStrike" kern="0" cap="none" spc="0" normalizeH="0" baseline="0" noProof="0" dirty="0" smtClean="0">
              <a:solidFill>
                <a:schemeClr val="tx1"/>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cs typeface="+mn-cs"/>
              <a:sym typeface="+mn-ea"/>
            </a:endParaRPr>
          </a:p>
        </p:txBody>
      </p:sp>
      <p:sp>
        <p:nvSpPr>
          <p:cNvPr id="3" name="Rectangle 3"/>
          <p:cNvSpPr>
            <a:spLocks noGrp="1" noChangeArrowheads="1"/>
          </p:cNvSpPr>
          <p:nvPr>
            <p:custDataLst>
              <p:tags r:id="rId1"/>
            </p:custDataLst>
          </p:nvPr>
        </p:nvSpPr>
        <p:spPr>
          <a:xfrm>
            <a:off x="1691640" y="692150"/>
            <a:ext cx="4827905" cy="587375"/>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marL="469900" marR="0" lvl="0" indent="-469900" algn="ctr"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0" cap="none" spc="0" normalizeH="0" baseline="0" noProof="0" dirty="0" smtClean="0">
                <a:ln>
                  <a:noFill/>
                </a:ln>
                <a:solidFill>
                  <a:srgbClr val="0000CC"/>
                </a:solidFill>
                <a:effectLst>
                  <a:outerShdw blurRad="38100" dist="38100" dir="2700000" algn="tl">
                    <a:srgbClr val="C0C0C0"/>
                  </a:outerShdw>
                </a:effectLst>
                <a:uLnTx/>
                <a:uFillTx/>
                <a:latin typeface="+mn-ea"/>
                <a:ea typeface="+mn-ea"/>
                <a:cs typeface="+mn-cs"/>
              </a:rPr>
              <a:t>目</a:t>
            </a:r>
            <a:r>
              <a:rPr kumimoji="1" lang="en-US" altLang="zh-CN" sz="3200" b="1" i="0" u="none" strike="noStrike" kern="0" cap="none" spc="0" normalizeH="0" baseline="0" noProof="0" dirty="0" smtClean="0">
                <a:ln>
                  <a:noFill/>
                </a:ln>
                <a:solidFill>
                  <a:srgbClr val="0000CC"/>
                </a:solidFill>
                <a:effectLst>
                  <a:outerShdw blurRad="38100" dist="38100" dir="2700000" algn="tl">
                    <a:srgbClr val="C0C0C0"/>
                  </a:outerShdw>
                </a:effectLst>
                <a:uLnTx/>
                <a:uFillTx/>
                <a:latin typeface="+mn-ea"/>
                <a:ea typeface="+mn-ea"/>
                <a:cs typeface="+mn-cs"/>
              </a:rPr>
              <a:t> </a:t>
            </a:r>
            <a:r>
              <a:rPr kumimoji="1" lang="zh-CN" altLang="en-US" sz="3200" b="1" i="0" u="none" strike="noStrike" kern="0" cap="none" spc="0" normalizeH="0" baseline="0" noProof="0" dirty="0" smtClean="0">
                <a:ln>
                  <a:noFill/>
                </a:ln>
                <a:solidFill>
                  <a:srgbClr val="0000CC"/>
                </a:solidFill>
                <a:effectLst>
                  <a:outerShdw blurRad="38100" dist="38100" dir="2700000" algn="tl">
                    <a:srgbClr val="C0C0C0"/>
                  </a:outerShdw>
                </a:effectLst>
                <a:uLnTx/>
                <a:uFillTx/>
                <a:latin typeface="+mn-ea"/>
                <a:ea typeface="+mn-ea"/>
                <a:cs typeface="+mn-cs"/>
              </a:rPr>
              <a:t>录</a:t>
            </a:r>
            <a:endParaRPr kumimoji="0" lang="zh-CN" altLang="en-US" sz="3200" b="1" i="0" u="none" strike="noStrike" kern="0" cap="none" spc="0" normalizeH="0" baseline="0" noProof="0" dirty="0" smtClean="0">
              <a:ln>
                <a:noFill/>
              </a:ln>
              <a:solidFill>
                <a:schemeClr val="tx1"/>
              </a:solidFill>
              <a:effectLst/>
              <a:uLnTx/>
              <a:uFillTx/>
              <a:latin typeface="+mn-lt"/>
              <a:ea typeface="黑体" panose="02010609060101010101" pitchFamily="2" charset="-122"/>
              <a:cs typeface="+mn-cs"/>
            </a:endParaRPr>
          </a:p>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1" i="0" u="none" strike="noStrike" kern="0" cap="none" spc="0" normalizeH="0" baseline="0" noProof="0" dirty="0" smtClean="0">
              <a:ln>
                <a:noFill/>
              </a:ln>
              <a:solidFill>
                <a:schemeClr val="tx1"/>
              </a:solidFill>
              <a:effectLst/>
              <a:uLnTx/>
              <a:uFillTx/>
              <a:latin typeface="+mn-lt"/>
              <a:ea typeface="黑体" panose="02010609060101010101" pitchFamily="2" charset="-122"/>
              <a:cs typeface="+mn-cs"/>
            </a:endParaRPr>
          </a:p>
        </p:txBody>
      </p:sp>
    </p:spTree>
  </p:cSld>
  <p:clrMapOvr>
    <a:masterClrMapping/>
  </p:clrMapOvr>
  <p:transition spd="med">
    <p:blinds dir="vert"/>
    <p:sndAc>
      <p:stSnd>
        <p:snd r:embed="rId2" name="chimes.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187450" y="260985"/>
            <a:ext cx="7158990" cy="695960"/>
          </a:xfrm>
        </p:spPr>
        <p:txBody>
          <a:bodyPr/>
          <a:lstStyle/>
          <a:p>
            <a:pPr eaLnBrk="1" hangingPunct="1"/>
            <a:r>
              <a:rPr lang="zh-CN" altLang="en-US" sz="2800" b="1" dirty="0" smtClean="0">
                <a:solidFill>
                  <a:srgbClr val="FF0000"/>
                </a:solidFill>
              </a:rPr>
              <a:t>（二）现金流量估算的前提条件</a:t>
            </a:r>
            <a:endParaRPr lang="zh-CN" altLang="en-US" sz="2800" b="1" dirty="0" smtClean="0">
              <a:solidFill>
                <a:srgbClr val="FF0000"/>
              </a:solidFill>
            </a:endParaRPr>
          </a:p>
        </p:txBody>
      </p:sp>
      <p:sp>
        <p:nvSpPr>
          <p:cNvPr id="8195" name="Rectangle 3"/>
          <p:cNvSpPr>
            <a:spLocks noGrp="1" noChangeArrowheads="1"/>
          </p:cNvSpPr>
          <p:nvPr>
            <p:ph type="body" idx="1"/>
          </p:nvPr>
        </p:nvSpPr>
        <p:spPr>
          <a:xfrm>
            <a:off x="324163" y="1052726"/>
            <a:ext cx="8280400" cy="4227934"/>
          </a:xfrm>
        </p:spPr>
        <p:txBody>
          <a:bodyPr/>
          <a:lstStyle/>
          <a:p>
            <a:pPr marL="0" indent="0" algn="just" eaLnBrk="1" hangingPunct="1">
              <a:lnSpc>
                <a:spcPct val="150000"/>
              </a:lnSpc>
              <a:spcBef>
                <a:spcPts val="0"/>
              </a:spcBef>
              <a:spcAft>
                <a:spcPts val="0"/>
              </a:spcAft>
            </a:pPr>
            <a:r>
              <a:rPr lang="en-US" altLang="zh-CN" sz="1800" b="1" dirty="0" smtClean="0">
                <a:solidFill>
                  <a:srgbClr val="0000FF"/>
                </a:solidFill>
                <a:latin typeface="+mj-lt"/>
                <a:ea typeface="+mj-ea"/>
                <a:cs typeface="+mj-cs"/>
              </a:rPr>
              <a:t>1.</a:t>
            </a:r>
            <a:r>
              <a:rPr lang="zh-CN" altLang="en-US" sz="1800" b="1" dirty="0" smtClean="0">
                <a:solidFill>
                  <a:srgbClr val="0000FF"/>
                </a:solidFill>
                <a:latin typeface="+mj-lt"/>
                <a:ea typeface="+mj-ea"/>
                <a:cs typeface="+mj-cs"/>
              </a:rPr>
              <a:t>确定现金流量的假设</a:t>
            </a:r>
            <a:endParaRPr lang="en-US" altLang="zh-CN" sz="1800" b="1" dirty="0" smtClean="0">
              <a:solidFill>
                <a:srgbClr val="0000FF"/>
              </a:solidFill>
              <a:latin typeface="+mj-lt"/>
              <a:ea typeface="+mj-ea"/>
              <a:cs typeface="+mj-cs"/>
            </a:endParaRPr>
          </a:p>
          <a:p>
            <a:pPr marL="0" indent="0" algn="just" eaLnBrk="1" hangingPunct="1">
              <a:lnSpc>
                <a:spcPct val="150000"/>
              </a:lnSpc>
              <a:spcBef>
                <a:spcPts val="0"/>
              </a:spcBef>
              <a:spcAft>
                <a:spcPts val="0"/>
              </a:spcAft>
            </a:pPr>
            <a:r>
              <a:rPr lang="zh-CN" altLang="en-US" sz="1800" b="1" dirty="0" smtClean="0">
                <a:solidFill>
                  <a:srgbClr val="FF0000"/>
                </a:solidFill>
              </a:rPr>
              <a:t>（</a:t>
            </a:r>
            <a:r>
              <a:rPr lang="en-US" altLang="zh-CN" sz="1800" b="1" dirty="0" smtClean="0">
                <a:solidFill>
                  <a:srgbClr val="FF0000"/>
                </a:solidFill>
              </a:rPr>
              <a:t>1</a:t>
            </a:r>
            <a:r>
              <a:rPr lang="zh-CN" altLang="en-US" sz="1800" b="1" dirty="0" smtClean="0">
                <a:solidFill>
                  <a:srgbClr val="FF0000"/>
                </a:solidFill>
              </a:rPr>
              <a:t>）全投资假设</a:t>
            </a:r>
            <a:endParaRPr lang="zh-CN" altLang="en-US" sz="1800" b="1" dirty="0" smtClean="0">
              <a:solidFill>
                <a:srgbClr val="FF0000"/>
              </a:solidFill>
            </a:endParaRPr>
          </a:p>
          <a:p>
            <a:pPr marL="0" indent="0" algn="just" eaLnBrk="1" hangingPunct="1">
              <a:lnSpc>
                <a:spcPct val="150000"/>
              </a:lnSpc>
              <a:spcBef>
                <a:spcPts val="0"/>
              </a:spcBef>
              <a:spcAft>
                <a:spcPts val="0"/>
              </a:spcAft>
            </a:pPr>
            <a:r>
              <a:rPr lang="zh-CN" altLang="en-US" sz="1800" b="1" dirty="0" smtClean="0"/>
              <a:t>即假设在确定项目的现金流量时，只考虑全部投资的运动情况，不论是自有资金还是借入资金等具体形式的现金流量，都将其视为自有资金。</a:t>
            </a:r>
            <a:endParaRPr lang="zh-CN" altLang="en-US" sz="1800" b="1" dirty="0" smtClean="0"/>
          </a:p>
          <a:p>
            <a:pPr marL="0" indent="0" algn="just" eaLnBrk="1" hangingPunct="1">
              <a:lnSpc>
                <a:spcPct val="150000"/>
              </a:lnSpc>
              <a:spcBef>
                <a:spcPts val="0"/>
              </a:spcBef>
              <a:spcAft>
                <a:spcPts val="0"/>
              </a:spcAft>
            </a:pPr>
            <a:r>
              <a:rPr lang="zh-CN" altLang="en-US" sz="1800" b="1" dirty="0">
                <a:solidFill>
                  <a:srgbClr val="FF0000"/>
                </a:solidFill>
              </a:rPr>
              <a:t>（</a:t>
            </a:r>
            <a:r>
              <a:rPr lang="en-US" altLang="zh-CN" sz="1800" b="1" dirty="0">
                <a:solidFill>
                  <a:srgbClr val="FF0000"/>
                </a:solidFill>
              </a:rPr>
              <a:t>2</a:t>
            </a:r>
            <a:r>
              <a:rPr lang="zh-CN" altLang="en-US" sz="1800" b="1" dirty="0">
                <a:solidFill>
                  <a:srgbClr val="FF0000"/>
                </a:solidFill>
              </a:rPr>
              <a:t>）建设期投入全部资金假设</a:t>
            </a:r>
            <a:endParaRPr lang="zh-CN" altLang="en-US" sz="1800" b="1" dirty="0">
              <a:solidFill>
                <a:srgbClr val="FF0000"/>
              </a:solidFill>
            </a:endParaRPr>
          </a:p>
          <a:p>
            <a:pPr marL="0" indent="0" algn="just" eaLnBrk="1" hangingPunct="1">
              <a:lnSpc>
                <a:spcPct val="150000"/>
              </a:lnSpc>
              <a:spcBef>
                <a:spcPts val="0"/>
              </a:spcBef>
              <a:spcAft>
                <a:spcPts val="0"/>
              </a:spcAft>
            </a:pPr>
            <a:r>
              <a:rPr lang="zh-CN" altLang="en-US" sz="1800" b="1" dirty="0" smtClean="0"/>
              <a:t>即项目的原始总投资不论是一次投入还是分次投入，均假设它们是在建设期内投入的。</a:t>
            </a:r>
            <a:endParaRPr lang="zh-CN" altLang="en-US" sz="1800" b="1" dirty="0" smtClean="0"/>
          </a:p>
          <a:p>
            <a:pPr marL="0" indent="0" algn="just" eaLnBrk="1" hangingPunct="1">
              <a:lnSpc>
                <a:spcPct val="150000"/>
              </a:lnSpc>
              <a:spcBef>
                <a:spcPts val="0"/>
              </a:spcBef>
              <a:spcAft>
                <a:spcPts val="0"/>
              </a:spcAft>
            </a:pPr>
            <a:r>
              <a:rPr lang="zh-CN" altLang="en-US" sz="1800" b="1" dirty="0">
                <a:solidFill>
                  <a:srgbClr val="FF0000"/>
                </a:solidFill>
              </a:rPr>
              <a:t>（</a:t>
            </a:r>
            <a:r>
              <a:rPr lang="en-US" altLang="zh-CN" sz="1800" b="1" dirty="0">
                <a:solidFill>
                  <a:srgbClr val="FF0000"/>
                </a:solidFill>
              </a:rPr>
              <a:t>3</a:t>
            </a:r>
            <a:r>
              <a:rPr lang="zh-CN" altLang="en-US" sz="1800" b="1" dirty="0">
                <a:solidFill>
                  <a:srgbClr val="FF0000"/>
                </a:solidFill>
              </a:rPr>
              <a:t>）时点指标假设</a:t>
            </a:r>
            <a:endParaRPr lang="zh-CN" altLang="en-US" sz="1800" b="1" dirty="0">
              <a:solidFill>
                <a:srgbClr val="FF0000"/>
              </a:solidFill>
            </a:endParaRPr>
          </a:p>
          <a:p>
            <a:pPr marL="0" indent="0" algn="just" eaLnBrk="1" hangingPunct="1">
              <a:lnSpc>
                <a:spcPct val="150000"/>
              </a:lnSpc>
              <a:spcBef>
                <a:spcPts val="0"/>
              </a:spcBef>
              <a:spcAft>
                <a:spcPts val="0"/>
              </a:spcAft>
            </a:pPr>
            <a:r>
              <a:rPr lang="zh-CN" altLang="en-US" sz="1800" b="1" dirty="0" smtClean="0"/>
              <a:t>即现金流量的具体内容所涉及的价值指标，不论是时点指标还是时期指标，均假设按照年初或年末的时点处理。</a:t>
            </a:r>
            <a:endParaRPr lang="en-US" altLang="zh-CN" sz="1800" b="1" dirty="0" smtClean="0"/>
          </a:p>
          <a:p>
            <a:pPr marL="0" indent="0" algn="just" eaLnBrk="1" hangingPunct="1">
              <a:lnSpc>
                <a:spcPct val="150000"/>
              </a:lnSpc>
              <a:spcBef>
                <a:spcPts val="0"/>
              </a:spcBef>
              <a:spcAft>
                <a:spcPts val="0"/>
              </a:spcAft>
            </a:pPr>
            <a:r>
              <a:rPr lang="zh-CN" altLang="en-US" sz="1800" b="1" dirty="0">
                <a:solidFill>
                  <a:srgbClr val="FF0000"/>
                </a:solidFill>
              </a:rPr>
              <a:t>（</a:t>
            </a:r>
            <a:r>
              <a:rPr lang="en-US" altLang="zh-CN" sz="1800" b="1" dirty="0">
                <a:solidFill>
                  <a:srgbClr val="FF0000"/>
                </a:solidFill>
              </a:rPr>
              <a:t>4</a:t>
            </a:r>
            <a:r>
              <a:rPr lang="zh-CN" altLang="en-US" sz="1800" b="1" dirty="0">
                <a:solidFill>
                  <a:srgbClr val="FF0000"/>
                </a:solidFill>
              </a:rPr>
              <a:t>）确定性假设</a:t>
            </a:r>
            <a:endParaRPr lang="zh-CN" altLang="en-US" sz="1800" b="1" dirty="0">
              <a:solidFill>
                <a:srgbClr val="FF0000"/>
              </a:solidFill>
            </a:endParaRPr>
          </a:p>
          <a:p>
            <a:pPr marL="0" indent="0" algn="just" eaLnBrk="1" hangingPunct="1">
              <a:lnSpc>
                <a:spcPct val="150000"/>
              </a:lnSpc>
              <a:spcBef>
                <a:spcPts val="0"/>
              </a:spcBef>
              <a:spcAft>
                <a:spcPts val="0"/>
              </a:spcAft>
            </a:pPr>
            <a:r>
              <a:rPr lang="zh-CN" altLang="en-US" sz="1800" b="1" dirty="0" smtClean="0"/>
              <a:t>即假设与项目现金流量估算有关的价格、产销量、成本水平、所得税率等因素均为已知常数。</a:t>
            </a:r>
            <a:endParaRPr lang="zh-CN" altLang="en-US" sz="1800" b="1" dirty="0" smtClean="0"/>
          </a:p>
          <a:p>
            <a:pPr marL="0" indent="0" algn="just" eaLnBrk="1" hangingPunct="1">
              <a:lnSpc>
                <a:spcPct val="100000"/>
              </a:lnSpc>
              <a:spcBef>
                <a:spcPts val="0"/>
              </a:spcBef>
              <a:spcAft>
                <a:spcPts val="0"/>
              </a:spcAft>
            </a:pPr>
            <a:endParaRPr lang="zh-CN" altLang="en-US" sz="1800" b="1" dirty="0" smtClean="0"/>
          </a:p>
        </p:txBody>
      </p:sp>
    </p:spTree>
  </p:cSld>
  <p:clrMapOvr>
    <a:masterClrMapping/>
  </p:clrMapOvr>
  <p:transition spd="med">
    <p:blinds dir="vert"/>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wipe(left)">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wipe(left)">
                                      <p:cBhvr>
                                        <p:cTn id="12" dur="5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wipe(left)">
                                      <p:cBhvr>
                                        <p:cTn id="17" dur="500"/>
                                        <p:tgtEl>
                                          <p:spTgt spid="8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wipe(left)">
                                      <p:cBhvr>
                                        <p:cTn id="22" dur="500"/>
                                        <p:tgtEl>
                                          <p:spTgt spid="8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wipe(left)">
                                      <p:cBhvr>
                                        <p:cTn id="27" dur="500"/>
                                        <p:tgtEl>
                                          <p:spTgt spid="81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195">
                                            <p:txEl>
                                              <p:pRg st="5" end="5"/>
                                            </p:txEl>
                                          </p:spTgt>
                                        </p:tgtEl>
                                        <p:attrNameLst>
                                          <p:attrName>style.visibility</p:attrName>
                                        </p:attrNameLst>
                                      </p:cBhvr>
                                      <p:to>
                                        <p:strVal val="visible"/>
                                      </p:to>
                                    </p:set>
                                    <p:animEffect transition="in" filter="wipe(left)">
                                      <p:cBhvr>
                                        <p:cTn id="32" dur="500"/>
                                        <p:tgtEl>
                                          <p:spTgt spid="819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195">
                                            <p:txEl>
                                              <p:pRg st="6" end="6"/>
                                            </p:txEl>
                                          </p:spTgt>
                                        </p:tgtEl>
                                        <p:attrNameLst>
                                          <p:attrName>style.visibility</p:attrName>
                                        </p:attrNameLst>
                                      </p:cBhvr>
                                      <p:to>
                                        <p:strVal val="visible"/>
                                      </p:to>
                                    </p:set>
                                    <p:animEffect transition="in" filter="wipe(left)">
                                      <p:cBhvr>
                                        <p:cTn id="37" dur="500"/>
                                        <p:tgtEl>
                                          <p:spTgt spid="819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195">
                                            <p:txEl>
                                              <p:pRg st="7" end="7"/>
                                            </p:txEl>
                                          </p:spTgt>
                                        </p:tgtEl>
                                        <p:attrNameLst>
                                          <p:attrName>style.visibility</p:attrName>
                                        </p:attrNameLst>
                                      </p:cBhvr>
                                      <p:to>
                                        <p:strVal val="visible"/>
                                      </p:to>
                                    </p:set>
                                    <p:animEffect transition="in" filter="wipe(left)">
                                      <p:cBhvr>
                                        <p:cTn id="42" dur="500"/>
                                        <p:tgtEl>
                                          <p:spTgt spid="819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195">
                                            <p:txEl>
                                              <p:pRg st="8" end="8"/>
                                            </p:txEl>
                                          </p:spTgt>
                                        </p:tgtEl>
                                        <p:attrNameLst>
                                          <p:attrName>style.visibility</p:attrName>
                                        </p:attrNameLst>
                                      </p:cBhvr>
                                      <p:to>
                                        <p:strVal val="visible"/>
                                      </p:to>
                                    </p:set>
                                    <p:animEffect transition="in" filter="wipe(left)">
                                      <p:cBhvr>
                                        <p:cTn id="47" dur="500"/>
                                        <p:tgtEl>
                                          <p:spTgt spid="819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utoUpdateAnimBg="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323528" y="1772816"/>
            <a:ext cx="8496944" cy="3384376"/>
          </a:xfrm>
        </p:spPr>
        <p:txBody>
          <a:bodyPr/>
          <a:lstStyle/>
          <a:p>
            <a:pPr marL="0" indent="0" algn="just" eaLnBrk="1" hangingPunct="1">
              <a:lnSpc>
                <a:spcPct val="150000"/>
              </a:lnSpc>
              <a:spcBef>
                <a:spcPts val="0"/>
              </a:spcBef>
              <a:spcAft>
                <a:spcPts val="0"/>
              </a:spcAft>
            </a:pPr>
            <a:r>
              <a:rPr lang="zh-CN" altLang="en-US" sz="2000" b="1" dirty="0" smtClean="0">
                <a:solidFill>
                  <a:srgbClr val="FF0000"/>
                </a:solidFill>
              </a:rPr>
              <a:t>（</a:t>
            </a:r>
            <a:r>
              <a:rPr lang="en-US" altLang="zh-CN" sz="2000" b="1" dirty="0" smtClean="0">
                <a:solidFill>
                  <a:srgbClr val="FF0000"/>
                </a:solidFill>
              </a:rPr>
              <a:t>1</a:t>
            </a:r>
            <a:r>
              <a:rPr lang="zh-CN" altLang="en-US" sz="2000" b="1" dirty="0" smtClean="0">
                <a:solidFill>
                  <a:srgbClr val="FF0000"/>
                </a:solidFill>
              </a:rPr>
              <a:t>）沉没成本。</a:t>
            </a:r>
            <a:r>
              <a:rPr lang="zh-CN" altLang="en-US" sz="2000" b="1" dirty="0" smtClean="0"/>
              <a:t>沉没成本是过去发生的支出，而不是新增成本。这一成本是由于过去的决策所引起的，对企业当前的投资决策不产生任何影响。</a:t>
            </a:r>
            <a:endParaRPr lang="en-US" altLang="zh-CN" sz="2000" b="1" dirty="0" smtClean="0"/>
          </a:p>
          <a:p>
            <a:pPr marL="0" indent="0" algn="just" eaLnBrk="1" hangingPunct="1">
              <a:lnSpc>
                <a:spcPct val="150000"/>
              </a:lnSpc>
              <a:spcBef>
                <a:spcPts val="200"/>
              </a:spcBef>
              <a:spcAft>
                <a:spcPts val="200"/>
              </a:spcAft>
            </a:pPr>
            <a:r>
              <a:rPr lang="zh-CN" altLang="en-US" sz="2000" b="1" dirty="0">
                <a:solidFill>
                  <a:srgbClr val="FF0000"/>
                </a:solidFill>
              </a:rPr>
              <a:t>（</a:t>
            </a:r>
            <a:r>
              <a:rPr lang="en-US" altLang="zh-CN" sz="2000" b="1" dirty="0">
                <a:solidFill>
                  <a:srgbClr val="FF0000"/>
                </a:solidFill>
              </a:rPr>
              <a:t>2</a:t>
            </a:r>
            <a:r>
              <a:rPr lang="zh-CN" altLang="en-US" sz="2000" b="1" dirty="0">
                <a:solidFill>
                  <a:srgbClr val="FF0000"/>
                </a:solidFill>
              </a:rPr>
              <a:t>）机会成本。</a:t>
            </a:r>
            <a:r>
              <a:rPr lang="zh-CN" altLang="en-US" sz="2000" b="1" dirty="0" smtClean="0"/>
              <a:t>在投资决策中，如果选择了某一投资项目，就会放弃其他投资项目，其他投资机会可能取得的收益就是本项目的机会成本。</a:t>
            </a:r>
            <a:endParaRPr lang="en-US" altLang="zh-CN" sz="2000" b="1" dirty="0" smtClean="0"/>
          </a:p>
          <a:p>
            <a:pPr marL="0" indent="0" algn="just" eaLnBrk="1" hangingPunct="1">
              <a:lnSpc>
                <a:spcPct val="150000"/>
              </a:lnSpc>
              <a:spcBef>
                <a:spcPts val="200"/>
              </a:spcBef>
              <a:spcAft>
                <a:spcPts val="200"/>
              </a:spcAft>
            </a:pPr>
            <a:r>
              <a:rPr lang="zh-CN" altLang="en-US" sz="2000" b="1" dirty="0">
                <a:solidFill>
                  <a:srgbClr val="FF0000"/>
                </a:solidFill>
              </a:rPr>
              <a:t>（</a:t>
            </a:r>
            <a:r>
              <a:rPr lang="en-US" altLang="zh-CN" sz="2000" b="1" dirty="0">
                <a:solidFill>
                  <a:srgbClr val="FF0000"/>
                </a:solidFill>
              </a:rPr>
              <a:t>3</a:t>
            </a:r>
            <a:r>
              <a:rPr lang="zh-CN" altLang="en-US" sz="2000" b="1" dirty="0">
                <a:solidFill>
                  <a:srgbClr val="FF0000"/>
                </a:solidFill>
              </a:rPr>
              <a:t>）公司其他部门的影响。</a:t>
            </a:r>
            <a:r>
              <a:rPr lang="zh-CN" altLang="en-US" sz="2000" b="1" dirty="0" smtClean="0"/>
              <a:t>一个项目建成后，该项目会对公司的其它部门和产品产生影响，这些影响所引起的现金流量变化应计入项目现金流量。</a:t>
            </a:r>
            <a:endParaRPr lang="zh-CN" altLang="en-US" sz="2000" b="1" dirty="0" smtClean="0"/>
          </a:p>
          <a:p>
            <a:pPr marL="0" indent="0" algn="just" eaLnBrk="1" hangingPunct="1">
              <a:lnSpc>
                <a:spcPct val="150000"/>
              </a:lnSpc>
              <a:spcBef>
                <a:spcPts val="200"/>
              </a:spcBef>
              <a:spcAft>
                <a:spcPts val="200"/>
              </a:spcAft>
            </a:pPr>
            <a:r>
              <a:rPr lang="zh-CN" altLang="en-US" sz="2000" b="1" dirty="0" smtClean="0">
                <a:solidFill>
                  <a:srgbClr val="FF0000"/>
                </a:solidFill>
              </a:rPr>
              <a:t>（</a:t>
            </a:r>
            <a:r>
              <a:rPr lang="en-US" altLang="zh-CN" sz="2000" b="1" dirty="0" smtClean="0">
                <a:solidFill>
                  <a:srgbClr val="FF0000"/>
                </a:solidFill>
              </a:rPr>
              <a:t>4</a:t>
            </a:r>
            <a:r>
              <a:rPr lang="zh-CN" altLang="en-US" sz="2000" b="1" dirty="0" smtClean="0">
                <a:solidFill>
                  <a:srgbClr val="FF0000"/>
                </a:solidFill>
              </a:rPr>
              <a:t>）对</a:t>
            </a:r>
            <a:r>
              <a:rPr lang="zh-CN" altLang="en-US" sz="2000" b="1" dirty="0">
                <a:solidFill>
                  <a:srgbClr val="FF0000"/>
                </a:solidFill>
              </a:rPr>
              <a:t>净营运资金的影响。</a:t>
            </a:r>
            <a:r>
              <a:rPr lang="zh-CN" altLang="en-US" sz="2000" b="1" dirty="0" smtClean="0"/>
              <a:t>一个新项目投产后，存货和应收账款等流动资产的需求随之增加，同时应付账款等流动负债也会增加。这些与项目相关的新增流动资产与流动负债的差额即净营运资金应计入项目现金流量。</a:t>
            </a:r>
            <a:endParaRPr lang="zh-CN" altLang="en-US" sz="2000" b="1" dirty="0" smtClean="0"/>
          </a:p>
        </p:txBody>
      </p:sp>
      <p:sp>
        <p:nvSpPr>
          <p:cNvPr id="3" name="Rectangle 2"/>
          <p:cNvSpPr>
            <a:spLocks noGrp="1" noChangeArrowheads="1"/>
          </p:cNvSpPr>
          <p:nvPr>
            <p:ph type="title"/>
            <p:custDataLst>
              <p:tags r:id="rId1"/>
            </p:custDataLst>
          </p:nvPr>
        </p:nvSpPr>
        <p:spPr>
          <a:xfrm>
            <a:off x="1187450" y="260985"/>
            <a:ext cx="7158990" cy="695960"/>
          </a:xfrm>
        </p:spPr>
        <p:txBody>
          <a:bodyPr/>
          <a:p>
            <a:pPr eaLnBrk="1" hangingPunct="1"/>
            <a:r>
              <a:rPr lang="zh-CN" altLang="en-US" sz="2800" b="1" dirty="0" smtClean="0">
                <a:solidFill>
                  <a:srgbClr val="FF0000"/>
                </a:solidFill>
              </a:rPr>
              <a:t>（二）现金流量估算的前提条件</a:t>
            </a:r>
            <a:endParaRPr lang="zh-CN" altLang="en-US" sz="2800" b="1" dirty="0" smtClean="0">
              <a:solidFill>
                <a:srgbClr val="FF0000"/>
              </a:solidFill>
            </a:endParaRPr>
          </a:p>
        </p:txBody>
      </p:sp>
      <p:sp>
        <p:nvSpPr>
          <p:cNvPr id="4" name="Rectangle 2"/>
          <p:cNvSpPr>
            <a:spLocks noGrp="1" noChangeArrowheads="1"/>
          </p:cNvSpPr>
          <p:nvPr>
            <p:custDataLst>
              <p:tags r:id="rId2"/>
            </p:custDataLst>
          </p:nvPr>
        </p:nvSpPr>
        <p:spPr>
          <a:xfrm>
            <a:off x="611505" y="1016635"/>
            <a:ext cx="7158990" cy="69596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en-US" altLang="zh-CN" sz="2800" b="1" dirty="0" smtClean="0">
                <a:gradFill>
                  <a:gsLst>
                    <a:gs pos="0">
                      <a:srgbClr val="007BD3"/>
                    </a:gs>
                    <a:gs pos="100000">
                      <a:srgbClr val="034373"/>
                    </a:gs>
                  </a:gsLst>
                  <a:lin scaled="0"/>
                </a:gradFill>
              </a:rPr>
              <a:t>2.</a:t>
            </a:r>
            <a:r>
              <a:rPr lang="zh-CN" altLang="en-US" sz="2800" b="1" dirty="0" smtClean="0">
                <a:gradFill>
                  <a:gsLst>
                    <a:gs pos="0">
                      <a:srgbClr val="007BD3"/>
                    </a:gs>
                    <a:gs pos="100000">
                      <a:srgbClr val="034373"/>
                    </a:gs>
                  </a:gsLst>
                  <a:lin scaled="0"/>
                </a:gradFill>
              </a:rPr>
              <a:t>估算现金流量应注意以下几个问题</a:t>
            </a:r>
            <a:endParaRPr lang="zh-CN" altLang="en-US" sz="2800" b="1" dirty="0" smtClean="0">
              <a:gradFill>
                <a:gsLst>
                  <a:gs pos="0">
                    <a:srgbClr val="007BD3"/>
                  </a:gs>
                  <a:gs pos="100000">
                    <a:srgbClr val="034373"/>
                  </a:gs>
                </a:gsLst>
                <a:lin scaled="0"/>
              </a:gradFill>
            </a:endParaRPr>
          </a:p>
        </p:txBody>
      </p:sp>
      <p:sp>
        <p:nvSpPr>
          <p:cNvPr id="5" name="文本框 4"/>
          <p:cNvSpPr txBox="1"/>
          <p:nvPr/>
        </p:nvSpPr>
        <p:spPr>
          <a:xfrm>
            <a:off x="-477520" y="1527175"/>
            <a:ext cx="3048000" cy="368300"/>
          </a:xfrm>
          <a:prstGeom prst="rect">
            <a:avLst/>
          </a:prstGeom>
          <a:noFill/>
        </p:spPr>
        <p:txBody>
          <a:bodyPr wrap="square" rtlCol="0">
            <a:spAutoFit/>
          </a:bodyPr>
          <a:p>
            <a:endParaRPr lang="zh-CN" altLang="en-US"/>
          </a:p>
        </p:txBody>
      </p:sp>
    </p:spTree>
  </p:cSld>
  <p:clrMapOvr>
    <a:masterClrMapping/>
  </p:clrMapOvr>
  <p:transition spd="med">
    <p:blinds dir="vert"/>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wipe(left)">
                                      <p:cBhvr>
                                        <p:cTn id="7" dur="500"/>
                                        <p:tgtEl>
                                          <p:spTgt spid="81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utoUpdateAnimBg="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4"/>
          <p:cNvSpPr/>
          <p:nvPr/>
        </p:nvSpPr>
        <p:spPr>
          <a:xfrm>
            <a:off x="168116" y="476568"/>
            <a:ext cx="4411980" cy="293370"/>
          </a:xfrm>
          <a:prstGeom prst="rect">
            <a:avLst/>
          </a:prstGeom>
          <a:noFill/>
          <a:ln w="9525">
            <a:noFill/>
          </a:ln>
        </p:spPr>
        <p:txBody>
          <a:bodyPr wrap="none">
            <a:spAutoFit/>
          </a:bodyPr>
          <a:p>
            <a:pPr indent="266700" algn="ctr">
              <a:lnSpc>
                <a:spcPts val="1575"/>
              </a:lnSpc>
              <a:buNone/>
            </a:pPr>
            <a:r>
              <a:rPr lang="zh-CN" altLang="zh-CN" sz="2400" b="1" dirty="0">
                <a:solidFill>
                  <a:srgbClr val="FF0000"/>
                </a:solidFill>
                <a:latin typeface="NEU-BZ-S92"/>
                <a:ea typeface="方正书宋_GBK"/>
              </a:rPr>
              <a:t>三、投资项目现金流量的构成</a:t>
            </a:r>
            <a:endParaRPr lang="zh-CN" altLang="zh-CN" sz="2400" b="1" dirty="0">
              <a:solidFill>
                <a:srgbClr val="FF0000"/>
              </a:solidFill>
              <a:latin typeface="NEU-BZ-S92"/>
              <a:ea typeface="方正书宋_GBK"/>
            </a:endParaRPr>
          </a:p>
        </p:txBody>
      </p:sp>
      <p:grpSp>
        <p:nvGrpSpPr>
          <p:cNvPr id="6" name="组合 5"/>
          <p:cNvGrpSpPr/>
          <p:nvPr/>
        </p:nvGrpSpPr>
        <p:grpSpPr>
          <a:xfrm>
            <a:off x="1873250" y="2797175"/>
            <a:ext cx="1790700" cy="1108075"/>
            <a:chOff x="965559" y="1424520"/>
            <a:chExt cx="2454854" cy="1519317"/>
          </a:xfrm>
        </p:grpSpPr>
        <p:sp>
          <p:nvSpPr>
            <p:cNvPr id="7" name="任意多边形 21"/>
            <p:cNvSpPr/>
            <p:nvPr/>
          </p:nvSpPr>
          <p:spPr>
            <a:xfrm>
              <a:off x="2811052" y="1714018"/>
              <a:ext cx="609361" cy="940322"/>
            </a:xfrm>
            <a:custGeom>
              <a:avLst/>
              <a:gdLst>
                <a:gd name="connsiteX0" fmla="*/ 0 w 1058022"/>
                <a:gd name="connsiteY0" fmla="*/ 0 h 1633928"/>
                <a:gd name="connsiteX1" fmla="*/ 241058 w 1058022"/>
                <a:gd name="connsiteY1" fmla="*/ 0 h 1633928"/>
                <a:gd name="connsiteX2" fmla="*/ 1058022 w 1058022"/>
                <a:gd name="connsiteY2" fmla="*/ 816964 h 1633928"/>
                <a:gd name="connsiteX3" fmla="*/ 241058 w 1058022"/>
                <a:gd name="connsiteY3" fmla="*/ 1633928 h 1633928"/>
                <a:gd name="connsiteX4" fmla="*/ 2 w 1058022"/>
                <a:gd name="connsiteY4" fmla="*/ 1633928 h 1633928"/>
                <a:gd name="connsiteX5" fmla="*/ 24196 w 1058022"/>
                <a:gd name="connsiteY5" fmla="*/ 1611939 h 1633928"/>
                <a:gd name="connsiteX6" fmla="*/ 353485 w 1058022"/>
                <a:gd name="connsiteY6" fmla="*/ 816965 h 1633928"/>
                <a:gd name="connsiteX7" fmla="*/ 24196 w 1058022"/>
                <a:gd name="connsiteY7" fmla="*/ 21991 h 163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8022" h="1633928">
                  <a:moveTo>
                    <a:pt x="0" y="0"/>
                  </a:moveTo>
                  <a:lnTo>
                    <a:pt x="241058" y="0"/>
                  </a:lnTo>
                  <a:lnTo>
                    <a:pt x="1058022" y="816964"/>
                  </a:lnTo>
                  <a:lnTo>
                    <a:pt x="241058" y="1633928"/>
                  </a:lnTo>
                  <a:lnTo>
                    <a:pt x="2" y="1633928"/>
                  </a:lnTo>
                  <a:lnTo>
                    <a:pt x="24196" y="1611939"/>
                  </a:lnTo>
                  <a:cubicBezTo>
                    <a:pt x="227648" y="1408487"/>
                    <a:pt x="353485" y="1127422"/>
                    <a:pt x="353485" y="816965"/>
                  </a:cubicBezTo>
                  <a:cubicBezTo>
                    <a:pt x="353485" y="506509"/>
                    <a:pt x="227648" y="225443"/>
                    <a:pt x="24196" y="21991"/>
                  </a:cubicBezTo>
                  <a:close/>
                </a:path>
              </a:pathLst>
            </a:cu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8" name="同心圆 22"/>
            <p:cNvSpPr/>
            <p:nvPr/>
          </p:nvSpPr>
          <p:spPr>
            <a:xfrm>
              <a:off x="965559" y="1424520"/>
              <a:ext cx="1519050" cy="1519317"/>
            </a:xfrm>
            <a:prstGeom prst="donut">
              <a:avLst>
                <a:gd name="adj" fmla="val 16822"/>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9" name="组合 8"/>
          <p:cNvGrpSpPr/>
          <p:nvPr/>
        </p:nvGrpSpPr>
        <p:grpSpPr>
          <a:xfrm>
            <a:off x="3967163" y="2797175"/>
            <a:ext cx="1790700" cy="1108075"/>
            <a:chOff x="3746859" y="1424520"/>
            <a:chExt cx="2454854" cy="1519317"/>
          </a:xfrm>
        </p:grpSpPr>
        <p:sp>
          <p:nvSpPr>
            <p:cNvPr id="10" name="任意多边形 24"/>
            <p:cNvSpPr/>
            <p:nvPr/>
          </p:nvSpPr>
          <p:spPr>
            <a:xfrm>
              <a:off x="5592352" y="1714018"/>
              <a:ext cx="609361" cy="940322"/>
            </a:xfrm>
            <a:custGeom>
              <a:avLst/>
              <a:gdLst>
                <a:gd name="connsiteX0" fmla="*/ 0 w 1058022"/>
                <a:gd name="connsiteY0" fmla="*/ 0 h 1633928"/>
                <a:gd name="connsiteX1" fmla="*/ 241058 w 1058022"/>
                <a:gd name="connsiteY1" fmla="*/ 0 h 1633928"/>
                <a:gd name="connsiteX2" fmla="*/ 1058022 w 1058022"/>
                <a:gd name="connsiteY2" fmla="*/ 816964 h 1633928"/>
                <a:gd name="connsiteX3" fmla="*/ 241058 w 1058022"/>
                <a:gd name="connsiteY3" fmla="*/ 1633928 h 1633928"/>
                <a:gd name="connsiteX4" fmla="*/ 2 w 1058022"/>
                <a:gd name="connsiteY4" fmla="*/ 1633928 h 1633928"/>
                <a:gd name="connsiteX5" fmla="*/ 24196 w 1058022"/>
                <a:gd name="connsiteY5" fmla="*/ 1611939 h 1633928"/>
                <a:gd name="connsiteX6" fmla="*/ 353485 w 1058022"/>
                <a:gd name="connsiteY6" fmla="*/ 816965 h 1633928"/>
                <a:gd name="connsiteX7" fmla="*/ 24196 w 1058022"/>
                <a:gd name="connsiteY7" fmla="*/ 21991 h 163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8022" h="1633928">
                  <a:moveTo>
                    <a:pt x="0" y="0"/>
                  </a:moveTo>
                  <a:lnTo>
                    <a:pt x="241058" y="0"/>
                  </a:lnTo>
                  <a:lnTo>
                    <a:pt x="1058022" y="816964"/>
                  </a:lnTo>
                  <a:lnTo>
                    <a:pt x="241058" y="1633928"/>
                  </a:lnTo>
                  <a:lnTo>
                    <a:pt x="2" y="1633928"/>
                  </a:lnTo>
                  <a:lnTo>
                    <a:pt x="24196" y="1611939"/>
                  </a:lnTo>
                  <a:cubicBezTo>
                    <a:pt x="227648" y="1408487"/>
                    <a:pt x="353485" y="1127422"/>
                    <a:pt x="353485" y="816965"/>
                  </a:cubicBezTo>
                  <a:cubicBezTo>
                    <a:pt x="353485" y="506509"/>
                    <a:pt x="227648" y="225443"/>
                    <a:pt x="24196" y="21991"/>
                  </a:cubicBezTo>
                  <a:close/>
                </a:path>
              </a:pathLst>
            </a:cu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1" name="同心圆 25"/>
            <p:cNvSpPr/>
            <p:nvPr/>
          </p:nvSpPr>
          <p:spPr>
            <a:xfrm>
              <a:off x="3746859" y="1424520"/>
              <a:ext cx="1519050" cy="1519317"/>
            </a:xfrm>
            <a:prstGeom prst="donut">
              <a:avLst>
                <a:gd name="adj" fmla="val 16822"/>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sp>
        <p:nvSpPr>
          <p:cNvPr id="12" name="同心圆 26"/>
          <p:cNvSpPr/>
          <p:nvPr/>
        </p:nvSpPr>
        <p:spPr>
          <a:xfrm>
            <a:off x="6056313" y="2797175"/>
            <a:ext cx="1108075" cy="1108075"/>
          </a:xfrm>
          <a:prstGeom prst="donut">
            <a:avLst>
              <a:gd name="adj" fmla="val 16822"/>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3" name="椭圆 12"/>
          <p:cNvSpPr/>
          <p:nvPr/>
        </p:nvSpPr>
        <p:spPr>
          <a:xfrm>
            <a:off x="2044700" y="2557463"/>
            <a:ext cx="1176338" cy="11747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sp>
        <p:nvSpPr>
          <p:cNvPr id="14" name="椭圆 13"/>
          <p:cNvSpPr/>
          <p:nvPr/>
        </p:nvSpPr>
        <p:spPr>
          <a:xfrm>
            <a:off x="4787900" y="2557463"/>
            <a:ext cx="1176338" cy="11747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cxnSp>
        <p:nvCxnSpPr>
          <p:cNvPr id="15" name="直接连接符 14"/>
          <p:cNvCxnSpPr/>
          <p:nvPr/>
        </p:nvCxnSpPr>
        <p:spPr>
          <a:xfrm rot="1800000">
            <a:off x="3192463" y="4224338"/>
            <a:ext cx="0" cy="1219200"/>
          </a:xfrm>
          <a:prstGeom prst="line">
            <a:avLst/>
          </a:prstGeom>
          <a:ln w="25400" cap="rnd">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800000">
            <a:off x="5713413" y="4224338"/>
            <a:ext cx="0" cy="1219200"/>
          </a:xfrm>
          <a:prstGeom prst="line">
            <a:avLst/>
          </a:prstGeom>
          <a:ln w="25400" cap="rnd">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1303338" y="2400300"/>
            <a:ext cx="604837" cy="635000"/>
            <a:chOff x="154568" y="1202705"/>
            <a:chExt cx="828473" cy="871264"/>
          </a:xfrm>
        </p:grpSpPr>
        <p:cxnSp>
          <p:nvCxnSpPr>
            <p:cNvPr id="18" name="直接连接符 17"/>
            <p:cNvCxnSpPr/>
            <p:nvPr/>
          </p:nvCxnSpPr>
          <p:spPr>
            <a:xfrm flipH="1" flipV="1">
              <a:off x="422027" y="1485866"/>
              <a:ext cx="561014" cy="588103"/>
            </a:xfrm>
            <a:prstGeom prst="line">
              <a:avLst/>
            </a:prstGeom>
            <a:ln w="25400" cap="rnd">
              <a:solidFill>
                <a:srgbClr val="3C8C93"/>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54568" y="1202705"/>
              <a:ext cx="360962" cy="359397"/>
            </a:xfrm>
            <a:prstGeom prst="ellipse">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grpSp>
      <p:grpSp>
        <p:nvGrpSpPr>
          <p:cNvPr id="20" name="组合 19"/>
          <p:cNvGrpSpPr/>
          <p:nvPr/>
        </p:nvGrpSpPr>
        <p:grpSpPr>
          <a:xfrm>
            <a:off x="7258050" y="3389313"/>
            <a:ext cx="635000" cy="655637"/>
            <a:chOff x="8047476" y="2183801"/>
            <a:chExt cx="869942" cy="900068"/>
          </a:xfrm>
        </p:grpSpPr>
        <p:cxnSp>
          <p:nvCxnSpPr>
            <p:cNvPr id="21" name="直接连接符 20"/>
            <p:cNvCxnSpPr/>
            <p:nvPr/>
          </p:nvCxnSpPr>
          <p:spPr>
            <a:xfrm rot="10800000" flipH="1" flipV="1">
              <a:off x="8047476" y="2183801"/>
              <a:ext cx="561113" cy="588423"/>
            </a:xfrm>
            <a:prstGeom prst="line">
              <a:avLst/>
            </a:prstGeom>
            <a:ln w="25400" cap="rnd">
              <a:solidFill>
                <a:srgbClr val="3C8C93"/>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0800000">
              <a:off x="8556392" y="2724278"/>
              <a:ext cx="361026" cy="359591"/>
            </a:xfrm>
            <a:prstGeom prst="ellipse">
              <a:avLst/>
            </a:prstGeom>
            <a:solidFill>
              <a:srgbClr val="3C8C93"/>
            </a:solidFill>
            <a:ln>
              <a:solidFill>
                <a:srgbClr val="3C8C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grpSp>
      <p:sp>
        <p:nvSpPr>
          <p:cNvPr id="23" name="TextBox 6"/>
          <p:cNvSpPr/>
          <p:nvPr/>
        </p:nvSpPr>
        <p:spPr>
          <a:xfrm>
            <a:off x="1303338" y="4284663"/>
            <a:ext cx="1549400" cy="110680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None/>
            </a:pPr>
            <a:r>
              <a:rPr lang="zh-CN" altLang="en-US" sz="2200" b="1" dirty="0">
                <a:solidFill>
                  <a:schemeClr val="tx1"/>
                </a:solidFill>
                <a:latin typeface="宋体" panose="02010600030101010101" pitchFamily="2" charset="-122"/>
                <a:ea typeface="宋体" panose="02010600030101010101" pitchFamily="2" charset="-122"/>
                <a:sym typeface="Calibri" panose="020F0502020204030204" pitchFamily="34" charset="0"/>
              </a:rPr>
              <a:t>初始现金流量</a:t>
            </a:r>
            <a:endParaRPr lang="zh-CN" altLang="en-US" sz="2200" b="1" dirty="0">
              <a:solidFill>
                <a:schemeClr val="tx1"/>
              </a:solidFill>
              <a:latin typeface="宋体" panose="02010600030101010101" pitchFamily="2" charset="-122"/>
              <a:ea typeface="宋体" panose="02010600030101010101" pitchFamily="2" charset="-122"/>
              <a:sym typeface="Calibri" panose="020F0502020204030204" pitchFamily="34" charset="0"/>
            </a:endParaRPr>
          </a:p>
        </p:txBody>
      </p:sp>
      <p:sp>
        <p:nvSpPr>
          <p:cNvPr id="24" name="TextBox 6"/>
          <p:cNvSpPr/>
          <p:nvPr/>
        </p:nvSpPr>
        <p:spPr>
          <a:xfrm>
            <a:off x="3751263" y="4284663"/>
            <a:ext cx="1549400" cy="110680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None/>
            </a:pPr>
            <a:r>
              <a:rPr lang="zh-CN" altLang="en-US" sz="2200" b="1" dirty="0">
                <a:solidFill>
                  <a:schemeClr val="tx1"/>
                </a:solidFill>
                <a:latin typeface="宋体" panose="02010600030101010101" pitchFamily="2" charset="-122"/>
                <a:ea typeface="宋体" panose="02010600030101010101" pitchFamily="2" charset="-122"/>
                <a:sym typeface="Calibri" panose="020F0502020204030204" pitchFamily="34" charset="0"/>
              </a:rPr>
              <a:t>营业现金流量</a:t>
            </a:r>
            <a:endParaRPr lang="zh-CN" altLang="en-US" sz="2200" b="1" dirty="0">
              <a:solidFill>
                <a:schemeClr val="tx1"/>
              </a:solidFill>
              <a:latin typeface="宋体" panose="02010600030101010101" pitchFamily="2" charset="-122"/>
              <a:ea typeface="宋体" panose="02010600030101010101" pitchFamily="2" charset="-122"/>
              <a:sym typeface="Calibri" panose="020F0502020204030204" pitchFamily="34" charset="0"/>
            </a:endParaRPr>
          </a:p>
        </p:txBody>
      </p:sp>
      <p:sp>
        <p:nvSpPr>
          <p:cNvPr id="25" name="TextBox 6"/>
          <p:cNvSpPr/>
          <p:nvPr/>
        </p:nvSpPr>
        <p:spPr>
          <a:xfrm>
            <a:off x="6292850" y="4276725"/>
            <a:ext cx="1566863" cy="110680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None/>
            </a:pPr>
            <a:r>
              <a:rPr lang="zh-CN" altLang="en-US" sz="2200" b="1" dirty="0">
                <a:solidFill>
                  <a:schemeClr val="tx1"/>
                </a:solidFill>
                <a:latin typeface="宋体" panose="02010600030101010101" pitchFamily="2" charset="-122"/>
                <a:ea typeface="宋体" panose="02010600030101010101" pitchFamily="2" charset="-122"/>
                <a:sym typeface="Calibri" panose="020F0502020204030204" pitchFamily="34" charset="0"/>
              </a:rPr>
              <a:t>终结现金流量</a:t>
            </a:r>
            <a:endParaRPr lang="zh-CN" altLang="en-US" sz="2200" b="1" dirty="0">
              <a:solidFill>
                <a:schemeClr val="tx1"/>
              </a:solidFill>
              <a:latin typeface="宋体" panose="02010600030101010101" pitchFamily="2" charset="-122"/>
              <a:ea typeface="宋体" panose="02010600030101010101" pitchFamily="2" charset="-122"/>
              <a:sym typeface="Calibri" panose="020F0502020204030204" pitchFamily="34" charset="0"/>
            </a:endParaRPr>
          </a:p>
        </p:txBody>
      </p:sp>
      <p:sp>
        <p:nvSpPr>
          <p:cNvPr id="26" name="TextBox 6"/>
          <p:cNvSpPr/>
          <p:nvPr/>
        </p:nvSpPr>
        <p:spPr>
          <a:xfrm>
            <a:off x="1951038" y="2662238"/>
            <a:ext cx="952500" cy="124618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lnSpc>
                <a:spcPct val="150000"/>
              </a:lnSpc>
              <a:spcBef>
                <a:spcPts val="1000"/>
              </a:spcBef>
              <a:buClr>
                <a:srgbClr val="0070C0"/>
              </a:buClr>
              <a:buSzTx/>
              <a:buFontTx/>
              <a:buNone/>
            </a:pPr>
            <a:r>
              <a:rPr lang="en-US" altLang="zh-CN" sz="5000" b="1" dirty="0">
                <a:solidFill>
                  <a:srgbClr val="FF0000"/>
                </a:solidFill>
                <a:latin typeface="微软雅黑" panose="020B0503020204020204" charset="-122"/>
                <a:ea typeface="微软雅黑" panose="020B0503020204020204" charset="-122"/>
                <a:sym typeface="Calibri" panose="020F0502020204030204" pitchFamily="34" charset="0"/>
              </a:rPr>
              <a:t>1</a:t>
            </a:r>
            <a:endParaRPr lang="en-US" altLang="zh-CN" sz="5000" b="1" dirty="0">
              <a:solidFill>
                <a:srgbClr val="FF0000"/>
              </a:solidFill>
              <a:latin typeface="微软雅黑" panose="020B0503020204020204" charset="-122"/>
              <a:ea typeface="微软雅黑" panose="020B0503020204020204" charset="-122"/>
              <a:sym typeface="Calibri" panose="020F0502020204030204" pitchFamily="34" charset="0"/>
            </a:endParaRPr>
          </a:p>
        </p:txBody>
      </p:sp>
      <p:sp>
        <p:nvSpPr>
          <p:cNvPr id="27" name="TextBox 6"/>
          <p:cNvSpPr/>
          <p:nvPr/>
        </p:nvSpPr>
        <p:spPr>
          <a:xfrm>
            <a:off x="4046538" y="2662238"/>
            <a:ext cx="952500" cy="11112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lnSpc>
                <a:spcPct val="150000"/>
              </a:lnSpc>
              <a:spcBef>
                <a:spcPts val="1000"/>
              </a:spcBef>
              <a:buClr>
                <a:srgbClr val="0070C0"/>
              </a:buClr>
              <a:buSzTx/>
              <a:buFontTx/>
              <a:buNone/>
            </a:pPr>
            <a:r>
              <a:rPr lang="en-US" altLang="zh-CN" sz="5000" b="1" dirty="0">
                <a:solidFill>
                  <a:srgbClr val="FF0000"/>
                </a:solidFill>
                <a:latin typeface="微软雅黑" panose="020B0503020204020204" charset="-122"/>
                <a:ea typeface="微软雅黑" panose="020B0503020204020204" charset="-122"/>
                <a:sym typeface="Calibri" panose="020F0502020204030204" pitchFamily="34" charset="0"/>
              </a:rPr>
              <a:t>2</a:t>
            </a:r>
            <a:endParaRPr lang="en-US" altLang="zh-CN" sz="5000" b="1" dirty="0">
              <a:solidFill>
                <a:srgbClr val="FF0000"/>
              </a:solidFill>
              <a:latin typeface="微软雅黑" panose="020B0503020204020204" charset="-122"/>
              <a:ea typeface="微软雅黑" panose="020B0503020204020204" charset="-122"/>
              <a:sym typeface="Calibri" panose="020F0502020204030204" pitchFamily="34" charset="0"/>
            </a:endParaRPr>
          </a:p>
        </p:txBody>
      </p:sp>
      <p:sp>
        <p:nvSpPr>
          <p:cNvPr id="28" name="TextBox 6"/>
          <p:cNvSpPr/>
          <p:nvPr/>
        </p:nvSpPr>
        <p:spPr>
          <a:xfrm>
            <a:off x="6172200" y="2662238"/>
            <a:ext cx="952500" cy="11112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lnSpc>
                <a:spcPct val="150000"/>
              </a:lnSpc>
              <a:spcBef>
                <a:spcPts val="1000"/>
              </a:spcBef>
              <a:buClr>
                <a:srgbClr val="0070C0"/>
              </a:buClr>
              <a:buSzTx/>
              <a:buFontTx/>
              <a:buNone/>
            </a:pPr>
            <a:r>
              <a:rPr lang="en-US" altLang="zh-CN" sz="5000" b="1" dirty="0">
                <a:solidFill>
                  <a:srgbClr val="FF0000"/>
                </a:solidFill>
                <a:latin typeface="微软雅黑" panose="020B0503020204020204" charset="-122"/>
                <a:ea typeface="微软雅黑" panose="020B0503020204020204" charset="-122"/>
                <a:sym typeface="Calibri" panose="020F0502020204030204" pitchFamily="34" charset="0"/>
              </a:rPr>
              <a:t>3</a:t>
            </a:r>
            <a:endParaRPr lang="en-US" altLang="zh-CN" sz="5000" b="1" dirty="0">
              <a:solidFill>
                <a:srgbClr val="FF0000"/>
              </a:solidFill>
              <a:latin typeface="微软雅黑" panose="020B0503020204020204" charset="-122"/>
              <a:ea typeface="微软雅黑" panose="020B0503020204020204" charset="-122"/>
              <a:sym typeface="Calibri" panose="020F0502020204030204" pitchFamily="34" charset="0"/>
            </a:endParaRPr>
          </a:p>
        </p:txBody>
      </p:sp>
      <p:sp>
        <p:nvSpPr>
          <p:cNvPr id="3" name="矩形 4"/>
          <p:cNvSpPr/>
          <p:nvPr>
            <p:custDataLst>
              <p:tags r:id="rId1"/>
            </p:custDataLst>
          </p:nvPr>
        </p:nvSpPr>
        <p:spPr>
          <a:xfrm>
            <a:off x="708501" y="1052513"/>
            <a:ext cx="3497580" cy="293370"/>
          </a:xfrm>
          <a:prstGeom prst="rect">
            <a:avLst/>
          </a:prstGeom>
          <a:noFill/>
          <a:ln w="9525">
            <a:noFill/>
          </a:ln>
        </p:spPr>
        <p:txBody>
          <a:bodyPr wrap="none">
            <a:spAutoFit/>
          </a:bodyPr>
          <a:p>
            <a:pPr indent="266700" algn="ctr">
              <a:lnSpc>
                <a:spcPts val="1575"/>
              </a:lnSpc>
              <a:buNone/>
            </a:pPr>
            <a:r>
              <a:rPr lang="zh-CN" altLang="zh-CN" sz="2400" b="1" dirty="0">
                <a:solidFill>
                  <a:schemeClr val="tx1"/>
                </a:solidFill>
                <a:latin typeface="NEU-BZ-S92"/>
                <a:ea typeface="方正书宋_GBK"/>
              </a:rPr>
              <a:t>（三）现金流量的构成</a:t>
            </a:r>
            <a:endParaRPr lang="zh-CN" altLang="zh-CN" sz="2400" b="1" dirty="0">
              <a:solidFill>
                <a:schemeClr val="tx1"/>
              </a:solidFill>
              <a:latin typeface="NEU-BZ-S92"/>
              <a:ea typeface="方正书宋_GBK"/>
            </a:endParaRPr>
          </a:p>
        </p:txBody>
      </p:sp>
      <p:sp>
        <p:nvSpPr>
          <p:cNvPr id="4" name="文本框 3"/>
          <p:cNvSpPr txBox="1"/>
          <p:nvPr/>
        </p:nvSpPr>
        <p:spPr>
          <a:xfrm>
            <a:off x="2041525" y="1797050"/>
            <a:ext cx="4397375" cy="460375"/>
          </a:xfrm>
          <a:prstGeom prst="rect">
            <a:avLst/>
          </a:prstGeom>
          <a:noFill/>
        </p:spPr>
        <p:txBody>
          <a:bodyPr wrap="square" rtlCol="0">
            <a:spAutoFit/>
          </a:bodyPr>
          <a:p>
            <a:r>
              <a:rPr lang="zh-CN" altLang="en-US" sz="2400"/>
              <a:t>按照现金流量的发生时间分为：</a:t>
            </a:r>
            <a:endParaRPr lang="zh-CN" altLang="en-US" sz="2400"/>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1"/>
          <p:cNvSpPr/>
          <p:nvPr/>
        </p:nvSpPr>
        <p:spPr>
          <a:xfrm>
            <a:off x="871696" y="764223"/>
            <a:ext cx="2576830" cy="293370"/>
          </a:xfrm>
          <a:prstGeom prst="rect">
            <a:avLst/>
          </a:prstGeom>
          <a:noFill/>
          <a:ln w="9525">
            <a:noFill/>
          </a:ln>
        </p:spPr>
        <p:txBody>
          <a:bodyPr wrap="none">
            <a:spAutoFit/>
          </a:bodyPr>
          <a:p>
            <a:pPr indent="266700" algn="ctr">
              <a:lnSpc>
                <a:spcPts val="1575"/>
              </a:lnSpc>
              <a:buNone/>
            </a:pPr>
            <a:r>
              <a:rPr lang="en-US" altLang="zh-CN" sz="2400" b="1" dirty="0">
                <a:solidFill>
                  <a:srgbClr val="FF0000"/>
                </a:solidFill>
                <a:latin typeface="NEU-F2-S92"/>
                <a:ea typeface="方正书宋_GBK"/>
              </a:rPr>
              <a:t>1</a:t>
            </a:r>
            <a:r>
              <a:rPr lang="en-US" altLang="zh-CN" sz="2400" b="1" dirty="0">
                <a:solidFill>
                  <a:srgbClr val="FF0000"/>
                </a:solidFill>
                <a:latin typeface="NEU-BZ-S92"/>
                <a:ea typeface="方正书宋_GBK"/>
              </a:rPr>
              <a:t>.</a:t>
            </a:r>
            <a:r>
              <a:rPr lang="zh-CN" altLang="zh-CN" sz="2400" b="1" dirty="0">
                <a:solidFill>
                  <a:srgbClr val="FF0000"/>
                </a:solidFill>
                <a:latin typeface="NEU-BZ-S92"/>
                <a:ea typeface="方正小标宋_GBK"/>
              </a:rPr>
              <a:t>初始现金流量</a:t>
            </a:r>
            <a:endParaRPr lang="zh-CN" altLang="zh-CN" sz="2400" b="1" dirty="0">
              <a:solidFill>
                <a:srgbClr val="FF0000"/>
              </a:solidFill>
              <a:latin typeface="NEU-BZ-S92"/>
              <a:ea typeface="方正小标宋_GBK"/>
            </a:endParaRPr>
          </a:p>
        </p:txBody>
      </p:sp>
      <p:sp>
        <p:nvSpPr>
          <p:cNvPr id="27" name="Freeform 5"/>
          <p:cNvSpPr/>
          <p:nvPr/>
        </p:nvSpPr>
        <p:spPr>
          <a:xfrm rot="9502714">
            <a:off x="2927668" y="1622962"/>
            <a:ext cx="565569" cy="542079"/>
          </a:xfrm>
          <a:custGeom>
            <a:avLst/>
            <a:gdLst/>
            <a:ahLst/>
            <a:cxnLst>
              <a:cxn ang="0">
                <a:pos x="2147483646" y="2147483646"/>
              </a:cxn>
              <a:cxn ang="0">
                <a:pos x="2147483646" y="2147483646"/>
              </a:cxn>
              <a:cxn ang="0">
                <a:pos x="2147483646" y="1193698748"/>
              </a:cxn>
              <a:cxn ang="0">
                <a:pos x="2147483646" y="1193698748"/>
              </a:cxn>
              <a:cxn ang="0">
                <a:pos x="2147483646" y="0"/>
              </a:cxn>
              <a:cxn ang="0">
                <a:pos x="2147483646" y="596848953"/>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3C8C93">
              <a:alpha val="100000"/>
            </a:srgbClr>
          </a:solidFill>
          <a:ln w="9525">
            <a:noFill/>
          </a:ln>
        </p:spPr>
        <p:txBody>
          <a:bodyPr/>
          <a:p>
            <a:endParaRPr lang="zh-CN" altLang="en-US"/>
          </a:p>
        </p:txBody>
      </p:sp>
      <p:sp>
        <p:nvSpPr>
          <p:cNvPr id="28" name="Freeform 5"/>
          <p:cNvSpPr/>
          <p:nvPr/>
        </p:nvSpPr>
        <p:spPr>
          <a:xfrm rot="-3647773">
            <a:off x="4420193" y="2840833"/>
            <a:ext cx="565569" cy="543886"/>
          </a:xfrm>
          <a:custGeom>
            <a:avLst/>
            <a:gdLst/>
            <a:ahLst/>
            <a:cxnLst>
              <a:cxn ang="0">
                <a:pos x="2147483646" y="2147483646"/>
              </a:cxn>
              <a:cxn ang="0">
                <a:pos x="2147483646" y="2147483646"/>
              </a:cxn>
              <a:cxn ang="0">
                <a:pos x="2147483646" y="1201667189"/>
              </a:cxn>
              <a:cxn ang="0">
                <a:pos x="2147483646" y="1201667189"/>
              </a:cxn>
              <a:cxn ang="0">
                <a:pos x="2147483646" y="0"/>
              </a:cxn>
              <a:cxn ang="0">
                <a:pos x="2147483646" y="600833595"/>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FBCE45">
              <a:alpha val="100000"/>
            </a:srgbClr>
          </a:solidFill>
          <a:ln w="9525">
            <a:noFill/>
          </a:ln>
        </p:spPr>
        <p:txBody>
          <a:bodyPr/>
          <a:p>
            <a:endParaRPr lang="zh-CN" altLang="en-US"/>
          </a:p>
        </p:txBody>
      </p:sp>
      <p:sp>
        <p:nvSpPr>
          <p:cNvPr id="31" name="Freeform 5"/>
          <p:cNvSpPr/>
          <p:nvPr/>
        </p:nvSpPr>
        <p:spPr>
          <a:xfrm>
            <a:off x="5923560" y="1619348"/>
            <a:ext cx="567376" cy="542079"/>
          </a:xfrm>
          <a:custGeom>
            <a:avLst/>
            <a:gdLst/>
            <a:ahLst/>
            <a:cxnLst>
              <a:cxn ang="0">
                <a:pos x="2147483646" y="2147483646"/>
              </a:cxn>
              <a:cxn ang="0">
                <a:pos x="2147483646" y="2147483646"/>
              </a:cxn>
              <a:cxn ang="0">
                <a:pos x="2147483646" y="1193698748"/>
              </a:cxn>
              <a:cxn ang="0">
                <a:pos x="2147483646" y="1193698748"/>
              </a:cxn>
              <a:cxn ang="0">
                <a:pos x="2147483646" y="0"/>
              </a:cxn>
              <a:cxn ang="0">
                <a:pos x="2147483646" y="596848953"/>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3C8C93">
              <a:alpha val="100000"/>
            </a:srgbClr>
          </a:solidFill>
          <a:ln w="9525">
            <a:noFill/>
          </a:ln>
        </p:spPr>
        <p:txBody>
          <a:bodyPr/>
          <a:p>
            <a:endParaRPr lang="zh-CN" altLang="en-US"/>
          </a:p>
        </p:txBody>
      </p:sp>
      <p:sp>
        <p:nvSpPr>
          <p:cNvPr id="32" name="Freeform 5"/>
          <p:cNvSpPr/>
          <p:nvPr/>
        </p:nvSpPr>
        <p:spPr>
          <a:xfrm rot="3526558">
            <a:off x="5863930" y="4266501"/>
            <a:ext cx="565570" cy="543887"/>
          </a:xfrm>
          <a:custGeom>
            <a:avLst/>
            <a:gdLst/>
            <a:ahLst/>
            <a:cxnLst>
              <a:cxn ang="0">
                <a:pos x="2147483646" y="2147483646"/>
              </a:cxn>
              <a:cxn ang="0">
                <a:pos x="2147483646" y="2147483646"/>
              </a:cxn>
              <a:cxn ang="0">
                <a:pos x="2147483646" y="1201672237"/>
              </a:cxn>
              <a:cxn ang="0">
                <a:pos x="2147483646" y="1201672237"/>
              </a:cxn>
              <a:cxn ang="0">
                <a:pos x="2147483646" y="0"/>
              </a:cxn>
              <a:cxn ang="0">
                <a:pos x="2147483646" y="600836540"/>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3C8C93">
              <a:alpha val="100000"/>
            </a:srgbClr>
          </a:solidFill>
          <a:ln w="9525">
            <a:noFill/>
          </a:ln>
        </p:spPr>
        <p:txBody>
          <a:bodyPr/>
          <a:p>
            <a:endParaRPr lang="zh-CN" altLang="en-US"/>
          </a:p>
        </p:txBody>
      </p:sp>
      <p:sp>
        <p:nvSpPr>
          <p:cNvPr id="35" name="Freeform 5"/>
          <p:cNvSpPr/>
          <p:nvPr/>
        </p:nvSpPr>
        <p:spPr>
          <a:xfrm>
            <a:off x="2913213" y="4255659"/>
            <a:ext cx="565569" cy="543887"/>
          </a:xfrm>
          <a:custGeom>
            <a:avLst/>
            <a:gdLst/>
            <a:ahLst/>
            <a:cxnLst>
              <a:cxn ang="0">
                <a:pos x="2147483646" y="2147483646"/>
              </a:cxn>
              <a:cxn ang="0">
                <a:pos x="2147483646" y="2147483646"/>
              </a:cxn>
              <a:cxn ang="0">
                <a:pos x="2147483646" y="1201672237"/>
              </a:cxn>
              <a:cxn ang="0">
                <a:pos x="2147483646" y="1201672237"/>
              </a:cxn>
              <a:cxn ang="0">
                <a:pos x="2147483646" y="0"/>
              </a:cxn>
              <a:cxn ang="0">
                <a:pos x="2147483646" y="600836540"/>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3C8C93">
              <a:alpha val="100000"/>
            </a:srgbClr>
          </a:solidFill>
          <a:ln w="9525">
            <a:noFill/>
          </a:ln>
        </p:spPr>
        <p:txBody>
          <a:bodyPr/>
          <a:p>
            <a:endParaRPr lang="zh-CN" altLang="en-US"/>
          </a:p>
        </p:txBody>
      </p:sp>
      <p:sp>
        <p:nvSpPr>
          <p:cNvPr id="36" name="Freeform 5"/>
          <p:cNvSpPr/>
          <p:nvPr/>
        </p:nvSpPr>
        <p:spPr>
          <a:xfrm rot="9502714">
            <a:off x="7379946" y="2851675"/>
            <a:ext cx="567376" cy="542079"/>
          </a:xfrm>
          <a:custGeom>
            <a:avLst/>
            <a:gdLst/>
            <a:ahLst/>
            <a:cxnLst>
              <a:cxn ang="0">
                <a:pos x="2147483646" y="2147483646"/>
              </a:cxn>
              <a:cxn ang="0">
                <a:pos x="2147483646" y="2147483646"/>
              </a:cxn>
              <a:cxn ang="0">
                <a:pos x="2147483646" y="1193698748"/>
              </a:cxn>
              <a:cxn ang="0">
                <a:pos x="2147483646" y="1193698748"/>
              </a:cxn>
              <a:cxn ang="0">
                <a:pos x="2147483646" y="0"/>
              </a:cxn>
              <a:cxn ang="0">
                <a:pos x="2147483646" y="596848953"/>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FBCE45">
              <a:alpha val="100000"/>
            </a:srgbClr>
          </a:solidFill>
          <a:ln w="9525">
            <a:noFill/>
          </a:ln>
        </p:spPr>
        <p:txBody>
          <a:bodyPr/>
          <a:p>
            <a:endParaRPr lang="zh-CN" altLang="en-US"/>
          </a:p>
        </p:txBody>
      </p:sp>
      <p:sp>
        <p:nvSpPr>
          <p:cNvPr id="37" name="Freeform 5"/>
          <p:cNvSpPr/>
          <p:nvPr/>
        </p:nvSpPr>
        <p:spPr>
          <a:xfrm rot="3526558">
            <a:off x="1151455" y="2876972"/>
            <a:ext cx="565570" cy="543886"/>
          </a:xfrm>
          <a:custGeom>
            <a:avLst/>
            <a:gdLst/>
            <a:ahLst/>
            <a:cxnLst>
              <a:cxn ang="0">
                <a:pos x="2147483646" y="2147483646"/>
              </a:cxn>
              <a:cxn ang="0">
                <a:pos x="2147483646" y="2147483646"/>
              </a:cxn>
              <a:cxn ang="0">
                <a:pos x="2147483646" y="1201672237"/>
              </a:cxn>
              <a:cxn ang="0">
                <a:pos x="2147483646" y="1201672237"/>
              </a:cxn>
              <a:cxn ang="0">
                <a:pos x="2147483646" y="0"/>
              </a:cxn>
              <a:cxn ang="0">
                <a:pos x="2147483646" y="600836540"/>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FBCE45">
              <a:alpha val="100000"/>
            </a:srgbClr>
          </a:solidFill>
          <a:ln w="9525">
            <a:noFill/>
          </a:ln>
        </p:spPr>
        <p:txBody>
          <a:bodyPr/>
          <a:p>
            <a:endParaRPr lang="zh-CN" altLang="en-US"/>
          </a:p>
        </p:txBody>
      </p:sp>
      <p:cxnSp>
        <p:nvCxnSpPr>
          <p:cNvPr id="38" name="直接连接符 37"/>
          <p:cNvCxnSpPr/>
          <p:nvPr/>
        </p:nvCxnSpPr>
        <p:spPr>
          <a:xfrm>
            <a:off x="1558015" y="2212021"/>
            <a:ext cx="3212723" cy="3212723"/>
          </a:xfrm>
          <a:prstGeom prst="line">
            <a:avLst/>
          </a:prstGeom>
          <a:ln w="9525">
            <a:solidFill>
              <a:schemeClr val="tx1">
                <a:lumMod val="50000"/>
                <a:lumOff val="50000"/>
              </a:schemeClr>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570168" y="2212021"/>
            <a:ext cx="3212723" cy="3212723"/>
          </a:xfrm>
          <a:prstGeom prst="line">
            <a:avLst/>
          </a:prstGeom>
          <a:ln w="9525">
            <a:solidFill>
              <a:schemeClr val="tx1">
                <a:lumMod val="50000"/>
                <a:lumOff val="50000"/>
              </a:schemeClr>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5400000">
            <a:off x="4570168" y="2212021"/>
            <a:ext cx="3212723" cy="3212723"/>
          </a:xfrm>
          <a:prstGeom prst="line">
            <a:avLst/>
          </a:prstGeom>
          <a:ln w="9525">
            <a:solidFill>
              <a:schemeClr val="tx1">
                <a:lumMod val="50000"/>
                <a:lumOff val="50000"/>
              </a:schemeClr>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5400000">
            <a:off x="1558015" y="2212021"/>
            <a:ext cx="3212723" cy="3212723"/>
          </a:xfrm>
          <a:prstGeom prst="line">
            <a:avLst/>
          </a:prstGeom>
          <a:ln w="9525">
            <a:solidFill>
              <a:schemeClr val="tx1">
                <a:lumMod val="50000"/>
                <a:lumOff val="50000"/>
              </a:schemeClr>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2" name="TextBox 37"/>
          <p:cNvSpPr txBox="1"/>
          <p:nvPr/>
        </p:nvSpPr>
        <p:spPr>
          <a:xfrm>
            <a:off x="2940316" y="1557912"/>
            <a:ext cx="542079" cy="583565"/>
          </a:xfrm>
          <a:prstGeom prst="rect">
            <a:avLst/>
          </a:prstGeom>
          <a:noFill/>
          <a:ln w="9525">
            <a:noFill/>
          </a:ln>
        </p:spPr>
        <p:txBody>
          <a:bodyPr>
            <a:spAutoFit/>
          </a:bodyPr>
          <a:p>
            <a:pPr>
              <a:buNone/>
            </a:pPr>
            <a:r>
              <a:rPr lang="en-US" altLang="zh-CN" sz="3200" i="1" dirty="0">
                <a:solidFill>
                  <a:srgbClr val="FDE9D9"/>
                </a:solidFill>
                <a:latin typeface="微软雅黑" panose="020B0503020204020204" charset="-122"/>
                <a:ea typeface="微软雅黑" panose="020B0503020204020204" charset="-122"/>
              </a:rPr>
              <a:t>2</a:t>
            </a:r>
            <a:endParaRPr lang="zh-CN" altLang="en-US" sz="3200" i="1" dirty="0">
              <a:solidFill>
                <a:srgbClr val="FDE9D9"/>
              </a:solidFill>
              <a:latin typeface="微软雅黑" panose="020B0503020204020204" charset="-122"/>
              <a:ea typeface="微软雅黑" panose="020B0503020204020204" charset="-122"/>
            </a:endParaRPr>
          </a:p>
        </p:txBody>
      </p:sp>
      <p:sp>
        <p:nvSpPr>
          <p:cNvPr id="43" name="TextBox 41"/>
          <p:cNvSpPr txBox="1"/>
          <p:nvPr/>
        </p:nvSpPr>
        <p:spPr>
          <a:xfrm>
            <a:off x="2916827" y="4194224"/>
            <a:ext cx="542079" cy="583565"/>
          </a:xfrm>
          <a:prstGeom prst="rect">
            <a:avLst/>
          </a:prstGeom>
          <a:noFill/>
          <a:ln w="9525">
            <a:noFill/>
          </a:ln>
        </p:spPr>
        <p:txBody>
          <a:bodyPr>
            <a:spAutoFit/>
          </a:bodyPr>
          <a:p>
            <a:pPr>
              <a:buNone/>
            </a:pPr>
            <a:r>
              <a:rPr lang="en-US" altLang="zh-CN" sz="3200" i="1" dirty="0">
                <a:solidFill>
                  <a:srgbClr val="FDE9D9"/>
                </a:solidFill>
                <a:latin typeface="华文细黑" pitchFamily="2" charset="-122"/>
                <a:ea typeface="华文细黑" pitchFamily="2" charset="-122"/>
              </a:rPr>
              <a:t>3</a:t>
            </a:r>
            <a:endParaRPr lang="zh-CN" altLang="en-US" sz="3200" i="1" dirty="0">
              <a:solidFill>
                <a:srgbClr val="FDE9D9"/>
              </a:solidFill>
              <a:latin typeface="华文细黑" pitchFamily="2" charset="-122"/>
              <a:ea typeface="华文细黑" pitchFamily="2" charset="-122"/>
            </a:endParaRPr>
          </a:p>
        </p:txBody>
      </p:sp>
      <p:sp>
        <p:nvSpPr>
          <p:cNvPr id="44" name="TextBox 44"/>
          <p:cNvSpPr txBox="1"/>
          <p:nvPr/>
        </p:nvSpPr>
        <p:spPr>
          <a:xfrm>
            <a:off x="4376827" y="2764942"/>
            <a:ext cx="542079" cy="583565"/>
          </a:xfrm>
          <a:prstGeom prst="rect">
            <a:avLst/>
          </a:prstGeom>
          <a:noFill/>
          <a:ln w="9525">
            <a:noFill/>
          </a:ln>
        </p:spPr>
        <p:txBody>
          <a:bodyPr>
            <a:spAutoFit/>
          </a:bodyPr>
          <a:p>
            <a:pPr>
              <a:buNone/>
            </a:pPr>
            <a:r>
              <a:rPr lang="en-US" altLang="zh-CN" sz="3200" i="1" dirty="0">
                <a:solidFill>
                  <a:srgbClr val="3C8C93"/>
                </a:solidFill>
                <a:latin typeface="微软雅黑" panose="020B0503020204020204" charset="-122"/>
                <a:ea typeface="微软雅黑" panose="020B0503020204020204" charset="-122"/>
              </a:rPr>
              <a:t>4</a:t>
            </a:r>
            <a:endParaRPr lang="zh-CN" altLang="en-US" sz="3200" i="1" dirty="0">
              <a:solidFill>
                <a:srgbClr val="3C8C93"/>
              </a:solidFill>
              <a:latin typeface="微软雅黑" panose="020B0503020204020204" charset="-122"/>
              <a:ea typeface="微软雅黑" panose="020B0503020204020204" charset="-122"/>
            </a:endParaRPr>
          </a:p>
        </p:txBody>
      </p:sp>
      <p:sp>
        <p:nvSpPr>
          <p:cNvPr id="45" name="TextBox 47"/>
          <p:cNvSpPr txBox="1"/>
          <p:nvPr/>
        </p:nvSpPr>
        <p:spPr>
          <a:xfrm>
            <a:off x="7367297" y="2824570"/>
            <a:ext cx="542079" cy="583565"/>
          </a:xfrm>
          <a:prstGeom prst="rect">
            <a:avLst/>
          </a:prstGeom>
          <a:noFill/>
          <a:ln w="9525">
            <a:noFill/>
          </a:ln>
        </p:spPr>
        <p:txBody>
          <a:bodyPr>
            <a:spAutoFit/>
          </a:bodyPr>
          <a:p>
            <a:pPr>
              <a:buNone/>
            </a:pPr>
            <a:r>
              <a:rPr lang="en-US" altLang="zh-CN" sz="3200" i="1" dirty="0">
                <a:solidFill>
                  <a:srgbClr val="3C8C93"/>
                </a:solidFill>
                <a:latin typeface="微软雅黑" panose="020B0503020204020204" charset="-122"/>
                <a:ea typeface="微软雅黑" panose="020B0503020204020204" charset="-122"/>
              </a:rPr>
              <a:t>7</a:t>
            </a:r>
            <a:endParaRPr lang="zh-CN" altLang="en-US" sz="3200" i="1" dirty="0">
              <a:solidFill>
                <a:srgbClr val="3C8C93"/>
              </a:solidFill>
              <a:latin typeface="微软雅黑" panose="020B0503020204020204" charset="-122"/>
              <a:ea typeface="微软雅黑" panose="020B0503020204020204" charset="-122"/>
            </a:endParaRPr>
          </a:p>
        </p:txBody>
      </p:sp>
      <p:sp>
        <p:nvSpPr>
          <p:cNvPr id="46" name="TextBox 50"/>
          <p:cNvSpPr txBox="1"/>
          <p:nvPr/>
        </p:nvSpPr>
        <p:spPr>
          <a:xfrm>
            <a:off x="1127965" y="2815536"/>
            <a:ext cx="542079" cy="583565"/>
          </a:xfrm>
          <a:prstGeom prst="rect">
            <a:avLst/>
          </a:prstGeom>
          <a:noFill/>
          <a:ln w="9525">
            <a:noFill/>
          </a:ln>
        </p:spPr>
        <p:txBody>
          <a:bodyPr>
            <a:spAutoFit/>
          </a:bodyPr>
          <a:p>
            <a:pPr>
              <a:buNone/>
            </a:pPr>
            <a:r>
              <a:rPr lang="en-US" altLang="zh-CN" sz="3200" i="1" dirty="0">
                <a:solidFill>
                  <a:srgbClr val="3C8C93"/>
                </a:solidFill>
                <a:latin typeface="微软雅黑" panose="020B0503020204020204" charset="-122"/>
                <a:ea typeface="微软雅黑" panose="020B0503020204020204" charset="-122"/>
              </a:rPr>
              <a:t>1</a:t>
            </a:r>
            <a:endParaRPr lang="zh-CN" altLang="en-US" sz="3200" i="1" dirty="0">
              <a:solidFill>
                <a:srgbClr val="3C8C93"/>
              </a:solidFill>
              <a:latin typeface="微软雅黑" panose="020B0503020204020204" charset="-122"/>
              <a:ea typeface="微软雅黑" panose="020B0503020204020204" charset="-122"/>
            </a:endParaRPr>
          </a:p>
        </p:txBody>
      </p:sp>
      <p:sp>
        <p:nvSpPr>
          <p:cNvPr id="47" name="TextBox 52"/>
          <p:cNvSpPr txBox="1"/>
          <p:nvPr/>
        </p:nvSpPr>
        <p:spPr>
          <a:xfrm>
            <a:off x="5936208" y="1563332"/>
            <a:ext cx="542079" cy="583565"/>
          </a:xfrm>
          <a:prstGeom prst="rect">
            <a:avLst/>
          </a:prstGeom>
          <a:noFill/>
          <a:ln w="9525">
            <a:noFill/>
          </a:ln>
        </p:spPr>
        <p:txBody>
          <a:bodyPr>
            <a:spAutoFit/>
          </a:bodyPr>
          <a:p>
            <a:pPr>
              <a:buNone/>
            </a:pPr>
            <a:r>
              <a:rPr lang="en-US" altLang="zh-CN" sz="3200" i="1" dirty="0">
                <a:solidFill>
                  <a:srgbClr val="FDE9D9"/>
                </a:solidFill>
                <a:latin typeface="华文细黑" pitchFamily="2" charset="-122"/>
                <a:ea typeface="华文细黑" pitchFamily="2" charset="-122"/>
              </a:rPr>
              <a:t>5</a:t>
            </a:r>
            <a:endParaRPr lang="zh-CN" altLang="en-US" sz="3200" i="1" dirty="0">
              <a:solidFill>
                <a:srgbClr val="FDE9D9"/>
              </a:solidFill>
              <a:latin typeface="华文细黑" pitchFamily="2" charset="-122"/>
              <a:ea typeface="华文细黑" pitchFamily="2" charset="-122"/>
            </a:endParaRPr>
          </a:p>
        </p:txBody>
      </p:sp>
      <p:sp>
        <p:nvSpPr>
          <p:cNvPr id="48" name="TextBox 55"/>
          <p:cNvSpPr txBox="1"/>
          <p:nvPr/>
        </p:nvSpPr>
        <p:spPr>
          <a:xfrm>
            <a:off x="5854896" y="4174348"/>
            <a:ext cx="542079" cy="583565"/>
          </a:xfrm>
          <a:prstGeom prst="rect">
            <a:avLst/>
          </a:prstGeom>
          <a:noFill/>
          <a:ln w="9525">
            <a:noFill/>
          </a:ln>
        </p:spPr>
        <p:txBody>
          <a:bodyPr>
            <a:spAutoFit/>
          </a:bodyPr>
          <a:p>
            <a:pPr>
              <a:buNone/>
            </a:pPr>
            <a:r>
              <a:rPr lang="en-US" altLang="zh-CN" sz="3200" i="1" dirty="0">
                <a:solidFill>
                  <a:srgbClr val="FDE9D9"/>
                </a:solidFill>
                <a:latin typeface="华文细黑" pitchFamily="2" charset="-122"/>
                <a:ea typeface="华文细黑" pitchFamily="2" charset="-122"/>
              </a:rPr>
              <a:t>6</a:t>
            </a:r>
            <a:endParaRPr lang="zh-CN" altLang="en-US" sz="3200" i="1" dirty="0">
              <a:solidFill>
                <a:srgbClr val="FDE9D9"/>
              </a:solidFill>
              <a:latin typeface="华文细黑" pitchFamily="2" charset="-122"/>
              <a:ea typeface="华文细黑" pitchFamily="2" charset="-122"/>
            </a:endParaRPr>
          </a:p>
        </p:txBody>
      </p:sp>
      <p:sp>
        <p:nvSpPr>
          <p:cNvPr id="49" name="文本框 31"/>
          <p:cNvSpPr/>
          <p:nvPr/>
        </p:nvSpPr>
        <p:spPr>
          <a:xfrm>
            <a:off x="1055688" y="3614199"/>
            <a:ext cx="1647921"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
                <a:srgbClr val="0070C0"/>
              </a:buClr>
              <a:buSzTx/>
              <a:buFontTx/>
              <a:buNone/>
            </a:pPr>
            <a:r>
              <a:rPr lang="zh-CN" altLang="zh-CN" sz="1800" b="1" dirty="0">
                <a:solidFill>
                  <a:schemeClr val="tx1"/>
                </a:solidFill>
                <a:latin typeface="宋体" panose="02010600030101010101" pitchFamily="2" charset="-122"/>
                <a:ea typeface="宋体" panose="02010600030101010101" pitchFamily="2" charset="-122"/>
              </a:rPr>
              <a:t>投资前费用</a:t>
            </a:r>
            <a:endParaRPr lang="zh-CN" altLang="zh-CN" sz="1800" b="1" dirty="0">
              <a:solidFill>
                <a:schemeClr val="tx1"/>
              </a:solidFill>
              <a:latin typeface="宋体" panose="02010600030101010101" pitchFamily="2" charset="-122"/>
              <a:ea typeface="宋体" panose="02010600030101010101" pitchFamily="2" charset="-122"/>
            </a:endParaRPr>
          </a:p>
        </p:txBody>
      </p:sp>
      <p:sp>
        <p:nvSpPr>
          <p:cNvPr id="50" name="文本框 31"/>
          <p:cNvSpPr/>
          <p:nvPr/>
        </p:nvSpPr>
        <p:spPr>
          <a:xfrm>
            <a:off x="2557247" y="2324051"/>
            <a:ext cx="1400372" cy="64516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
                <a:srgbClr val="0070C0"/>
              </a:buClr>
              <a:buSzTx/>
              <a:buFontTx/>
              <a:buNone/>
            </a:pPr>
            <a:r>
              <a:rPr lang="zh-CN" altLang="zh-CN" sz="1800" b="1" dirty="0">
                <a:solidFill>
                  <a:schemeClr val="tx1"/>
                </a:solidFill>
                <a:latin typeface="宋体" panose="02010600030101010101" pitchFamily="2" charset="-122"/>
                <a:ea typeface="宋体" panose="02010600030101010101" pitchFamily="2" charset="-122"/>
              </a:rPr>
              <a:t>设备购置费用</a:t>
            </a:r>
            <a:endParaRPr lang="zh-CN" altLang="zh-CN" sz="1800" b="1" dirty="0">
              <a:solidFill>
                <a:schemeClr val="tx1"/>
              </a:solidFill>
              <a:latin typeface="宋体" panose="02010600030101010101" pitchFamily="2" charset="-122"/>
              <a:ea typeface="宋体" panose="02010600030101010101" pitchFamily="2" charset="-122"/>
            </a:endParaRPr>
          </a:p>
        </p:txBody>
      </p:sp>
      <p:sp>
        <p:nvSpPr>
          <p:cNvPr id="51" name="文本框 31"/>
          <p:cNvSpPr/>
          <p:nvPr/>
        </p:nvSpPr>
        <p:spPr>
          <a:xfrm>
            <a:off x="5421233" y="2304174"/>
            <a:ext cx="1647921" cy="64516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
                <a:srgbClr val="0070C0"/>
              </a:buClr>
              <a:buSzTx/>
              <a:buFontTx/>
              <a:buNone/>
            </a:pPr>
            <a:r>
              <a:rPr lang="zh-CN" altLang="zh-CN" sz="1800" b="1" dirty="0">
                <a:solidFill>
                  <a:schemeClr val="tx1"/>
                </a:solidFill>
                <a:latin typeface="宋体" panose="02010600030101010101" pitchFamily="2" charset="-122"/>
                <a:ea typeface="宋体" panose="02010600030101010101" pitchFamily="2" charset="-122"/>
              </a:rPr>
              <a:t>营运资本的垫支</a:t>
            </a:r>
            <a:endParaRPr lang="zh-CN" altLang="zh-CN" sz="1800" b="1" dirty="0">
              <a:solidFill>
                <a:schemeClr val="tx1"/>
              </a:solidFill>
              <a:latin typeface="宋体" panose="02010600030101010101" pitchFamily="2" charset="-122"/>
              <a:ea typeface="宋体" panose="02010600030101010101" pitchFamily="2" charset="-122"/>
            </a:endParaRPr>
          </a:p>
        </p:txBody>
      </p:sp>
      <p:sp>
        <p:nvSpPr>
          <p:cNvPr id="52" name="文本框 31"/>
          <p:cNvSpPr/>
          <p:nvPr/>
        </p:nvSpPr>
        <p:spPr>
          <a:xfrm>
            <a:off x="6563213" y="3579867"/>
            <a:ext cx="1635272"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
                <a:srgbClr val="0070C0"/>
              </a:buClr>
              <a:buSzTx/>
              <a:buFontTx/>
              <a:buNone/>
            </a:pPr>
            <a:r>
              <a:rPr lang="zh-CN" altLang="zh-CN" sz="1800" b="1" dirty="0">
                <a:solidFill>
                  <a:schemeClr val="tx1"/>
                </a:solidFill>
                <a:latin typeface="宋体" panose="02010600030101010101" pitchFamily="2" charset="-122"/>
                <a:ea typeface="宋体" panose="02010600030101010101" pitchFamily="2" charset="-122"/>
              </a:rPr>
              <a:t>不可预见费</a:t>
            </a:r>
            <a:endParaRPr lang="zh-CN" altLang="zh-CN" sz="1800" b="1" dirty="0">
              <a:solidFill>
                <a:schemeClr val="tx1"/>
              </a:solidFill>
              <a:latin typeface="宋体" panose="02010600030101010101" pitchFamily="2" charset="-122"/>
              <a:ea typeface="宋体" panose="02010600030101010101" pitchFamily="2" charset="-122"/>
            </a:endParaRPr>
          </a:p>
        </p:txBody>
      </p:sp>
      <p:sp>
        <p:nvSpPr>
          <p:cNvPr id="53" name="文本框 31"/>
          <p:cNvSpPr/>
          <p:nvPr/>
        </p:nvSpPr>
        <p:spPr>
          <a:xfrm>
            <a:off x="2499425" y="4935065"/>
            <a:ext cx="1505174" cy="64516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
                <a:srgbClr val="0070C0"/>
              </a:buClr>
              <a:buSzTx/>
              <a:buFontTx/>
              <a:buNone/>
            </a:pPr>
            <a:r>
              <a:rPr lang="zh-CN" altLang="zh-CN" sz="1800" b="1" dirty="0">
                <a:solidFill>
                  <a:schemeClr val="tx1"/>
                </a:solidFill>
                <a:latin typeface="宋体" panose="02010600030101010101" pitchFamily="2" charset="-122"/>
                <a:ea typeface="宋体" panose="02010600030101010101" pitchFamily="2" charset="-122"/>
              </a:rPr>
              <a:t>设备安装费用</a:t>
            </a:r>
            <a:endParaRPr lang="zh-CN" altLang="zh-CN" sz="1800" b="1" dirty="0">
              <a:solidFill>
                <a:schemeClr val="tx1"/>
              </a:solidFill>
              <a:latin typeface="宋体" panose="02010600030101010101" pitchFamily="2" charset="-122"/>
              <a:ea typeface="宋体" panose="02010600030101010101" pitchFamily="2" charset="-122"/>
            </a:endParaRPr>
          </a:p>
        </p:txBody>
      </p:sp>
      <p:sp>
        <p:nvSpPr>
          <p:cNvPr id="54" name="文本框 31"/>
          <p:cNvSpPr/>
          <p:nvPr/>
        </p:nvSpPr>
        <p:spPr>
          <a:xfrm>
            <a:off x="3878114" y="3576253"/>
            <a:ext cx="1647921" cy="368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
                <a:srgbClr val="0070C0"/>
              </a:buClr>
              <a:buSzTx/>
              <a:buFontTx/>
              <a:buNone/>
            </a:pPr>
            <a:r>
              <a:rPr lang="zh-CN" altLang="zh-CN" sz="1800" b="1" dirty="0">
                <a:solidFill>
                  <a:schemeClr val="tx1"/>
                </a:solidFill>
                <a:latin typeface="宋体" panose="02010600030101010101" pitchFamily="2" charset="-122"/>
                <a:ea typeface="宋体" panose="02010600030101010101" pitchFamily="2" charset="-122"/>
              </a:rPr>
              <a:t>建筑工程费</a:t>
            </a:r>
            <a:endParaRPr lang="zh-CN" altLang="zh-CN" sz="1800" b="1" dirty="0">
              <a:solidFill>
                <a:schemeClr val="tx1"/>
              </a:solidFill>
              <a:latin typeface="宋体" panose="02010600030101010101" pitchFamily="2" charset="-122"/>
              <a:ea typeface="宋体" panose="02010600030101010101" pitchFamily="2" charset="-122"/>
            </a:endParaRPr>
          </a:p>
        </p:txBody>
      </p:sp>
      <p:sp>
        <p:nvSpPr>
          <p:cNvPr id="55" name="文本框 31"/>
          <p:cNvSpPr/>
          <p:nvPr/>
        </p:nvSpPr>
        <p:spPr>
          <a:xfrm>
            <a:off x="5041900" y="4935220"/>
            <a:ext cx="2097405" cy="9220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
                <a:srgbClr val="0070C0"/>
              </a:buClr>
              <a:buSzTx/>
              <a:buFontTx/>
              <a:buNone/>
            </a:pPr>
            <a:r>
              <a:rPr lang="zh-CN" altLang="zh-CN" sz="1800" b="1" dirty="0">
                <a:solidFill>
                  <a:schemeClr val="tx1"/>
                </a:solidFill>
                <a:latin typeface="宋体" panose="02010600030101010101" pitchFamily="2" charset="-122"/>
                <a:ea typeface="宋体" panose="02010600030101010101" pitchFamily="2" charset="-122"/>
              </a:rPr>
              <a:t>原有固定资产的变价收入扣除相关税金后的净收益</a:t>
            </a:r>
            <a:endParaRPr lang="zh-CN" altLang="zh-CN" sz="1800" b="1"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med">
    <p:blinds dir="vert"/>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000000"/>
                                          </p:val>
                                        </p:tav>
                                        <p:tav tm="100000">
                                          <p:val>
                                            <p:strVal val="#ppt_w"/>
                                          </p:val>
                                        </p:tav>
                                      </p:tavLst>
                                    </p:anim>
                                    <p:anim calcmode="lin" valueType="num">
                                      <p:cBhvr>
                                        <p:cTn id="8" dur="1000" fill="hold"/>
                                        <p:tgtEl>
                                          <p:spTgt spid="40"/>
                                        </p:tgtEl>
                                        <p:attrNameLst>
                                          <p:attrName>ppt_h</p:attrName>
                                        </p:attrNameLst>
                                      </p:cBhvr>
                                      <p:tavLst>
                                        <p:tav tm="0">
                                          <p:val>
                                            <p:fltVal val="0.000000"/>
                                          </p:val>
                                        </p:tav>
                                        <p:tav tm="100000">
                                          <p:val>
                                            <p:strVal val="#ppt_h"/>
                                          </p:val>
                                        </p:tav>
                                      </p:tavLst>
                                    </p:anim>
                                    <p:anim calcmode="lin" valueType="num">
                                      <p:cBhvr>
                                        <p:cTn id="9" dur="1000" fill="hold"/>
                                        <p:tgtEl>
                                          <p:spTgt spid="40"/>
                                        </p:tgtEl>
                                        <p:attrNameLst>
                                          <p:attrName>style.rotation</p:attrName>
                                        </p:attrNameLst>
                                      </p:cBhvr>
                                      <p:tavLst>
                                        <p:tav tm="0">
                                          <p:val>
                                            <p:fltVal val="90.000000"/>
                                          </p:val>
                                        </p:tav>
                                        <p:tav tm="100000">
                                          <p:val>
                                            <p:fltVal val="0.000000"/>
                                          </p:val>
                                        </p:tav>
                                      </p:tavLst>
                                    </p:anim>
                                    <p:animEffect transition="in" filter="fade">
                                      <p:cBhvr>
                                        <p:cTn id="10" dur="1000"/>
                                        <p:tgtEl>
                                          <p:spTgt spid="40"/>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000000"/>
                                          </p:val>
                                        </p:tav>
                                        <p:tav tm="100000">
                                          <p:val>
                                            <p:strVal val="#ppt_w"/>
                                          </p:val>
                                        </p:tav>
                                      </p:tavLst>
                                    </p:anim>
                                    <p:anim calcmode="lin" valueType="num">
                                      <p:cBhvr>
                                        <p:cTn id="14" dur="1000" fill="hold"/>
                                        <p:tgtEl>
                                          <p:spTgt spid="41"/>
                                        </p:tgtEl>
                                        <p:attrNameLst>
                                          <p:attrName>ppt_h</p:attrName>
                                        </p:attrNameLst>
                                      </p:cBhvr>
                                      <p:tavLst>
                                        <p:tav tm="0">
                                          <p:val>
                                            <p:fltVal val="0.000000"/>
                                          </p:val>
                                        </p:tav>
                                        <p:tav tm="100000">
                                          <p:val>
                                            <p:strVal val="#ppt_h"/>
                                          </p:val>
                                        </p:tav>
                                      </p:tavLst>
                                    </p:anim>
                                    <p:anim calcmode="lin" valueType="num">
                                      <p:cBhvr>
                                        <p:cTn id="15" dur="1000" fill="hold"/>
                                        <p:tgtEl>
                                          <p:spTgt spid="41"/>
                                        </p:tgtEl>
                                        <p:attrNameLst>
                                          <p:attrName>style.rotation</p:attrName>
                                        </p:attrNameLst>
                                      </p:cBhvr>
                                      <p:tavLst>
                                        <p:tav tm="0">
                                          <p:val>
                                            <p:fltVal val="90.000000"/>
                                          </p:val>
                                        </p:tav>
                                        <p:tav tm="100000">
                                          <p:val>
                                            <p:fltVal val="0.000000"/>
                                          </p:val>
                                        </p:tav>
                                      </p:tavLst>
                                    </p:anim>
                                    <p:animEffect transition="in" filter="fade">
                                      <p:cBhvr>
                                        <p:cTn id="16" dur="1000"/>
                                        <p:tgtEl>
                                          <p:spTgt spid="41"/>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000000"/>
                                          </p:val>
                                        </p:tav>
                                        <p:tav tm="100000">
                                          <p:val>
                                            <p:strVal val="#ppt_w"/>
                                          </p:val>
                                        </p:tav>
                                      </p:tavLst>
                                    </p:anim>
                                    <p:anim calcmode="lin" valueType="num">
                                      <p:cBhvr>
                                        <p:cTn id="20" dur="1000" fill="hold"/>
                                        <p:tgtEl>
                                          <p:spTgt spid="38"/>
                                        </p:tgtEl>
                                        <p:attrNameLst>
                                          <p:attrName>ppt_h</p:attrName>
                                        </p:attrNameLst>
                                      </p:cBhvr>
                                      <p:tavLst>
                                        <p:tav tm="0">
                                          <p:val>
                                            <p:fltVal val="0.000000"/>
                                          </p:val>
                                        </p:tav>
                                        <p:tav tm="100000">
                                          <p:val>
                                            <p:strVal val="#ppt_h"/>
                                          </p:val>
                                        </p:tav>
                                      </p:tavLst>
                                    </p:anim>
                                    <p:anim calcmode="lin" valueType="num">
                                      <p:cBhvr>
                                        <p:cTn id="21" dur="1000" fill="hold"/>
                                        <p:tgtEl>
                                          <p:spTgt spid="38"/>
                                        </p:tgtEl>
                                        <p:attrNameLst>
                                          <p:attrName>style.rotation</p:attrName>
                                        </p:attrNameLst>
                                      </p:cBhvr>
                                      <p:tavLst>
                                        <p:tav tm="0">
                                          <p:val>
                                            <p:fltVal val="90.000000"/>
                                          </p:val>
                                        </p:tav>
                                        <p:tav tm="100000">
                                          <p:val>
                                            <p:fltVal val="0.000000"/>
                                          </p:val>
                                        </p:tav>
                                      </p:tavLst>
                                    </p:anim>
                                    <p:animEffect transition="in" filter="fade">
                                      <p:cBhvr>
                                        <p:cTn id="22" dur="1000"/>
                                        <p:tgtEl>
                                          <p:spTgt spid="38"/>
                                        </p:tgtEl>
                                      </p:cBhvr>
                                    </p:animEffect>
                                  </p:childTnLst>
                                </p:cTn>
                              </p:par>
                              <p:par>
                                <p:cTn id="23" presetID="31" presetClass="entr" presetSubtype="0" fill="hold" nodeType="withEffect">
                                  <p:stCondLst>
                                    <p:cond delay="0"/>
                                  </p:stCondLst>
                                  <p:iterate type="lt">
                                    <p:tmPct val="5000"/>
                                  </p:iterate>
                                  <p:childTnLst>
                                    <p:set>
                                      <p:cBhvr>
                                        <p:cTn id="24" dur="1" fill="hold">
                                          <p:stCondLst>
                                            <p:cond delay="0"/>
                                          </p:stCondLst>
                                        </p:cTn>
                                        <p:tgtEl>
                                          <p:spTgt spid="39"/>
                                        </p:tgtEl>
                                        <p:attrNameLst>
                                          <p:attrName>style.visibility</p:attrName>
                                        </p:attrNameLst>
                                      </p:cBhvr>
                                      <p:to>
                                        <p:strVal val="visible"/>
                                      </p:to>
                                    </p:set>
                                    <p:anim calcmode="lin" valueType="num">
                                      <p:cBhvr>
                                        <p:cTn id="25" dur="1000" fill="hold"/>
                                        <p:tgtEl>
                                          <p:spTgt spid="39"/>
                                        </p:tgtEl>
                                        <p:attrNameLst>
                                          <p:attrName>ppt_w</p:attrName>
                                        </p:attrNameLst>
                                      </p:cBhvr>
                                      <p:tavLst>
                                        <p:tav tm="0">
                                          <p:val>
                                            <p:fltVal val="0.000000"/>
                                          </p:val>
                                        </p:tav>
                                        <p:tav tm="100000">
                                          <p:val>
                                            <p:strVal val="#ppt_w"/>
                                          </p:val>
                                        </p:tav>
                                      </p:tavLst>
                                    </p:anim>
                                    <p:anim calcmode="lin" valueType="num">
                                      <p:cBhvr>
                                        <p:cTn id="26" dur="1000" fill="hold"/>
                                        <p:tgtEl>
                                          <p:spTgt spid="39"/>
                                        </p:tgtEl>
                                        <p:attrNameLst>
                                          <p:attrName>ppt_h</p:attrName>
                                        </p:attrNameLst>
                                      </p:cBhvr>
                                      <p:tavLst>
                                        <p:tav tm="0">
                                          <p:val>
                                            <p:fltVal val="0.000000"/>
                                          </p:val>
                                        </p:tav>
                                        <p:tav tm="100000">
                                          <p:val>
                                            <p:strVal val="#ppt_h"/>
                                          </p:val>
                                        </p:tav>
                                      </p:tavLst>
                                    </p:anim>
                                    <p:anim calcmode="lin" valueType="num">
                                      <p:cBhvr>
                                        <p:cTn id="27" dur="1000" fill="hold"/>
                                        <p:tgtEl>
                                          <p:spTgt spid="39"/>
                                        </p:tgtEl>
                                        <p:attrNameLst>
                                          <p:attrName>style.rotation</p:attrName>
                                        </p:attrNameLst>
                                      </p:cBhvr>
                                      <p:tavLst>
                                        <p:tav tm="0">
                                          <p:val>
                                            <p:fltVal val="90.000000"/>
                                          </p:val>
                                        </p:tav>
                                        <p:tav tm="100000">
                                          <p:val>
                                            <p:fltVal val="0.000000"/>
                                          </p:val>
                                        </p:tav>
                                      </p:tavLst>
                                    </p:anim>
                                    <p:animEffect transition="in" filter="fade">
                                      <p:cBhvr>
                                        <p:cTn id="28" dur="1000"/>
                                        <p:tgtEl>
                                          <p:spTgt spid="39"/>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5"/>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4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4"/>
          <p:cNvSpPr/>
          <p:nvPr/>
        </p:nvSpPr>
        <p:spPr>
          <a:xfrm>
            <a:off x="625316" y="476568"/>
            <a:ext cx="3497580" cy="293370"/>
          </a:xfrm>
          <a:prstGeom prst="rect">
            <a:avLst/>
          </a:prstGeom>
          <a:noFill/>
          <a:ln w="9525">
            <a:noFill/>
          </a:ln>
        </p:spPr>
        <p:txBody>
          <a:bodyPr wrap="none">
            <a:spAutoFit/>
          </a:bodyPr>
          <a:p>
            <a:pPr indent="266700" algn="ctr">
              <a:lnSpc>
                <a:spcPts val="1575"/>
              </a:lnSpc>
              <a:buNone/>
            </a:pPr>
            <a:r>
              <a:rPr lang="zh-CN" altLang="zh-CN" sz="2400" b="1" dirty="0">
                <a:solidFill>
                  <a:srgbClr val="FF0000"/>
                </a:solidFill>
                <a:latin typeface="NEU-BZ-S92"/>
                <a:ea typeface="方正书宋_GBK"/>
              </a:rPr>
              <a:t>（二）现金流量的构成</a:t>
            </a:r>
            <a:endParaRPr lang="zh-CN" altLang="zh-CN" sz="2400" b="1" dirty="0">
              <a:solidFill>
                <a:srgbClr val="FF0000"/>
              </a:solidFill>
              <a:latin typeface="NEU-BZ-S92"/>
              <a:ea typeface="方正书宋_GBK"/>
            </a:endParaRPr>
          </a:p>
        </p:txBody>
      </p:sp>
      <p:grpSp>
        <p:nvGrpSpPr>
          <p:cNvPr id="6" name="组合 5"/>
          <p:cNvGrpSpPr/>
          <p:nvPr/>
        </p:nvGrpSpPr>
        <p:grpSpPr>
          <a:xfrm>
            <a:off x="1635237" y="2218934"/>
            <a:ext cx="1914202" cy="1184498"/>
            <a:chOff x="965559" y="1424520"/>
            <a:chExt cx="2454854" cy="1519317"/>
          </a:xfrm>
        </p:grpSpPr>
        <p:sp>
          <p:nvSpPr>
            <p:cNvPr id="7" name="任意多边形 21"/>
            <p:cNvSpPr/>
            <p:nvPr/>
          </p:nvSpPr>
          <p:spPr>
            <a:xfrm>
              <a:off x="2811052" y="1714018"/>
              <a:ext cx="609361" cy="940322"/>
            </a:xfrm>
            <a:custGeom>
              <a:avLst/>
              <a:gdLst>
                <a:gd name="connsiteX0" fmla="*/ 0 w 1058022"/>
                <a:gd name="connsiteY0" fmla="*/ 0 h 1633928"/>
                <a:gd name="connsiteX1" fmla="*/ 241058 w 1058022"/>
                <a:gd name="connsiteY1" fmla="*/ 0 h 1633928"/>
                <a:gd name="connsiteX2" fmla="*/ 1058022 w 1058022"/>
                <a:gd name="connsiteY2" fmla="*/ 816964 h 1633928"/>
                <a:gd name="connsiteX3" fmla="*/ 241058 w 1058022"/>
                <a:gd name="connsiteY3" fmla="*/ 1633928 h 1633928"/>
                <a:gd name="connsiteX4" fmla="*/ 2 w 1058022"/>
                <a:gd name="connsiteY4" fmla="*/ 1633928 h 1633928"/>
                <a:gd name="connsiteX5" fmla="*/ 24196 w 1058022"/>
                <a:gd name="connsiteY5" fmla="*/ 1611939 h 1633928"/>
                <a:gd name="connsiteX6" fmla="*/ 353485 w 1058022"/>
                <a:gd name="connsiteY6" fmla="*/ 816965 h 1633928"/>
                <a:gd name="connsiteX7" fmla="*/ 24196 w 1058022"/>
                <a:gd name="connsiteY7" fmla="*/ 21991 h 163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8022" h="1633928">
                  <a:moveTo>
                    <a:pt x="0" y="0"/>
                  </a:moveTo>
                  <a:lnTo>
                    <a:pt x="241058" y="0"/>
                  </a:lnTo>
                  <a:lnTo>
                    <a:pt x="1058022" y="816964"/>
                  </a:lnTo>
                  <a:lnTo>
                    <a:pt x="241058" y="1633928"/>
                  </a:lnTo>
                  <a:lnTo>
                    <a:pt x="2" y="1633928"/>
                  </a:lnTo>
                  <a:lnTo>
                    <a:pt x="24196" y="1611939"/>
                  </a:lnTo>
                  <a:cubicBezTo>
                    <a:pt x="227648" y="1408487"/>
                    <a:pt x="353485" y="1127422"/>
                    <a:pt x="353485" y="816965"/>
                  </a:cubicBezTo>
                  <a:cubicBezTo>
                    <a:pt x="353485" y="506509"/>
                    <a:pt x="227648" y="225443"/>
                    <a:pt x="24196" y="21991"/>
                  </a:cubicBezTo>
                  <a:close/>
                </a:path>
              </a:pathLst>
            </a:cu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8" name="同心圆 22"/>
            <p:cNvSpPr/>
            <p:nvPr/>
          </p:nvSpPr>
          <p:spPr>
            <a:xfrm>
              <a:off x="965559" y="1424520"/>
              <a:ext cx="1519050" cy="1519317"/>
            </a:xfrm>
            <a:prstGeom prst="donut">
              <a:avLst>
                <a:gd name="adj" fmla="val 16822"/>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9" name="组合 8"/>
          <p:cNvGrpSpPr/>
          <p:nvPr/>
        </p:nvGrpSpPr>
        <p:grpSpPr>
          <a:xfrm>
            <a:off x="3873565" y="2218934"/>
            <a:ext cx="1914202" cy="1184498"/>
            <a:chOff x="3746859" y="1424520"/>
            <a:chExt cx="2454854" cy="1519317"/>
          </a:xfrm>
        </p:grpSpPr>
        <p:sp>
          <p:nvSpPr>
            <p:cNvPr id="10" name="任意多边形 24"/>
            <p:cNvSpPr/>
            <p:nvPr/>
          </p:nvSpPr>
          <p:spPr>
            <a:xfrm>
              <a:off x="5592352" y="1714018"/>
              <a:ext cx="609361" cy="940322"/>
            </a:xfrm>
            <a:custGeom>
              <a:avLst/>
              <a:gdLst>
                <a:gd name="connsiteX0" fmla="*/ 0 w 1058022"/>
                <a:gd name="connsiteY0" fmla="*/ 0 h 1633928"/>
                <a:gd name="connsiteX1" fmla="*/ 241058 w 1058022"/>
                <a:gd name="connsiteY1" fmla="*/ 0 h 1633928"/>
                <a:gd name="connsiteX2" fmla="*/ 1058022 w 1058022"/>
                <a:gd name="connsiteY2" fmla="*/ 816964 h 1633928"/>
                <a:gd name="connsiteX3" fmla="*/ 241058 w 1058022"/>
                <a:gd name="connsiteY3" fmla="*/ 1633928 h 1633928"/>
                <a:gd name="connsiteX4" fmla="*/ 2 w 1058022"/>
                <a:gd name="connsiteY4" fmla="*/ 1633928 h 1633928"/>
                <a:gd name="connsiteX5" fmla="*/ 24196 w 1058022"/>
                <a:gd name="connsiteY5" fmla="*/ 1611939 h 1633928"/>
                <a:gd name="connsiteX6" fmla="*/ 353485 w 1058022"/>
                <a:gd name="connsiteY6" fmla="*/ 816965 h 1633928"/>
                <a:gd name="connsiteX7" fmla="*/ 24196 w 1058022"/>
                <a:gd name="connsiteY7" fmla="*/ 21991 h 163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8022" h="1633928">
                  <a:moveTo>
                    <a:pt x="0" y="0"/>
                  </a:moveTo>
                  <a:lnTo>
                    <a:pt x="241058" y="0"/>
                  </a:lnTo>
                  <a:lnTo>
                    <a:pt x="1058022" y="816964"/>
                  </a:lnTo>
                  <a:lnTo>
                    <a:pt x="241058" y="1633928"/>
                  </a:lnTo>
                  <a:lnTo>
                    <a:pt x="2" y="1633928"/>
                  </a:lnTo>
                  <a:lnTo>
                    <a:pt x="24196" y="1611939"/>
                  </a:lnTo>
                  <a:cubicBezTo>
                    <a:pt x="227648" y="1408487"/>
                    <a:pt x="353485" y="1127422"/>
                    <a:pt x="353485" y="816965"/>
                  </a:cubicBezTo>
                  <a:cubicBezTo>
                    <a:pt x="353485" y="506509"/>
                    <a:pt x="227648" y="225443"/>
                    <a:pt x="24196" y="21991"/>
                  </a:cubicBezTo>
                  <a:close/>
                </a:path>
              </a:pathLst>
            </a:cu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1" name="同心圆 25"/>
            <p:cNvSpPr/>
            <p:nvPr/>
          </p:nvSpPr>
          <p:spPr>
            <a:xfrm>
              <a:off x="3746859" y="1424520"/>
              <a:ext cx="1519050" cy="1519317"/>
            </a:xfrm>
            <a:prstGeom prst="donut">
              <a:avLst>
                <a:gd name="adj" fmla="val 16822"/>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sp>
        <p:nvSpPr>
          <p:cNvPr id="12" name="同心圆 26"/>
          <p:cNvSpPr/>
          <p:nvPr/>
        </p:nvSpPr>
        <p:spPr>
          <a:xfrm>
            <a:off x="6106801" y="2218934"/>
            <a:ext cx="1184498" cy="1184498"/>
          </a:xfrm>
          <a:prstGeom prst="donut">
            <a:avLst>
              <a:gd name="adj" fmla="val 16822"/>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3" name="椭圆 12"/>
          <p:cNvSpPr/>
          <p:nvPr/>
        </p:nvSpPr>
        <p:spPr>
          <a:xfrm>
            <a:off x="2044700" y="2557463"/>
            <a:ext cx="1176338" cy="11747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sp>
        <p:nvSpPr>
          <p:cNvPr id="14" name="椭圆 13"/>
          <p:cNvSpPr/>
          <p:nvPr/>
        </p:nvSpPr>
        <p:spPr>
          <a:xfrm>
            <a:off x="4787900" y="2557463"/>
            <a:ext cx="1176338" cy="11747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cxnSp>
        <p:nvCxnSpPr>
          <p:cNvPr id="15" name="直接连接符 14"/>
          <p:cNvCxnSpPr/>
          <p:nvPr/>
        </p:nvCxnSpPr>
        <p:spPr>
          <a:xfrm rot="1800000">
            <a:off x="3045434" y="3744527"/>
            <a:ext cx="0" cy="1303287"/>
          </a:xfrm>
          <a:prstGeom prst="line">
            <a:avLst/>
          </a:prstGeom>
          <a:ln w="25400" cap="rnd">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800000">
            <a:off x="5740251" y="3744527"/>
            <a:ext cx="0" cy="1303287"/>
          </a:xfrm>
          <a:prstGeom prst="line">
            <a:avLst/>
          </a:prstGeom>
          <a:ln w="25400" cap="rnd">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1026019" y="1794687"/>
            <a:ext cx="646552" cy="678795"/>
            <a:chOff x="154568" y="1202705"/>
            <a:chExt cx="828473" cy="871264"/>
          </a:xfrm>
        </p:grpSpPr>
        <p:cxnSp>
          <p:nvCxnSpPr>
            <p:cNvPr id="18" name="直接连接符 17"/>
            <p:cNvCxnSpPr/>
            <p:nvPr/>
          </p:nvCxnSpPr>
          <p:spPr>
            <a:xfrm flipH="1" flipV="1">
              <a:off x="422027" y="1485866"/>
              <a:ext cx="561014" cy="588103"/>
            </a:xfrm>
            <a:prstGeom prst="line">
              <a:avLst/>
            </a:prstGeom>
            <a:ln w="25400" cap="rnd">
              <a:solidFill>
                <a:srgbClr val="3C8C93"/>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54568" y="1202705"/>
              <a:ext cx="360962" cy="359397"/>
            </a:xfrm>
            <a:prstGeom prst="ellipse">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grpSp>
      <p:grpSp>
        <p:nvGrpSpPr>
          <p:cNvPr id="20" name="组合 19"/>
          <p:cNvGrpSpPr/>
          <p:nvPr/>
        </p:nvGrpSpPr>
        <p:grpSpPr>
          <a:xfrm>
            <a:off x="7391420" y="2851911"/>
            <a:ext cx="678795" cy="700855"/>
            <a:chOff x="8047476" y="2183801"/>
            <a:chExt cx="869942" cy="900068"/>
          </a:xfrm>
        </p:grpSpPr>
        <p:cxnSp>
          <p:nvCxnSpPr>
            <p:cNvPr id="21" name="直接连接符 20"/>
            <p:cNvCxnSpPr/>
            <p:nvPr/>
          </p:nvCxnSpPr>
          <p:spPr>
            <a:xfrm rot="10800000" flipH="1" flipV="1">
              <a:off x="8047476" y="2183801"/>
              <a:ext cx="561113" cy="588423"/>
            </a:xfrm>
            <a:prstGeom prst="line">
              <a:avLst/>
            </a:prstGeom>
            <a:ln w="25400" cap="rnd">
              <a:solidFill>
                <a:srgbClr val="3C8C93"/>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0800000">
              <a:off x="8556392" y="2724278"/>
              <a:ext cx="361026" cy="359591"/>
            </a:xfrm>
            <a:prstGeom prst="ellipse">
              <a:avLst/>
            </a:prstGeom>
            <a:solidFill>
              <a:srgbClr val="3C8C93"/>
            </a:solidFill>
            <a:ln>
              <a:solidFill>
                <a:srgbClr val="3C8C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grpSp>
      <p:sp>
        <p:nvSpPr>
          <p:cNvPr id="23" name="TextBox 6"/>
          <p:cNvSpPr/>
          <p:nvPr/>
        </p:nvSpPr>
        <p:spPr>
          <a:xfrm>
            <a:off x="694690" y="3808730"/>
            <a:ext cx="1987550" cy="59880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None/>
            </a:pPr>
            <a:r>
              <a:rPr lang="zh-CN" altLang="en-US" sz="2200" b="1" dirty="0">
                <a:solidFill>
                  <a:schemeClr val="tx1"/>
                </a:solidFill>
                <a:latin typeface="宋体" panose="02010600030101010101" pitchFamily="2" charset="-122"/>
                <a:ea typeface="宋体" panose="02010600030101010101" pitchFamily="2" charset="-122"/>
                <a:sym typeface="Calibri" panose="020F0502020204030204" pitchFamily="34" charset="0"/>
              </a:rPr>
              <a:t>营业现金收入</a:t>
            </a:r>
            <a:endParaRPr lang="zh-CN" altLang="en-US" sz="2200" b="1" dirty="0">
              <a:solidFill>
                <a:schemeClr val="tx1"/>
              </a:solidFill>
              <a:latin typeface="宋体" panose="02010600030101010101" pitchFamily="2" charset="-122"/>
              <a:ea typeface="宋体" panose="02010600030101010101" pitchFamily="2" charset="-122"/>
              <a:sym typeface="Calibri" panose="020F0502020204030204" pitchFamily="34" charset="0"/>
            </a:endParaRPr>
          </a:p>
        </p:txBody>
      </p:sp>
      <p:sp>
        <p:nvSpPr>
          <p:cNvPr id="24" name="TextBox 6"/>
          <p:cNvSpPr/>
          <p:nvPr/>
        </p:nvSpPr>
        <p:spPr>
          <a:xfrm>
            <a:off x="3409607" y="3809351"/>
            <a:ext cx="2011270" cy="110680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None/>
            </a:pPr>
            <a:r>
              <a:rPr lang="zh-CN" altLang="zh-CN" sz="2200" b="1" dirty="0">
                <a:solidFill>
                  <a:schemeClr val="tx1"/>
                </a:solidFill>
                <a:latin typeface="宋体" panose="02010600030101010101" pitchFamily="2" charset="-122"/>
                <a:ea typeface="宋体" panose="02010600030101010101" pitchFamily="2" charset="-122"/>
                <a:sym typeface="Calibri" panose="020F0502020204030204" pitchFamily="34" charset="0"/>
              </a:rPr>
              <a:t>营业现金支出（付现成本）</a:t>
            </a:r>
            <a:endParaRPr lang="zh-CN" altLang="zh-CN" sz="2200" b="1" dirty="0">
              <a:solidFill>
                <a:schemeClr val="tx1"/>
              </a:solidFill>
              <a:latin typeface="宋体" panose="02010600030101010101" pitchFamily="2" charset="-122"/>
              <a:ea typeface="宋体" panose="02010600030101010101" pitchFamily="2" charset="-122"/>
              <a:sym typeface="Calibri" panose="020F0502020204030204" pitchFamily="34" charset="0"/>
            </a:endParaRPr>
          </a:p>
        </p:txBody>
      </p:sp>
      <p:sp>
        <p:nvSpPr>
          <p:cNvPr id="25" name="TextBox 6"/>
          <p:cNvSpPr/>
          <p:nvPr/>
        </p:nvSpPr>
        <p:spPr>
          <a:xfrm>
            <a:off x="6202680" y="3800475"/>
            <a:ext cx="2180590" cy="110680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None/>
            </a:pPr>
            <a:r>
              <a:rPr lang="zh-CN" altLang="en-US" sz="2200" b="1" dirty="0">
                <a:solidFill>
                  <a:schemeClr val="tx1"/>
                </a:solidFill>
                <a:latin typeface="宋体" panose="02010600030101010101" pitchFamily="2" charset="-122"/>
                <a:ea typeface="宋体" panose="02010600030101010101" pitchFamily="2" charset="-122"/>
                <a:sym typeface="Calibri" panose="020F0502020204030204" pitchFamily="34" charset="0"/>
              </a:rPr>
              <a:t>税金支出（流转税、所得税等）</a:t>
            </a:r>
            <a:endParaRPr lang="zh-CN" altLang="en-US" sz="2200" b="1" dirty="0">
              <a:solidFill>
                <a:schemeClr val="tx1"/>
              </a:solidFill>
              <a:latin typeface="宋体" panose="02010600030101010101" pitchFamily="2" charset="-122"/>
              <a:ea typeface="宋体" panose="02010600030101010101" pitchFamily="2" charset="-122"/>
              <a:sym typeface="Calibri" panose="020F0502020204030204" pitchFamily="34" charset="0"/>
            </a:endParaRPr>
          </a:p>
        </p:txBody>
      </p:sp>
      <p:sp>
        <p:nvSpPr>
          <p:cNvPr id="26" name="TextBox 6"/>
          <p:cNvSpPr/>
          <p:nvPr/>
        </p:nvSpPr>
        <p:spPr>
          <a:xfrm>
            <a:off x="1732360" y="2374411"/>
            <a:ext cx="1018193" cy="64516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lnSpc>
                <a:spcPct val="150000"/>
              </a:lnSpc>
              <a:spcBef>
                <a:spcPts val="1000"/>
              </a:spcBef>
              <a:buClr>
                <a:srgbClr val="0070C0"/>
              </a:buClr>
              <a:buSzTx/>
              <a:buFontTx/>
              <a:buNone/>
            </a:pPr>
            <a:r>
              <a:rPr lang="en-US" altLang="zh-CN" sz="2400" b="1" dirty="0">
                <a:solidFill>
                  <a:schemeClr val="tx1"/>
                </a:solidFill>
                <a:latin typeface="微软雅黑" panose="020B0503020204020204" charset="-122"/>
                <a:ea typeface="微软雅黑" panose="020B0503020204020204" charset="-122"/>
                <a:sym typeface="Calibri" panose="020F0502020204030204" pitchFamily="34" charset="0"/>
              </a:rPr>
              <a:t>1</a:t>
            </a:r>
            <a:endParaRPr lang="en-US" altLang="zh-CN" sz="2400" b="1" dirty="0">
              <a:solidFill>
                <a:schemeClr val="tx1"/>
              </a:solidFill>
              <a:latin typeface="微软雅黑" panose="020B0503020204020204" charset="-122"/>
              <a:ea typeface="微软雅黑" panose="020B0503020204020204" charset="-122"/>
              <a:sym typeface="Calibri" panose="020F0502020204030204" pitchFamily="34" charset="0"/>
            </a:endParaRPr>
          </a:p>
        </p:txBody>
      </p:sp>
      <p:sp>
        <p:nvSpPr>
          <p:cNvPr id="27" name="TextBox 6"/>
          <p:cNvSpPr/>
          <p:nvPr/>
        </p:nvSpPr>
        <p:spPr>
          <a:xfrm>
            <a:off x="3975559" y="2349011"/>
            <a:ext cx="1018193" cy="64516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lnSpc>
                <a:spcPct val="150000"/>
              </a:lnSpc>
              <a:spcBef>
                <a:spcPts val="1000"/>
              </a:spcBef>
              <a:buClr>
                <a:srgbClr val="0070C0"/>
              </a:buClr>
              <a:buSzTx/>
              <a:buFontTx/>
              <a:buNone/>
            </a:pPr>
            <a:r>
              <a:rPr lang="en-US" altLang="zh-CN" sz="2400" b="1" dirty="0">
                <a:solidFill>
                  <a:schemeClr val="tx1"/>
                </a:solidFill>
                <a:latin typeface="微软雅黑" panose="020B0503020204020204" charset="-122"/>
                <a:ea typeface="微软雅黑" panose="020B0503020204020204" charset="-122"/>
                <a:sym typeface="Calibri" panose="020F0502020204030204" pitchFamily="34" charset="0"/>
              </a:rPr>
              <a:t>2</a:t>
            </a:r>
            <a:endParaRPr lang="en-US" altLang="zh-CN" sz="2400" b="1" dirty="0">
              <a:solidFill>
                <a:schemeClr val="tx1"/>
              </a:solidFill>
              <a:latin typeface="微软雅黑" panose="020B0503020204020204" charset="-122"/>
              <a:ea typeface="微软雅黑" panose="020B0503020204020204" charset="-122"/>
              <a:sym typeface="Calibri" panose="020F0502020204030204" pitchFamily="34" charset="0"/>
            </a:endParaRPr>
          </a:p>
        </p:txBody>
      </p:sp>
      <p:sp>
        <p:nvSpPr>
          <p:cNvPr id="28" name="TextBox 6"/>
          <p:cNvSpPr/>
          <p:nvPr/>
        </p:nvSpPr>
        <p:spPr>
          <a:xfrm>
            <a:off x="6218615" y="2349011"/>
            <a:ext cx="1018193" cy="64516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lnSpc>
                <a:spcPct val="150000"/>
              </a:lnSpc>
              <a:spcBef>
                <a:spcPts val="1000"/>
              </a:spcBef>
              <a:buClr>
                <a:srgbClr val="0070C0"/>
              </a:buClr>
              <a:buSzTx/>
              <a:buFontTx/>
              <a:buNone/>
            </a:pPr>
            <a:r>
              <a:rPr lang="en-US" altLang="zh-CN" sz="2400" b="1" dirty="0">
                <a:solidFill>
                  <a:schemeClr val="tx1"/>
                </a:solidFill>
                <a:latin typeface="微软雅黑" panose="020B0503020204020204" charset="-122"/>
                <a:ea typeface="微软雅黑" panose="020B0503020204020204" charset="-122"/>
                <a:sym typeface="Calibri" panose="020F0502020204030204" pitchFamily="34" charset="0"/>
              </a:rPr>
              <a:t>3</a:t>
            </a:r>
            <a:endParaRPr lang="en-US" altLang="zh-CN" sz="2400" b="1" dirty="0">
              <a:solidFill>
                <a:schemeClr val="tx1"/>
              </a:solidFill>
              <a:latin typeface="微软雅黑" panose="020B0503020204020204" charset="-122"/>
              <a:ea typeface="微软雅黑" panose="020B0503020204020204" charset="-122"/>
              <a:sym typeface="Calibri" panose="020F0502020204030204" pitchFamily="34" charset="0"/>
            </a:endParaRPr>
          </a:p>
        </p:txBody>
      </p:sp>
      <p:sp>
        <p:nvSpPr>
          <p:cNvPr id="3" name="矩形 4"/>
          <p:cNvSpPr/>
          <p:nvPr>
            <p:custDataLst>
              <p:tags r:id="rId1"/>
            </p:custDataLst>
          </p:nvPr>
        </p:nvSpPr>
        <p:spPr>
          <a:xfrm>
            <a:off x="1226026" y="1268413"/>
            <a:ext cx="2593340" cy="293370"/>
          </a:xfrm>
          <a:prstGeom prst="rect">
            <a:avLst/>
          </a:prstGeom>
          <a:noFill/>
          <a:ln w="9525">
            <a:noFill/>
          </a:ln>
        </p:spPr>
        <p:txBody>
          <a:bodyPr wrap="none">
            <a:spAutoFit/>
          </a:bodyPr>
          <a:p>
            <a:pPr indent="266700" algn="ctr">
              <a:lnSpc>
                <a:spcPts val="1575"/>
              </a:lnSpc>
              <a:buNone/>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营业现金流量</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4"/>
          <p:cNvSpPr/>
          <p:nvPr/>
        </p:nvSpPr>
        <p:spPr>
          <a:xfrm>
            <a:off x="935355" y="914400"/>
            <a:ext cx="2593340" cy="293370"/>
          </a:xfrm>
          <a:prstGeom prst="rect">
            <a:avLst/>
          </a:prstGeom>
          <a:noFill/>
          <a:ln w="9525">
            <a:noFill/>
          </a:ln>
        </p:spPr>
        <p:txBody>
          <a:bodyPr wrap="none">
            <a:spAutoFit/>
          </a:bodyPr>
          <a:p>
            <a:pPr indent="266700" algn="ctr">
              <a:lnSpc>
                <a:spcPts val="1575"/>
              </a:lnSpc>
              <a:buNone/>
            </a:pPr>
            <a:r>
              <a:rPr lang="en-US" altLang="zh-CN" sz="2400" b="1" dirty="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400" b="1" dirty="0">
                <a:solidFill>
                  <a:srgbClr val="000000"/>
                </a:solidFill>
                <a:latin typeface="宋体" panose="02010600030101010101" pitchFamily="2" charset="-122"/>
                <a:ea typeface="宋体" panose="02010600030101010101" pitchFamily="2" charset="-122"/>
                <a:cs typeface="宋体" panose="02010600030101010101" pitchFamily="2" charset="-122"/>
              </a:rPr>
              <a:t>终结现金流量</a:t>
            </a:r>
            <a:endParaRPr lang="zh-CN" altLang="en-US" sz="24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6" name="空心弧 27"/>
          <p:cNvSpPr/>
          <p:nvPr/>
        </p:nvSpPr>
        <p:spPr>
          <a:xfrm rot="-4462833">
            <a:off x="3240088" y="1863725"/>
            <a:ext cx="2665412" cy="2665413"/>
          </a:xfrm>
          <a:custGeom>
            <a:avLst/>
            <a:gdLst>
              <a:gd name="txL" fmla="*/ 0 w 21600"/>
              <a:gd name="txT" fmla="*/ 0 h 21600"/>
              <a:gd name="txR" fmla="*/ 21600 w 21600"/>
              <a:gd name="txB" fmla="*/ 5426 h 21600"/>
            </a:gdLst>
            <a:ahLst/>
            <a:cxnLst>
              <a:cxn ang="0">
                <a:pos x="2147483646" y="0"/>
              </a:cxn>
              <a:cxn ang="0">
                <a:pos x="2147483646" y="2147483646"/>
              </a:cxn>
              <a:cxn ang="0">
                <a:pos x="2147483646" y="2147483646"/>
              </a:cxn>
              <a:cxn ang="0">
                <a:pos x="2147483646" y="2147483646"/>
              </a:cxn>
            </a:cxnLst>
            <a:rect l="txL" t="txT" r="txR" b="txB"/>
            <a:pathLst>
              <a:path w="21600" h="21600">
                <a:moveTo>
                  <a:pt x="2624" y="9045"/>
                </a:moveTo>
                <a:cubicBezTo>
                  <a:pt x="3451" y="5190"/>
                  <a:pt x="6858" y="2438"/>
                  <a:pt x="10799" y="2438"/>
                </a:cubicBezTo>
                <a:cubicBezTo>
                  <a:pt x="14741" y="2437"/>
                  <a:pt x="18148" y="5190"/>
                  <a:pt x="18975" y="9045"/>
                </a:cubicBezTo>
                <a:lnTo>
                  <a:pt x="21359" y="8533"/>
                </a:lnTo>
                <a:cubicBezTo>
                  <a:pt x="20291" y="3555"/>
                  <a:pt x="15891" y="0"/>
                  <a:pt x="10800" y="0"/>
                </a:cubicBezTo>
                <a:cubicBezTo>
                  <a:pt x="5708" y="-1"/>
                  <a:pt x="1308" y="3555"/>
                  <a:pt x="240" y="8533"/>
                </a:cubicBezTo>
                <a:lnTo>
                  <a:pt x="2624" y="9045"/>
                </a:lnTo>
                <a:close/>
              </a:path>
            </a:pathLst>
          </a:custGeom>
          <a:solidFill>
            <a:srgbClr val="3C8C93">
              <a:alpha val="100000"/>
            </a:srgbClr>
          </a:solidFill>
          <a:ln w="9525">
            <a:noFill/>
          </a:ln>
        </p:spPr>
        <p:txBody>
          <a:bodyPr/>
          <a:p>
            <a:endParaRPr lang="zh-CN" altLang="en-US"/>
          </a:p>
        </p:txBody>
      </p:sp>
      <p:grpSp>
        <p:nvGrpSpPr>
          <p:cNvPr id="7" name="组合 30"/>
          <p:cNvGrpSpPr/>
          <p:nvPr/>
        </p:nvGrpSpPr>
        <p:grpSpPr>
          <a:xfrm>
            <a:off x="4491038" y="1730375"/>
            <a:ext cx="569912" cy="539750"/>
            <a:chOff x="0" y="0"/>
            <a:chExt cx="569857" cy="538449"/>
          </a:xfrm>
        </p:grpSpPr>
        <p:sp>
          <p:nvSpPr>
            <p:cNvPr id="18451" name="椭圆形标注 28"/>
            <p:cNvSpPr/>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8452" name="TextBox 29"/>
            <p:cNvSpPr/>
            <p:nvPr/>
          </p:nvSpPr>
          <p:spPr>
            <a:xfrm>
              <a:off x="113085" y="0"/>
              <a:ext cx="343687" cy="5232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cs typeface="Calibri" panose="020F0502020204030204" pitchFamily="34" charset="0"/>
                  <a:sym typeface="Calibri" panose="020F0502020204030204" pitchFamily="34" charset="0"/>
                </a:rPr>
                <a:t>1</a:t>
              </a:r>
              <a:endParaRPr lang="zh-CN" altLang="en-US" sz="2800" b="1" dirty="0">
                <a:latin typeface="Calibri" panose="020F0502020204030204" pitchFamily="34" charset="0"/>
                <a:sym typeface="宋体" panose="02010600030101010101" pitchFamily="2" charset="-122"/>
              </a:endParaRPr>
            </a:p>
          </p:txBody>
        </p:sp>
      </p:grpSp>
      <p:grpSp>
        <p:nvGrpSpPr>
          <p:cNvPr id="10" name="组合 31"/>
          <p:cNvGrpSpPr/>
          <p:nvPr/>
        </p:nvGrpSpPr>
        <p:grpSpPr>
          <a:xfrm flipH="1">
            <a:off x="3384550" y="2128838"/>
            <a:ext cx="523875" cy="538162"/>
            <a:chOff x="0" y="0"/>
            <a:chExt cx="569857" cy="538448"/>
          </a:xfrm>
        </p:grpSpPr>
        <p:sp>
          <p:nvSpPr>
            <p:cNvPr id="18449" name="椭圆形标注 32"/>
            <p:cNvSpPr/>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8450" name="TextBox 33"/>
            <p:cNvSpPr/>
            <p:nvPr/>
          </p:nvSpPr>
          <p:spPr>
            <a:xfrm>
              <a:off x="141772" y="7613"/>
              <a:ext cx="343687" cy="5232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cs typeface="Calibri" panose="020F0502020204030204" pitchFamily="34" charset="0"/>
                  <a:sym typeface="Calibri" panose="020F0502020204030204" pitchFamily="34" charset="0"/>
                </a:rPr>
                <a:t>2</a:t>
              </a:r>
              <a:endParaRPr lang="zh-CN" altLang="en-US" sz="2800" b="1" dirty="0">
                <a:latin typeface="Calibri" panose="020F0502020204030204" pitchFamily="34" charset="0"/>
                <a:sym typeface="宋体" panose="02010600030101010101" pitchFamily="2" charset="-122"/>
              </a:endParaRPr>
            </a:p>
          </p:txBody>
        </p:sp>
      </p:grpSp>
      <p:sp>
        <p:nvSpPr>
          <p:cNvPr id="13" name="椭圆形标注 35"/>
          <p:cNvSpPr/>
          <p:nvPr/>
        </p:nvSpPr>
        <p:spPr>
          <a:xfrm rot="-5227483">
            <a:off x="3132138" y="3117850"/>
            <a:ext cx="538162" cy="561975"/>
          </a:xfrm>
          <a:prstGeom prst="wedgeEllipseCallout">
            <a:avLst>
              <a:gd name="adj1" fmla="val -2829"/>
              <a:gd name="adj2" fmla="val 92731"/>
            </a:avLst>
          </a:prstGeom>
          <a:solidFill>
            <a:srgbClr val="FBCE45"/>
          </a:solidFill>
          <a:ln w="9525">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4" name="TextBox 36"/>
          <p:cNvSpPr/>
          <p:nvPr/>
        </p:nvSpPr>
        <p:spPr>
          <a:xfrm rot="-9732">
            <a:off x="3206750" y="3127375"/>
            <a:ext cx="341313" cy="5238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cs typeface="Calibri" panose="020F0502020204030204" pitchFamily="34" charset="0"/>
                <a:sym typeface="Calibri" panose="020F0502020204030204" pitchFamily="34" charset="0"/>
              </a:rPr>
              <a:t>3</a:t>
            </a:r>
            <a:endParaRPr lang="zh-CN" altLang="en-US" sz="2800" b="1" dirty="0">
              <a:latin typeface="Calibri" panose="020F0502020204030204" pitchFamily="34" charset="0"/>
              <a:sym typeface="宋体" panose="02010600030101010101" pitchFamily="2" charset="-122"/>
            </a:endParaRPr>
          </a:p>
        </p:txBody>
      </p:sp>
      <p:grpSp>
        <p:nvGrpSpPr>
          <p:cNvPr id="15" name="组合 37"/>
          <p:cNvGrpSpPr/>
          <p:nvPr/>
        </p:nvGrpSpPr>
        <p:grpSpPr>
          <a:xfrm flipH="1">
            <a:off x="3673475" y="3962400"/>
            <a:ext cx="523875" cy="539750"/>
            <a:chOff x="0" y="0"/>
            <a:chExt cx="569857" cy="538448"/>
          </a:xfrm>
        </p:grpSpPr>
        <p:sp>
          <p:nvSpPr>
            <p:cNvPr id="18447" name="椭圆形标注 38"/>
            <p:cNvSpPr/>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8448" name="TextBox 39"/>
            <p:cNvSpPr/>
            <p:nvPr/>
          </p:nvSpPr>
          <p:spPr>
            <a:xfrm>
              <a:off x="135220" y="5186"/>
              <a:ext cx="343687" cy="5232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cs typeface="Calibri" panose="020F0502020204030204" pitchFamily="34" charset="0"/>
                  <a:sym typeface="Calibri" panose="020F0502020204030204" pitchFamily="34" charset="0"/>
                </a:rPr>
                <a:t>4</a:t>
              </a:r>
              <a:endParaRPr lang="zh-CN" altLang="en-US" sz="2800" b="1" dirty="0">
                <a:latin typeface="Calibri" panose="020F0502020204030204" pitchFamily="34" charset="0"/>
                <a:sym typeface="宋体" panose="02010600030101010101" pitchFamily="2" charset="-122"/>
              </a:endParaRPr>
            </a:p>
          </p:txBody>
        </p:sp>
      </p:grpSp>
      <p:sp>
        <p:nvSpPr>
          <p:cNvPr id="18" name="文本占位符 1"/>
          <p:cNvSpPr txBox="1"/>
          <p:nvPr/>
        </p:nvSpPr>
        <p:spPr>
          <a:xfrm>
            <a:off x="5469255" y="1778000"/>
            <a:ext cx="3451225" cy="828675"/>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ct val="0"/>
              </a:spcBef>
              <a:buClrTx/>
              <a:buSzTx/>
              <a:buFontTx/>
              <a:buNone/>
            </a:pPr>
            <a:r>
              <a:rPr lang="zh-CN" altLang="zh-CN" sz="1800" b="1" dirty="0">
                <a:solidFill>
                  <a:schemeClr val="tx1"/>
                </a:solidFill>
                <a:latin typeface="宋体" panose="02010600030101010101" pitchFamily="2" charset="-122"/>
                <a:ea typeface="宋体" panose="02010600030101010101" pitchFamily="2" charset="-122"/>
              </a:rPr>
              <a:t>固定资产净残值收入或变价收入</a:t>
            </a:r>
            <a:endParaRPr lang="zh-CN" altLang="zh-CN" sz="18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
        <p:nvSpPr>
          <p:cNvPr id="19" name="文本占位符 1"/>
          <p:cNvSpPr txBox="1"/>
          <p:nvPr/>
        </p:nvSpPr>
        <p:spPr>
          <a:xfrm>
            <a:off x="611188" y="2053908"/>
            <a:ext cx="2571750" cy="742950"/>
          </a:xfrm>
          <a:prstGeom prst="rect">
            <a:avLst/>
          </a:prstGeom>
          <a:noFill/>
          <a:ln w="9525">
            <a:noFill/>
          </a:ln>
        </p:spPr>
        <p:txBody>
          <a:bodyPr/>
          <a:p>
            <a:pPr eaLnBrk="1" hangingPunct="1">
              <a:lnSpc>
                <a:spcPct val="150000"/>
              </a:lnSpc>
            </a:pPr>
            <a:r>
              <a:rPr lang="zh-CN" altLang="zh-CN" sz="2000" b="1" dirty="0">
                <a:solidFill>
                  <a:schemeClr val="tx1"/>
                </a:solidFill>
                <a:latin typeface="宋体" panose="02010600030101010101" pitchFamily="2" charset="-122"/>
                <a:ea typeface="宋体" panose="02010600030101010101" pitchFamily="2" charset="-122"/>
              </a:rPr>
              <a:t>回收垫支的营运资金</a:t>
            </a:r>
            <a:endParaRPr lang="zh-CN" altLang="zh-CN" sz="20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
        <p:nvSpPr>
          <p:cNvPr id="20" name="文本占位符 1"/>
          <p:cNvSpPr txBox="1"/>
          <p:nvPr/>
        </p:nvSpPr>
        <p:spPr>
          <a:xfrm>
            <a:off x="4218623" y="3068638"/>
            <a:ext cx="3902075" cy="661987"/>
          </a:xfrm>
          <a:prstGeom prst="rect">
            <a:avLst/>
          </a:prstGeom>
          <a:noFill/>
          <a:ln w="9525">
            <a:noFill/>
          </a:ln>
        </p:spPr>
        <p:txBody>
          <a:bodyPr/>
          <a:p>
            <a:pPr eaLnBrk="1" hangingPunct="1">
              <a:lnSpc>
                <a:spcPct val="150000"/>
              </a:lnSpc>
            </a:pPr>
            <a:r>
              <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rPr>
              <a:t>停止使用的土地的变价收入等</a:t>
            </a:r>
            <a:endPar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
        <p:nvSpPr>
          <p:cNvPr id="21" name="矩形 20"/>
          <p:cNvSpPr/>
          <p:nvPr/>
        </p:nvSpPr>
        <p:spPr>
          <a:xfrm>
            <a:off x="467360" y="4000500"/>
            <a:ext cx="3447415" cy="459105"/>
          </a:xfrm>
          <a:prstGeom prst="rect">
            <a:avLst/>
          </a:prstGeom>
          <a:noFill/>
          <a:ln w="9525">
            <a:noFill/>
          </a:ln>
        </p:spPr>
        <p:txBody>
          <a:bodyPr/>
          <a:p>
            <a:pPr eaLnBrk="1" hangingPunct="1">
              <a:lnSpc>
                <a:spcPct val="150000"/>
              </a:lnSpc>
            </a:pPr>
            <a:r>
              <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rPr>
              <a:t>项目终结时发生的清理费用</a:t>
            </a:r>
            <a:endPar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
        <p:nvSpPr>
          <p:cNvPr id="2" name="文本框 1"/>
          <p:cNvSpPr txBox="1"/>
          <p:nvPr/>
        </p:nvSpPr>
        <p:spPr>
          <a:xfrm>
            <a:off x="3424555" y="4274820"/>
            <a:ext cx="3048000" cy="368300"/>
          </a:xfrm>
          <a:prstGeom prst="rect">
            <a:avLst/>
          </a:prstGeom>
          <a:noFill/>
        </p:spPr>
        <p:txBody>
          <a:bodyPr wrap="square" rtlCol="0">
            <a:spAutoFit/>
          </a:bodyPr>
          <a:p>
            <a:endParaRPr lang="zh-CN" altLang="en-US"/>
          </a:p>
        </p:txBody>
      </p:sp>
    </p:spTree>
  </p:cSld>
  <p:clrMapOvr>
    <a:masterClrMapping/>
  </p:clrMapOvr>
  <p:transition spd="med">
    <p:blinds dir="vert"/>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8" grpId="0"/>
      <p:bldP spid="19" grpId="0"/>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idx="1"/>
          </p:nvPr>
        </p:nvSpPr>
        <p:spPr>
          <a:xfrm>
            <a:off x="178753" y="1628775"/>
            <a:ext cx="8785225" cy="5038725"/>
          </a:xfrm>
        </p:spPr>
        <p:txBody>
          <a:bodyPr vert="horz" wrap="square" lIns="91440" tIns="45720" rIns="91440" bIns="45720" anchor="t" anchorCtr="0"/>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现金净流量（</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NCF)</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是指一定时期内导致该项目现金流入量减去现金流出量的差额。即</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该年的现金净流量（</a:t>
            </a:r>
            <a:r>
              <a:rPr lang="en-US" altLang="zh-CN" sz="2400" b="1" dirty="0">
                <a:latin typeface="宋体" panose="02010600030101010101" pitchFamily="2" charset="-122"/>
                <a:ea typeface="宋体" panose="02010600030101010101" pitchFamily="2" charset="-122"/>
                <a:cs typeface="宋体" panose="02010600030101010101" pitchFamily="2" charset="-122"/>
              </a:rPr>
              <a:t>NCF</a:t>
            </a:r>
            <a:r>
              <a:rPr lang="zh-CN" altLang="en-US" sz="2400" b="1" dirty="0">
                <a:latin typeface="宋体" panose="02010600030101010101" pitchFamily="2" charset="-122"/>
                <a:ea typeface="宋体" panose="02010600030101010101" pitchFamily="2" charset="-122"/>
                <a:cs typeface="宋体" panose="02010600030101010101" pitchFamily="2" charset="-122"/>
              </a:rPr>
              <a:t>）</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该年的现金流入量</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该年的现金流出量</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18434" name="矩形 4"/>
          <p:cNvSpPr/>
          <p:nvPr>
            <p:custDataLst>
              <p:tags r:id="rId1"/>
            </p:custDataLst>
          </p:nvPr>
        </p:nvSpPr>
        <p:spPr>
          <a:xfrm>
            <a:off x="755650" y="692785"/>
            <a:ext cx="3497580" cy="293370"/>
          </a:xfrm>
          <a:prstGeom prst="rect">
            <a:avLst/>
          </a:prstGeom>
          <a:noFill/>
          <a:ln w="9525">
            <a:noFill/>
          </a:ln>
        </p:spPr>
        <p:txBody>
          <a:bodyPr wrap="none">
            <a:spAutoFit/>
          </a:bodyPr>
          <a:p>
            <a:pPr indent="266700" algn="ctr">
              <a:lnSpc>
                <a:spcPts val="1575"/>
              </a:lnSpc>
              <a:buNone/>
            </a:pPr>
            <a:r>
              <a:rPr lang="zh-CN" altLang="en-US" sz="2400" b="1" dirty="0">
                <a:solidFill>
                  <a:srgbClr val="FF0000"/>
                </a:solidFill>
                <a:latin typeface="NEU-BZ-S92"/>
                <a:ea typeface="方正书宋_GBK"/>
              </a:rPr>
              <a:t>四、现金净流量的估算</a:t>
            </a:r>
            <a:endParaRPr lang="zh-CN" altLang="en-US" sz="2400" b="1" dirty="0">
              <a:solidFill>
                <a:srgbClr val="FF0000"/>
              </a:solidFill>
              <a:latin typeface="NEU-BZ-S92"/>
              <a:ea typeface="方正书宋_GBK"/>
            </a:endParaRPr>
          </a:p>
        </p:txBody>
      </p:sp>
    </p:spTree>
  </p:cSld>
  <p:clrMapOvr>
    <a:masterClrMapping/>
  </p:clrMapOvr>
  <p:transition spd="med">
    <p:blinds dir="vert"/>
    <p:sndAc>
      <p:stSnd>
        <p:snd r:embed="rId2" name="chimes.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idx="1"/>
          </p:nvPr>
        </p:nvSpPr>
        <p:spPr>
          <a:xfrm>
            <a:off x="251460" y="1192530"/>
            <a:ext cx="8785225" cy="1454785"/>
          </a:xfrm>
        </p:spPr>
        <p:txBody>
          <a:bodyPr vert="horz" wrap="square" lIns="91440" tIns="45720" rIns="91440" bIns="45720" anchor="t" anchorCtr="0"/>
          <a:p>
            <a:pPr eaLnBrk="1" hangingPunct="1">
              <a:lnSpc>
                <a:spcPct val="150000"/>
              </a:lnSpc>
            </a:pP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初始现金净流量</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建设投资</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营运资金垫支</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其他投资支出</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原固定资产变价收入</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p:txBody>
      </p:sp>
      <p:sp>
        <p:nvSpPr>
          <p:cNvPr id="18434" name="矩形 4"/>
          <p:cNvSpPr/>
          <p:nvPr>
            <p:custDataLst>
              <p:tags r:id="rId1"/>
            </p:custDataLst>
          </p:nvPr>
        </p:nvSpPr>
        <p:spPr>
          <a:xfrm>
            <a:off x="298450" y="692785"/>
            <a:ext cx="4411980" cy="293370"/>
          </a:xfrm>
          <a:prstGeom prst="rect">
            <a:avLst/>
          </a:prstGeom>
          <a:noFill/>
          <a:ln w="9525">
            <a:noFill/>
          </a:ln>
        </p:spPr>
        <p:txBody>
          <a:bodyPr wrap="none">
            <a:spAutoFit/>
          </a:bodyPr>
          <a:p>
            <a:pPr indent="266700" algn="ctr">
              <a:lnSpc>
                <a:spcPts val="1575"/>
              </a:lnSpc>
              <a:buNone/>
            </a:pPr>
            <a:r>
              <a:rPr lang="zh-CN" altLang="en-US" sz="2400" b="1" dirty="0">
                <a:solidFill>
                  <a:srgbClr val="FF0000"/>
                </a:solidFill>
                <a:latin typeface="NEU-BZ-S92"/>
                <a:ea typeface="方正书宋_GBK"/>
              </a:rPr>
              <a:t>（一）初始现金净流量的估算</a:t>
            </a:r>
            <a:endParaRPr lang="zh-CN" altLang="en-US" sz="2400" b="1" dirty="0">
              <a:solidFill>
                <a:srgbClr val="FF0000"/>
              </a:solidFill>
              <a:latin typeface="NEU-BZ-S92"/>
              <a:ea typeface="方正书宋_GBK"/>
            </a:endParaRPr>
          </a:p>
        </p:txBody>
      </p:sp>
      <p:sp>
        <p:nvSpPr>
          <p:cNvPr id="2" name="Rectangle 2"/>
          <p:cNvSpPr>
            <a:spLocks noGrp="1"/>
          </p:cNvSpPr>
          <p:nvPr>
            <p:custDataLst>
              <p:tags r:id="rId2"/>
            </p:custDataLst>
          </p:nvPr>
        </p:nvSpPr>
        <p:spPr>
          <a:xfrm>
            <a:off x="240665" y="2564765"/>
            <a:ext cx="8796020" cy="343725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例题</a:t>
            </a:r>
            <a:r>
              <a:rPr lang="en-US" altLang="zh-CN" sz="2000" b="1" dirty="0">
                <a:solidFill>
                  <a:srgbClr val="FF0000"/>
                </a:solidFill>
                <a:latin typeface="宋体" panose="02010600030101010101" pitchFamily="2" charset="-122"/>
                <a:ea typeface="宋体" panose="02010600030101010101" pitchFamily="2" charset="-122"/>
                <a:cs typeface="宋体" panose="02010600030101010101" pitchFamily="2" charset="-122"/>
              </a:rPr>
              <a:t>6-2</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崇博公司准备建一条新的生产线，经过认真调查研究和分析，预计各项支出如下：投资前费用</a:t>
            </a:r>
            <a:r>
              <a:rPr lang="en-US" altLang="zh-CN" sz="2000" b="1" dirty="0">
                <a:latin typeface="宋体" panose="02010600030101010101" pitchFamily="2" charset="-122"/>
                <a:ea typeface="宋体" panose="02010600030101010101" pitchFamily="2" charset="-122"/>
                <a:cs typeface="宋体" panose="02010600030101010101" pitchFamily="2" charset="-122"/>
              </a:rPr>
              <a:t>20 000</a:t>
            </a:r>
            <a:r>
              <a:rPr lang="zh-CN" altLang="en-US" sz="2000" b="1" dirty="0">
                <a:latin typeface="宋体" panose="02010600030101010101" pitchFamily="2" charset="-122"/>
                <a:ea typeface="宋体" panose="02010600030101010101" pitchFamily="2" charset="-122"/>
                <a:cs typeface="宋体" panose="02010600030101010101" pitchFamily="2" charset="-122"/>
              </a:rPr>
              <a:t>元，设备购置费用</a:t>
            </a:r>
            <a:r>
              <a:rPr lang="en-US" altLang="zh-CN" sz="2000" b="1" dirty="0">
                <a:latin typeface="宋体" panose="02010600030101010101" pitchFamily="2" charset="-122"/>
                <a:ea typeface="宋体" panose="02010600030101010101" pitchFamily="2" charset="-122"/>
                <a:cs typeface="宋体" panose="02010600030101010101" pitchFamily="2" charset="-122"/>
              </a:rPr>
              <a:t>1 000 000</a:t>
            </a:r>
            <a:r>
              <a:rPr lang="zh-CN" altLang="en-US" sz="2000" b="1" dirty="0">
                <a:latin typeface="宋体" panose="02010600030101010101" pitchFamily="2" charset="-122"/>
                <a:ea typeface="宋体" panose="02010600030101010101" pitchFamily="2" charset="-122"/>
                <a:cs typeface="宋体" panose="02010600030101010101" pitchFamily="2" charset="-122"/>
              </a:rPr>
              <a:t>元，设备安装费用</a:t>
            </a:r>
            <a:r>
              <a:rPr lang="en-US" altLang="zh-CN" sz="2000" b="1" dirty="0">
                <a:latin typeface="宋体" panose="02010600030101010101" pitchFamily="2" charset="-122"/>
                <a:ea typeface="宋体" panose="02010600030101010101" pitchFamily="2" charset="-122"/>
                <a:cs typeface="宋体" panose="02010600030101010101" pitchFamily="2" charset="-122"/>
              </a:rPr>
              <a:t>200 000</a:t>
            </a:r>
            <a:r>
              <a:rPr lang="zh-CN" altLang="en-US" sz="2000" b="1" dirty="0">
                <a:latin typeface="宋体" panose="02010600030101010101" pitchFamily="2" charset="-122"/>
                <a:ea typeface="宋体" panose="02010600030101010101" pitchFamily="2" charset="-122"/>
                <a:cs typeface="宋体" panose="02010600030101010101" pitchFamily="2" charset="-122"/>
              </a:rPr>
              <a:t>元，建筑工程费用</a:t>
            </a:r>
            <a:r>
              <a:rPr lang="en-US" altLang="zh-CN" sz="2000" b="1" dirty="0">
                <a:latin typeface="宋体" panose="02010600030101010101" pitchFamily="2" charset="-122"/>
                <a:ea typeface="宋体" panose="02010600030101010101" pitchFamily="2" charset="-122"/>
                <a:cs typeface="宋体" panose="02010600030101010101" pitchFamily="2" charset="-122"/>
              </a:rPr>
              <a:t>800 000</a:t>
            </a:r>
            <a:r>
              <a:rPr lang="zh-CN" altLang="en-US" sz="2000" b="1" dirty="0">
                <a:latin typeface="宋体" panose="02010600030101010101" pitchFamily="2" charset="-122"/>
                <a:ea typeface="宋体" panose="02010600030101010101" pitchFamily="2" charset="-122"/>
                <a:cs typeface="宋体" panose="02010600030101010101" pitchFamily="2" charset="-122"/>
              </a:rPr>
              <a:t>元，投产时需垫支营运资金</a:t>
            </a:r>
            <a:r>
              <a:rPr lang="en-US" altLang="zh-CN" sz="2000" b="1" dirty="0">
                <a:latin typeface="宋体" panose="02010600030101010101" pitchFamily="2" charset="-122"/>
                <a:ea typeface="宋体" panose="02010600030101010101" pitchFamily="2" charset="-122"/>
                <a:cs typeface="宋体" panose="02010600030101010101" pitchFamily="2" charset="-122"/>
              </a:rPr>
              <a:t>100 000</a:t>
            </a:r>
            <a:r>
              <a:rPr lang="zh-CN" altLang="en-US" sz="2000" b="1" dirty="0">
                <a:latin typeface="宋体" panose="02010600030101010101" pitchFamily="2" charset="-122"/>
                <a:ea typeface="宋体" panose="02010600030101010101" pitchFamily="2" charset="-122"/>
                <a:cs typeface="宋体" panose="02010600030101010101" pitchFamily="2" charset="-122"/>
              </a:rPr>
              <a:t>元，不可预见费按上述总支出的</a:t>
            </a:r>
            <a:r>
              <a:rPr lang="en-US" altLang="zh-CN" sz="2000" b="1" dirty="0">
                <a:latin typeface="宋体" panose="02010600030101010101" pitchFamily="2" charset="-122"/>
                <a:ea typeface="宋体" panose="02010600030101010101" pitchFamily="2" charset="-122"/>
                <a:cs typeface="宋体" panose="02010600030101010101" pitchFamily="2" charset="-122"/>
              </a:rPr>
              <a:t>5%</a:t>
            </a:r>
            <a:r>
              <a:rPr lang="zh-CN" altLang="en-US" sz="2000" b="1" dirty="0">
                <a:latin typeface="宋体" panose="02010600030101010101" pitchFamily="2" charset="-122"/>
                <a:ea typeface="宋体" panose="02010600030101010101" pitchFamily="2" charset="-122"/>
                <a:cs typeface="宋体" panose="02010600030101010101" pitchFamily="2" charset="-122"/>
              </a:rPr>
              <a:t>计算。则该生产线的投资总额为：</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algn="l"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20 000+1 000 000+200 000+800 000+100 000</a:t>
            </a: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1+5%</a:t>
            </a: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=2 226 000</a:t>
            </a:r>
            <a:r>
              <a:rPr lang="zh-CN" altLang="en-US" sz="2000" b="1" dirty="0">
                <a:latin typeface="宋体" panose="02010600030101010101" pitchFamily="2" charset="-122"/>
                <a:ea typeface="宋体" panose="02010600030101010101" pitchFamily="2" charset="-122"/>
                <a:cs typeface="宋体" panose="02010600030101010101" pitchFamily="2" charset="-122"/>
              </a:rPr>
              <a:t>（元）</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idx="1"/>
          </p:nvPr>
        </p:nvSpPr>
        <p:spPr>
          <a:xfrm>
            <a:off x="179388" y="1124585"/>
            <a:ext cx="8785225" cy="5038725"/>
          </a:xfrm>
        </p:spPr>
        <p:txBody>
          <a:bodyPr vert="horz" wrap="square" lIns="91440" tIns="45720" rIns="91440" bIns="45720" anchor="t" anchorCtr="0"/>
          <a:p>
            <a:pPr eaLnBrk="1" hangingPunct="1">
              <a:lnSpc>
                <a:spcPct val="150000"/>
              </a:lnSpc>
            </a:pP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）根据经营现金净流量的定义计算（直接法）</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经营现金净流量</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营业收入－付现成本－所得税</a:t>
            </a:r>
            <a:r>
              <a:rPr lang="zh-CN" altLang="en-US" sz="2400" dirty="0">
                <a:latin typeface="宋体" panose="02010600030101010101" pitchFamily="2" charset="-122"/>
                <a:ea typeface="宋体" panose="02010600030101010101" pitchFamily="2" charset="-122"/>
                <a:cs typeface="宋体" panose="02010600030101010101" pitchFamily="2" charset="-122"/>
              </a:rPr>
              <a:t> </a:t>
            </a:r>
            <a:endParaRPr lang="en-US" altLang="zh-CN" sz="2400"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）根据年末营业结果来计算（间接法）</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经营现金净流量</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税后净利润</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折旧和摊销</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税后净利润</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（营业收入－总成本）</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a:t>
            </a:r>
            <a:r>
              <a:rPr lang="en-US" altLang="zh-CN" sz="2400" b="1" dirty="0">
                <a:latin typeface="宋体" panose="02010600030101010101" pitchFamily="2" charset="-122"/>
                <a:ea typeface="宋体" panose="02010600030101010101" pitchFamily="2" charset="-122"/>
                <a:cs typeface="宋体" panose="02010600030101010101" pitchFamily="2" charset="-122"/>
              </a:rPr>
              <a:t>1</a:t>
            </a:r>
            <a:r>
              <a:rPr lang="zh-CN" altLang="en-US" sz="2400" b="1" dirty="0">
                <a:latin typeface="宋体" panose="02010600030101010101" pitchFamily="2" charset="-122"/>
                <a:ea typeface="宋体" panose="02010600030101010101" pitchFamily="2" charset="-122"/>
                <a:cs typeface="宋体" panose="02010600030101010101" pitchFamily="2" charset="-122"/>
              </a:rPr>
              <a:t>－税率）</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（营业收入－付现成本</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折旧和摊销）</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－税率）</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其中：总成本</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付现成本</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非付现成本（即折旧和摊销）</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8434" name="矩形 4"/>
          <p:cNvSpPr/>
          <p:nvPr>
            <p:custDataLst>
              <p:tags r:id="rId1"/>
            </p:custDataLst>
          </p:nvPr>
        </p:nvSpPr>
        <p:spPr>
          <a:xfrm>
            <a:off x="323215" y="476885"/>
            <a:ext cx="4411980" cy="293370"/>
          </a:xfrm>
          <a:prstGeom prst="rect">
            <a:avLst/>
          </a:prstGeom>
          <a:noFill/>
          <a:ln w="9525">
            <a:noFill/>
          </a:ln>
        </p:spPr>
        <p:txBody>
          <a:bodyPr wrap="none">
            <a:spAutoFit/>
          </a:bodyPr>
          <a:p>
            <a:pPr indent="266700" algn="ctr">
              <a:lnSpc>
                <a:spcPts val="1575"/>
              </a:lnSpc>
              <a:buNone/>
            </a:pPr>
            <a:r>
              <a:rPr lang="zh-CN" altLang="en-US" sz="2400" b="1" dirty="0">
                <a:solidFill>
                  <a:srgbClr val="FF0000"/>
                </a:solidFill>
                <a:latin typeface="NEU-BZ-S92"/>
                <a:ea typeface="方正书宋_GBK"/>
              </a:rPr>
              <a:t>（二）营业现金净流量的估算</a:t>
            </a:r>
            <a:endParaRPr lang="zh-CN" altLang="en-US" sz="2400" b="1" dirty="0">
              <a:solidFill>
                <a:srgbClr val="FF0000"/>
              </a:solidFill>
              <a:latin typeface="NEU-BZ-S92"/>
              <a:ea typeface="方正书宋_GBK"/>
            </a:endParaRPr>
          </a:p>
        </p:txBody>
      </p:sp>
    </p:spTree>
  </p:cSld>
  <p:clrMapOvr>
    <a:masterClrMapping/>
  </p:clrMapOvr>
  <p:transition spd="med">
    <p:blinds dir="vert"/>
    <p:sndAc>
      <p:stSnd>
        <p:snd r:embed="rId2" name="chimes.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idx="1"/>
          </p:nvPr>
        </p:nvSpPr>
        <p:spPr>
          <a:xfrm>
            <a:off x="179388" y="1268730"/>
            <a:ext cx="8785225" cy="5038725"/>
          </a:xfrm>
        </p:spPr>
        <p:txBody>
          <a:bodyPr vert="horz" wrap="square" lIns="91440" tIns="45720" rIns="91440" bIns="45720" anchor="t" anchorCtr="0"/>
          <a:p>
            <a:pPr eaLnBrk="1" hangingPunct="1">
              <a:lnSpc>
                <a:spcPct val="150000"/>
              </a:lnSpc>
            </a:pPr>
            <a:r>
              <a:rPr lang="zh-CN" altLang="en-US" sz="2400" b="1" dirty="0">
                <a:solidFill>
                  <a:srgbClr val="0000CC"/>
                </a:solidFill>
                <a:latin typeface="黑体" panose="02010609060101010101" pitchFamily="2" charset="-122"/>
                <a:ea typeface="黑体" panose="02010609060101010101" pitchFamily="2" charset="-122"/>
              </a:rPr>
              <a:t>（</a:t>
            </a:r>
            <a:r>
              <a:rPr lang="en-US" altLang="zh-CN" sz="2400" b="1" dirty="0">
                <a:solidFill>
                  <a:srgbClr val="0000CC"/>
                </a:solidFill>
                <a:latin typeface="黑体" panose="02010609060101010101" pitchFamily="2" charset="-122"/>
                <a:ea typeface="黑体" panose="02010609060101010101" pitchFamily="2" charset="-122"/>
              </a:rPr>
              <a:t>3</a:t>
            </a:r>
            <a:r>
              <a:rPr lang="zh-CN" altLang="en-US" sz="2400" b="1" dirty="0">
                <a:solidFill>
                  <a:srgbClr val="0000CC"/>
                </a:solidFill>
                <a:latin typeface="黑体" panose="02010609060101010101" pitchFamily="2" charset="-122"/>
                <a:ea typeface="黑体" panose="02010609060101010101" pitchFamily="2" charset="-122"/>
              </a:rPr>
              <a:t>）根据所得税对收入、成本和折旧的影响计算（税收影响法）</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400" b="1" dirty="0"/>
              <a:t>    经营现金净流量</a:t>
            </a:r>
            <a:r>
              <a:rPr lang="en-US" altLang="zh-CN" sz="2400" b="1" dirty="0"/>
              <a:t>=</a:t>
            </a:r>
            <a:r>
              <a:rPr lang="zh-CN" altLang="en-US" sz="2400" b="1" dirty="0"/>
              <a:t>营业收入</a:t>
            </a:r>
            <a:r>
              <a:rPr lang="en-US" altLang="zh-CN" sz="2400" b="1" dirty="0"/>
              <a:t>×</a:t>
            </a:r>
            <a:r>
              <a:rPr lang="zh-CN" altLang="en-US" sz="2400" b="1" dirty="0"/>
              <a:t>（</a:t>
            </a:r>
            <a:r>
              <a:rPr lang="en-US" altLang="zh-CN" sz="2400" b="1" dirty="0"/>
              <a:t>1</a:t>
            </a:r>
            <a:r>
              <a:rPr lang="zh-CN" altLang="en-US" sz="2400" b="1" dirty="0"/>
              <a:t>－税率）－付现成本</a:t>
            </a:r>
            <a:r>
              <a:rPr lang="en-US" altLang="zh-CN" sz="2400" b="1" dirty="0"/>
              <a:t>×</a:t>
            </a:r>
            <a:r>
              <a:rPr lang="zh-CN" altLang="en-US" sz="2400" b="1" dirty="0"/>
              <a:t>（</a:t>
            </a:r>
            <a:r>
              <a:rPr lang="en-US" altLang="zh-CN" sz="2400" b="1" dirty="0"/>
              <a:t>1</a:t>
            </a:r>
            <a:r>
              <a:rPr lang="zh-CN" altLang="en-US" sz="2400" b="1" dirty="0"/>
              <a:t>－税率）＋折旧</a:t>
            </a:r>
            <a:r>
              <a:rPr lang="en-US" altLang="zh-CN" sz="2400" b="1" dirty="0"/>
              <a:t>×</a:t>
            </a:r>
            <a:r>
              <a:rPr lang="zh-CN" altLang="en-US" sz="2400" b="1" dirty="0"/>
              <a:t>税率</a:t>
            </a:r>
            <a:endParaRPr lang="zh-CN" altLang="en-US" sz="2400" b="1" dirty="0"/>
          </a:p>
          <a:p>
            <a:pPr eaLnBrk="1" hangingPunct="1">
              <a:lnSpc>
                <a:spcPct val="150000"/>
              </a:lnSpc>
            </a:pPr>
            <a:r>
              <a:rPr lang="zh-CN" altLang="en-US" sz="2400" b="1" dirty="0"/>
              <a:t>              </a:t>
            </a:r>
            <a:r>
              <a:rPr lang="en-US" altLang="zh-CN" sz="2400" b="1" dirty="0"/>
              <a:t>           =</a:t>
            </a:r>
            <a:r>
              <a:rPr lang="zh-CN" altLang="en-US" sz="2400" b="1" dirty="0"/>
              <a:t>税后收入－税后成本</a:t>
            </a:r>
            <a:r>
              <a:rPr lang="en-US" altLang="zh-CN" sz="2400" b="1" dirty="0"/>
              <a:t>+</a:t>
            </a:r>
            <a:r>
              <a:rPr lang="zh-CN" altLang="en-US" sz="2400" b="1" dirty="0"/>
              <a:t>折旧抵税额  </a:t>
            </a:r>
            <a:endParaRPr lang="zh-CN" altLang="en-US" sz="2400" b="1" dirty="0"/>
          </a:p>
          <a:p>
            <a:pPr eaLnBrk="1" hangingPunct="1"/>
            <a:endParaRPr lang="zh-CN" altLang="en-US" sz="2400" dirty="0"/>
          </a:p>
        </p:txBody>
      </p:sp>
      <p:sp>
        <p:nvSpPr>
          <p:cNvPr id="18434" name="矩形 4"/>
          <p:cNvSpPr/>
          <p:nvPr>
            <p:custDataLst>
              <p:tags r:id="rId1"/>
            </p:custDataLst>
          </p:nvPr>
        </p:nvSpPr>
        <p:spPr>
          <a:xfrm>
            <a:off x="467360" y="764540"/>
            <a:ext cx="4411980" cy="293370"/>
          </a:xfrm>
          <a:prstGeom prst="rect">
            <a:avLst/>
          </a:prstGeom>
          <a:noFill/>
          <a:ln w="9525">
            <a:noFill/>
          </a:ln>
        </p:spPr>
        <p:txBody>
          <a:bodyPr wrap="none">
            <a:spAutoFit/>
          </a:bodyPr>
          <a:p>
            <a:pPr indent="266700" algn="ctr">
              <a:lnSpc>
                <a:spcPts val="1575"/>
              </a:lnSpc>
              <a:buNone/>
            </a:pPr>
            <a:r>
              <a:rPr lang="zh-CN" altLang="en-US" sz="2400" b="1" dirty="0">
                <a:solidFill>
                  <a:srgbClr val="FF0000"/>
                </a:solidFill>
                <a:latin typeface="NEU-BZ-S92"/>
                <a:ea typeface="方正书宋_GBK"/>
              </a:rPr>
              <a:t>（二）营业现金净流量的估算</a:t>
            </a:r>
            <a:endParaRPr lang="zh-CN" altLang="en-US" sz="2400" b="1" dirty="0">
              <a:solidFill>
                <a:srgbClr val="FF0000"/>
              </a:solidFill>
              <a:latin typeface="NEU-BZ-S92"/>
              <a:ea typeface="方正书宋_GBK"/>
            </a:endParaRPr>
          </a:p>
        </p:txBody>
      </p:sp>
    </p:spTree>
  </p:cSld>
  <p:clrMapOvr>
    <a:masterClrMapping/>
  </p:clrMapOvr>
  <p:transition spd="med">
    <p:blinds dir="vert"/>
    <p:sndAc>
      <p:stSnd>
        <p:snd r:embed="rId2" name="chimes.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0082" name="Text Box 2"/>
          <p:cNvSpPr txBox="1">
            <a:spLocks noChangeArrowheads="1"/>
          </p:cNvSpPr>
          <p:nvPr>
            <p:custDataLst>
              <p:tags r:id="rId1"/>
            </p:custDataLst>
          </p:nvPr>
        </p:nvSpPr>
        <p:spPr bwMode="auto">
          <a:xfrm>
            <a:off x="179388" y="1196340"/>
            <a:ext cx="739140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marR="0" algn="ctr" defTabSz="914400">
              <a:buClrTx/>
              <a:buSzTx/>
              <a:buFontTx/>
              <a:buNone/>
              <a:defRPr/>
            </a:pPr>
            <a:r>
              <a:rPr lang="zh-CN" altLang="en-US" sz="3200" b="1" kern="1200" cap="none" spc="0" normalizeH="0" baseline="0" dirty="0">
                <a:solidFill>
                  <a:schemeClr val="tx1"/>
                </a:solidFill>
                <a:latin typeface="黑体" panose="02010609060101010101" pitchFamily="2" charset="-122"/>
                <a:cs typeface="+mn-cs"/>
              </a:rPr>
              <a:t>    </a:t>
            </a:r>
            <a:r>
              <a:rPr kumimoji="1" lang="zh-CN" altLang="en-US" sz="3200" b="1" kern="1200" cap="none" spc="0" normalizeH="0" baseline="0" noProof="0" dirty="0">
                <a:solidFill>
                  <a:schemeClr val="tx1"/>
                </a:solidFill>
                <a:effectLst>
                  <a:outerShdw blurRad="38100" dist="38100" dir="2700000" algn="tl">
                    <a:srgbClr val="C0C0C0"/>
                  </a:outerShdw>
                </a:effectLst>
                <a:latin typeface="Times New Roman" panose="02020603050405020304" pitchFamily="18" charset="0"/>
                <a:ea typeface="华文中宋" pitchFamily="2" charset="-122"/>
                <a:cs typeface="+mn-cs"/>
              </a:rPr>
              <a:t>第一节</a:t>
            </a:r>
            <a:r>
              <a:rPr lang="zh-CN" altLang="en-US" sz="3200" b="1" kern="1200" cap="none" spc="0" normalizeH="0" baseline="0" dirty="0">
                <a:solidFill>
                  <a:schemeClr val="tx1"/>
                </a:solidFill>
                <a:latin typeface="黑体" panose="02010609060101010101" pitchFamily="2" charset="-122"/>
                <a:ea typeface="黑体" panose="02010609060101010101" pitchFamily="2" charset="-122"/>
                <a:cs typeface="+mn-cs"/>
              </a:rPr>
              <a:t> 项目投资概述</a:t>
            </a:r>
            <a:endParaRPr lang="zh-CN" altLang="en-US" sz="3200" b="1" kern="1200" cap="none" spc="0" normalizeH="0" baseline="0" dirty="0">
              <a:solidFill>
                <a:schemeClr val="tx1"/>
              </a:solidFill>
              <a:latin typeface="黑体" panose="02010609060101010101" pitchFamily="2" charset="-122"/>
              <a:ea typeface="黑体" panose="02010609060101010101" pitchFamily="2" charset="-122"/>
              <a:cs typeface="+mn-cs"/>
            </a:endParaRPr>
          </a:p>
        </p:txBody>
      </p:sp>
      <p:sp>
        <p:nvSpPr>
          <p:cNvPr id="3" name="Rectangle 12"/>
          <p:cNvSpPr>
            <a:spLocks noChangeArrowheads="1"/>
          </p:cNvSpPr>
          <p:nvPr>
            <p:custDataLst>
              <p:tags r:id="rId2"/>
            </p:custDataLst>
          </p:nvPr>
        </p:nvSpPr>
        <p:spPr bwMode="auto">
          <a:xfrm>
            <a:off x="1979930" y="2348865"/>
            <a:ext cx="4564380" cy="267652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2400" b="1" i="0" u="none" strike="noStrike" kern="1200" cap="none" spc="0" normalizeH="0" baseline="0" noProof="0" dirty="0">
                <a:ln>
                  <a:noFill/>
                </a:ln>
                <a:gradFill>
                  <a:gsLst>
                    <a:gs pos="0">
                      <a:srgbClr val="14CD68"/>
                    </a:gs>
                    <a:gs pos="100000">
                      <a:srgbClr val="035C7D"/>
                    </a:gs>
                  </a:gsLst>
                  <a:lin scaled="0"/>
                </a:gra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一、投资的含义、意义及其分类</a:t>
            </a:r>
            <a:endParaRPr kumimoji="0" lang="zh-CN" altLang="en-US" sz="2400" b="1" i="0" u="none" strike="noStrike" kern="1200" cap="none" spc="0" normalizeH="0" baseline="0" noProof="0" dirty="0">
              <a:ln>
                <a:noFill/>
              </a:ln>
              <a:gradFill>
                <a:gsLst>
                  <a:gs pos="0">
                    <a:srgbClr val="14CD68"/>
                  </a:gs>
                  <a:gs pos="100000">
                    <a:srgbClr val="035C7D"/>
                  </a:gs>
                </a:gsLst>
                <a:lin scaled="0"/>
              </a:gra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2400" b="1" i="0" u="none" strike="noStrike" kern="1200" cap="none" spc="0" normalizeH="0" baseline="0" noProof="0" dirty="0">
                <a:ln>
                  <a:noFill/>
                </a:ln>
                <a:gradFill>
                  <a:gsLst>
                    <a:gs pos="0">
                      <a:srgbClr val="14CD68"/>
                    </a:gs>
                    <a:gs pos="100000">
                      <a:srgbClr val="035C7D"/>
                    </a:gs>
                  </a:gsLst>
                  <a:lin scaled="0"/>
                </a:gra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二、项目投资的概念及种类</a:t>
            </a:r>
            <a:endParaRPr kumimoji="0" lang="zh-CN" altLang="en-US" sz="2400" b="1" i="0" u="none" strike="noStrike" kern="1200" cap="none" spc="0" normalizeH="0" baseline="0" noProof="0" dirty="0">
              <a:ln>
                <a:noFill/>
              </a:ln>
              <a:gradFill>
                <a:gsLst>
                  <a:gs pos="0">
                    <a:srgbClr val="14CD68"/>
                  </a:gs>
                  <a:gs pos="100000">
                    <a:srgbClr val="035C7D"/>
                  </a:gs>
                </a:gsLst>
                <a:lin scaled="0"/>
              </a:gra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2400" b="1" i="0" u="none" strike="noStrike" kern="1200" cap="none" spc="0" normalizeH="0" baseline="0" noProof="0" dirty="0">
                <a:ln>
                  <a:noFill/>
                </a:ln>
                <a:gradFill>
                  <a:gsLst>
                    <a:gs pos="0">
                      <a:srgbClr val="14CD68"/>
                    </a:gs>
                    <a:gs pos="100000">
                      <a:srgbClr val="035C7D"/>
                    </a:gs>
                  </a:gsLst>
                  <a:lin scaled="0"/>
                </a:gra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三、项目投资的特点和意义</a:t>
            </a:r>
            <a:endParaRPr kumimoji="0" lang="zh-CN" altLang="en-US" sz="2400" b="1" i="0" u="none" strike="noStrike" kern="1200" cap="none" spc="0" normalizeH="0" baseline="0" noProof="0" dirty="0">
              <a:ln>
                <a:noFill/>
              </a:ln>
              <a:gradFill>
                <a:gsLst>
                  <a:gs pos="0">
                    <a:srgbClr val="14CD68"/>
                  </a:gs>
                  <a:gs pos="100000">
                    <a:srgbClr val="035C7D"/>
                  </a:gs>
                </a:gsLst>
                <a:lin scaled="0"/>
              </a:gra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gradFill>
                <a:gsLst>
                  <a:gs pos="0">
                    <a:srgbClr val="14CD68"/>
                  </a:gs>
                  <a:gs pos="100000">
                    <a:srgbClr val="035C7D"/>
                  </a:gs>
                </a:gsLst>
                <a:lin scaled="0"/>
              </a:gra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Tree>
    <p:custDataLst>
      <p:tags r:id="rId3"/>
    </p:custDataLst>
  </p:cSld>
  <p:clrMapOvr>
    <a:masterClrMapping/>
  </p:clrMapOvr>
  <p:transition advTm="131463"/>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idx="1"/>
          </p:nvPr>
        </p:nvSpPr>
        <p:spPr>
          <a:xfrm>
            <a:off x="251143" y="1340485"/>
            <a:ext cx="8785225" cy="5038725"/>
          </a:xfrm>
        </p:spPr>
        <p:txBody>
          <a:bodyPr vert="horz" wrap="square" lIns="91440" tIns="45720" rIns="91440" bIns="45720" anchor="t" anchorCtr="0"/>
          <a:p>
            <a:pPr eaLnBrk="1" hangingPunct="1">
              <a:lnSpc>
                <a:spcPct val="150000"/>
              </a:lnSpc>
            </a:pP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例题</a:t>
            </a:r>
            <a:r>
              <a:rPr lang="en-US" altLang="zh-CN" sz="2000" b="1" dirty="0">
                <a:solidFill>
                  <a:srgbClr val="FF0000"/>
                </a:solidFill>
                <a:latin typeface="宋体" panose="02010600030101010101" pitchFamily="2" charset="-122"/>
                <a:ea typeface="宋体" panose="02010600030101010101" pitchFamily="2" charset="-122"/>
                <a:cs typeface="宋体" panose="02010600030101010101" pitchFamily="2" charset="-122"/>
              </a:rPr>
              <a:t>6-3</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崇博公司准备购入一台设备以扩充生产能力。现有甲乙两个方案可供选择。</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甲方案需投资</a:t>
            </a:r>
            <a:r>
              <a:rPr lang="en-US" altLang="zh-CN" sz="2000" b="1" dirty="0">
                <a:latin typeface="宋体" panose="02010600030101010101" pitchFamily="2" charset="-122"/>
                <a:ea typeface="宋体" panose="02010600030101010101" pitchFamily="2" charset="-122"/>
                <a:cs typeface="宋体" panose="02010600030101010101" pitchFamily="2" charset="-122"/>
              </a:rPr>
              <a:t>100 000</a:t>
            </a:r>
            <a:r>
              <a:rPr lang="zh-CN" altLang="en-US" sz="2000" b="1" dirty="0">
                <a:latin typeface="宋体" panose="02010600030101010101" pitchFamily="2" charset="-122"/>
                <a:ea typeface="宋体" panose="02010600030101010101" pitchFamily="2" charset="-122"/>
                <a:cs typeface="宋体" panose="02010600030101010101" pitchFamily="2" charset="-122"/>
              </a:rPr>
              <a:t>元，使用寿命</a:t>
            </a:r>
            <a:r>
              <a:rPr lang="en-US" altLang="zh-CN" sz="2000" b="1" dirty="0">
                <a:latin typeface="宋体" panose="02010600030101010101" pitchFamily="2" charset="-122"/>
                <a:ea typeface="宋体" panose="02010600030101010101" pitchFamily="2" charset="-122"/>
                <a:cs typeface="宋体" panose="02010600030101010101" pitchFamily="2" charset="-122"/>
              </a:rPr>
              <a:t>5</a:t>
            </a:r>
            <a:r>
              <a:rPr lang="zh-CN" altLang="en-US" sz="2000" b="1" dirty="0">
                <a:latin typeface="宋体" panose="02010600030101010101" pitchFamily="2" charset="-122"/>
                <a:ea typeface="宋体" panose="02010600030101010101" pitchFamily="2" charset="-122"/>
                <a:cs typeface="宋体" panose="02010600030101010101" pitchFamily="2" charset="-122"/>
              </a:rPr>
              <a:t>年，采用直线法计提折旧，</a:t>
            </a:r>
            <a:r>
              <a:rPr lang="en-US" altLang="zh-CN" sz="2000" b="1" dirty="0">
                <a:latin typeface="宋体" panose="02010600030101010101" pitchFamily="2" charset="-122"/>
                <a:ea typeface="宋体" panose="02010600030101010101" pitchFamily="2" charset="-122"/>
                <a:cs typeface="宋体" panose="02010600030101010101" pitchFamily="2" charset="-122"/>
              </a:rPr>
              <a:t>5</a:t>
            </a:r>
            <a:r>
              <a:rPr lang="zh-CN" altLang="en-US" sz="2000" b="1" dirty="0">
                <a:latin typeface="宋体" panose="02010600030101010101" pitchFamily="2" charset="-122"/>
                <a:ea typeface="宋体" panose="02010600030101010101" pitchFamily="2" charset="-122"/>
                <a:cs typeface="宋体" panose="02010600030101010101" pitchFamily="2" charset="-122"/>
              </a:rPr>
              <a:t>年后设备无残值，</a:t>
            </a:r>
            <a:r>
              <a:rPr lang="en-US" altLang="zh-CN" sz="2000" b="1" dirty="0">
                <a:latin typeface="宋体" panose="02010600030101010101" pitchFamily="2" charset="-122"/>
                <a:ea typeface="宋体" panose="02010600030101010101" pitchFamily="2" charset="-122"/>
                <a:cs typeface="宋体" panose="02010600030101010101" pitchFamily="2" charset="-122"/>
              </a:rPr>
              <a:t>5</a:t>
            </a:r>
            <a:r>
              <a:rPr lang="zh-CN" altLang="en-US" sz="2000" b="1" dirty="0">
                <a:latin typeface="宋体" panose="02010600030101010101" pitchFamily="2" charset="-122"/>
                <a:ea typeface="宋体" panose="02010600030101010101" pitchFamily="2" charset="-122"/>
                <a:cs typeface="宋体" panose="02010600030101010101" pitchFamily="2" charset="-122"/>
              </a:rPr>
              <a:t>年中每年销售收入</a:t>
            </a:r>
            <a:r>
              <a:rPr lang="en-US" altLang="zh-CN" sz="2000" b="1" dirty="0">
                <a:latin typeface="宋体" panose="02010600030101010101" pitchFamily="2" charset="-122"/>
                <a:ea typeface="宋体" panose="02010600030101010101" pitchFamily="2" charset="-122"/>
                <a:cs typeface="宋体" panose="02010600030101010101" pitchFamily="2" charset="-122"/>
              </a:rPr>
              <a:t>60 000</a:t>
            </a:r>
            <a:r>
              <a:rPr lang="zh-CN" altLang="en-US" sz="2000" b="1" dirty="0">
                <a:latin typeface="宋体" panose="02010600030101010101" pitchFamily="2" charset="-122"/>
                <a:ea typeface="宋体" panose="02010600030101010101" pitchFamily="2" charset="-122"/>
                <a:cs typeface="宋体" panose="02010600030101010101" pitchFamily="2" charset="-122"/>
              </a:rPr>
              <a:t>元，每年的付现成本为</a:t>
            </a:r>
            <a:r>
              <a:rPr lang="en-US" altLang="zh-CN" sz="2000" b="1" dirty="0">
                <a:latin typeface="宋体" panose="02010600030101010101" pitchFamily="2" charset="-122"/>
                <a:ea typeface="宋体" panose="02010600030101010101" pitchFamily="2" charset="-122"/>
                <a:cs typeface="宋体" panose="02010600030101010101" pitchFamily="2" charset="-122"/>
              </a:rPr>
              <a:t>20 000</a:t>
            </a:r>
            <a:r>
              <a:rPr lang="zh-CN" altLang="en-US" sz="2000" b="1" dirty="0">
                <a:latin typeface="宋体" panose="02010600030101010101" pitchFamily="2" charset="-122"/>
                <a:ea typeface="宋体" panose="02010600030101010101" pitchFamily="2" charset="-122"/>
                <a:cs typeface="宋体" panose="02010600030101010101" pitchFamily="2" charset="-122"/>
              </a:rPr>
              <a:t>元。</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乙方案需投资</a:t>
            </a:r>
            <a:r>
              <a:rPr lang="en-US" altLang="zh-CN" sz="2000" b="1" dirty="0">
                <a:latin typeface="宋体" panose="02010600030101010101" pitchFamily="2" charset="-122"/>
                <a:ea typeface="宋体" panose="02010600030101010101" pitchFamily="2" charset="-122"/>
                <a:cs typeface="宋体" panose="02010600030101010101" pitchFamily="2" charset="-122"/>
              </a:rPr>
              <a:t>120 000</a:t>
            </a:r>
            <a:r>
              <a:rPr lang="zh-CN" altLang="en-US" sz="2000" b="1" dirty="0">
                <a:latin typeface="宋体" panose="02010600030101010101" pitchFamily="2" charset="-122"/>
                <a:ea typeface="宋体" panose="02010600030101010101" pitchFamily="2" charset="-122"/>
                <a:cs typeface="宋体" panose="02010600030101010101" pitchFamily="2" charset="-122"/>
              </a:rPr>
              <a:t>元，采用直线法折旧，使用寿命也为</a:t>
            </a:r>
            <a:r>
              <a:rPr lang="en-US" altLang="zh-CN" sz="2000" b="1" dirty="0">
                <a:latin typeface="宋体" panose="02010600030101010101" pitchFamily="2" charset="-122"/>
                <a:ea typeface="宋体" panose="02010600030101010101" pitchFamily="2" charset="-122"/>
                <a:cs typeface="宋体" panose="02010600030101010101" pitchFamily="2" charset="-122"/>
              </a:rPr>
              <a:t>5</a:t>
            </a:r>
            <a:r>
              <a:rPr lang="zh-CN" altLang="en-US" sz="2000" b="1" dirty="0">
                <a:latin typeface="宋体" panose="02010600030101010101" pitchFamily="2" charset="-122"/>
                <a:ea typeface="宋体" panose="02010600030101010101" pitchFamily="2" charset="-122"/>
                <a:cs typeface="宋体" panose="02010600030101010101" pitchFamily="2" charset="-122"/>
              </a:rPr>
              <a:t>年，</a:t>
            </a:r>
            <a:r>
              <a:rPr lang="en-US" altLang="zh-CN" sz="2000" b="1" dirty="0">
                <a:latin typeface="宋体" panose="02010600030101010101" pitchFamily="2" charset="-122"/>
                <a:ea typeface="宋体" panose="02010600030101010101" pitchFamily="2" charset="-122"/>
                <a:cs typeface="宋体" panose="02010600030101010101" pitchFamily="2" charset="-122"/>
              </a:rPr>
              <a:t>5</a:t>
            </a:r>
            <a:r>
              <a:rPr lang="zh-CN" altLang="en-US" sz="2000" b="1" dirty="0">
                <a:latin typeface="宋体" panose="02010600030101010101" pitchFamily="2" charset="-122"/>
                <a:ea typeface="宋体" panose="02010600030101010101" pitchFamily="2" charset="-122"/>
                <a:cs typeface="宋体" panose="02010600030101010101" pitchFamily="2" charset="-122"/>
              </a:rPr>
              <a:t>年后有残值收入</a:t>
            </a:r>
            <a:r>
              <a:rPr lang="en-US" altLang="zh-CN" sz="2000" b="1" dirty="0">
                <a:latin typeface="宋体" panose="02010600030101010101" pitchFamily="2" charset="-122"/>
                <a:ea typeface="宋体" panose="02010600030101010101" pitchFamily="2" charset="-122"/>
                <a:cs typeface="宋体" panose="02010600030101010101" pitchFamily="2" charset="-122"/>
              </a:rPr>
              <a:t>20 000</a:t>
            </a:r>
            <a:r>
              <a:rPr lang="zh-CN" altLang="en-US" sz="2000" b="1" dirty="0">
                <a:latin typeface="宋体" panose="02010600030101010101" pitchFamily="2" charset="-122"/>
                <a:ea typeface="宋体" panose="02010600030101010101" pitchFamily="2" charset="-122"/>
                <a:cs typeface="宋体" panose="02010600030101010101" pitchFamily="2" charset="-122"/>
              </a:rPr>
              <a:t>元</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5</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年中每年销售收入</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80 000</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元，第一年付现成本为</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30 000</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元。，以后随着设备陈旧，将逐年增加修理费</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4 000</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元，另需垫支营运资金</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3 000</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元。</a:t>
            </a:r>
            <a:r>
              <a:rPr lang="zh-CN" altLang="en-US" sz="2000" b="1" dirty="0">
                <a:latin typeface="宋体" panose="02010600030101010101" pitchFamily="2" charset="-122"/>
                <a:ea typeface="宋体" panose="02010600030101010101" pitchFamily="2" charset="-122"/>
                <a:cs typeface="宋体" panose="02010600030101010101" pitchFamily="2" charset="-122"/>
              </a:rPr>
              <a:t> </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18434" name="矩形 4"/>
          <p:cNvSpPr/>
          <p:nvPr>
            <p:custDataLst>
              <p:tags r:id="rId1"/>
            </p:custDataLst>
          </p:nvPr>
        </p:nvSpPr>
        <p:spPr>
          <a:xfrm>
            <a:off x="395605" y="692150"/>
            <a:ext cx="4411980" cy="293370"/>
          </a:xfrm>
          <a:prstGeom prst="rect">
            <a:avLst/>
          </a:prstGeom>
          <a:noFill/>
          <a:ln w="9525">
            <a:noFill/>
          </a:ln>
        </p:spPr>
        <p:txBody>
          <a:bodyPr wrap="none">
            <a:spAutoFit/>
          </a:bodyPr>
          <a:p>
            <a:pPr indent="266700" algn="ctr">
              <a:lnSpc>
                <a:spcPts val="1575"/>
              </a:lnSpc>
              <a:buNone/>
            </a:pPr>
            <a:r>
              <a:rPr lang="zh-CN" altLang="en-US" sz="2400" b="1" dirty="0">
                <a:solidFill>
                  <a:srgbClr val="FF0000"/>
                </a:solidFill>
                <a:latin typeface="NEU-BZ-S92"/>
                <a:ea typeface="方正书宋_GBK"/>
              </a:rPr>
              <a:t>（二）营业现金净流量的估算</a:t>
            </a:r>
            <a:endParaRPr lang="zh-CN" altLang="en-US" sz="2400" b="1" dirty="0">
              <a:solidFill>
                <a:srgbClr val="FF0000"/>
              </a:solidFill>
              <a:latin typeface="NEU-BZ-S92"/>
              <a:ea typeface="方正书宋_GBK"/>
            </a:endParaRPr>
          </a:p>
        </p:txBody>
      </p:sp>
    </p:spTree>
  </p:cSld>
  <p:clrMapOvr>
    <a:masterClrMapping/>
  </p:clrMapOvr>
  <p:transition spd="med">
    <p:blinds dir="vert"/>
    <p:sndAc>
      <p:stSnd>
        <p:snd r:embed="rId2" name="chimes.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idx="1"/>
          </p:nvPr>
        </p:nvSpPr>
        <p:spPr>
          <a:xfrm>
            <a:off x="179388" y="981075"/>
            <a:ext cx="8785225" cy="5038725"/>
          </a:xfrm>
        </p:spPr>
        <p:txBody>
          <a:bodyPr vert="horz" wrap="square" lIns="91440" tIns="45720" rIns="91440" bIns="45720" anchor="t" anchorCtr="0"/>
          <a:p>
            <a:pPr eaLnBrk="1" hangingPunct="1">
              <a:lnSpc>
                <a:spcPct val="150000"/>
              </a:lnSpc>
            </a:pPr>
            <a:r>
              <a:rPr lang="zh-CN" altLang="en-US" sz="2400" b="1" dirty="0"/>
              <a:t>假设该公司适用的所得税税率为</a:t>
            </a:r>
            <a:r>
              <a:rPr lang="en-US" altLang="zh-CN" sz="2400" b="1" dirty="0"/>
              <a:t>25%</a:t>
            </a:r>
            <a:r>
              <a:rPr lang="zh-CN" altLang="en-US" sz="2400" b="1" dirty="0"/>
              <a:t>，试计算两个方案的净现金流量 。</a:t>
            </a:r>
            <a:endParaRPr lang="zh-CN" altLang="en-US" sz="2400" b="1" dirty="0"/>
          </a:p>
          <a:p>
            <a:pPr eaLnBrk="1" hangingPunct="1">
              <a:lnSpc>
                <a:spcPct val="150000"/>
              </a:lnSpc>
            </a:pPr>
            <a:r>
              <a:rPr lang="zh-CN" altLang="en-US" sz="2400" b="1" dirty="0"/>
              <a:t>分析：</a:t>
            </a:r>
            <a:endParaRPr lang="zh-CN" altLang="en-US" sz="2400" b="1" dirty="0"/>
          </a:p>
          <a:p>
            <a:pPr eaLnBrk="1" hangingPunct="1">
              <a:lnSpc>
                <a:spcPct val="150000"/>
              </a:lnSpc>
            </a:pPr>
            <a:r>
              <a:rPr lang="zh-CN" altLang="en-US" sz="2400" b="1" dirty="0"/>
              <a:t>第一步，计算两个方案的每年折旧额</a:t>
            </a:r>
            <a:endParaRPr lang="zh-CN" altLang="en-US" sz="2400" b="1" dirty="0"/>
          </a:p>
          <a:p>
            <a:pPr eaLnBrk="1" hangingPunct="1">
              <a:lnSpc>
                <a:spcPct val="150000"/>
              </a:lnSpc>
            </a:pPr>
            <a:r>
              <a:rPr lang="zh-CN" altLang="en-US" sz="2400" b="1" dirty="0"/>
              <a:t> </a:t>
            </a:r>
            <a:r>
              <a:rPr lang="en-US" altLang="zh-CN" sz="2400" b="1" dirty="0"/>
              <a:t>   </a:t>
            </a:r>
            <a:r>
              <a:rPr lang="zh-CN" altLang="en-US" sz="2400" b="1" dirty="0"/>
              <a:t>甲方案每年折旧额</a:t>
            </a:r>
            <a:r>
              <a:rPr lang="en-US" altLang="zh-CN" sz="2400" b="1" dirty="0"/>
              <a:t>=100 000÷5=20 000</a:t>
            </a:r>
            <a:r>
              <a:rPr lang="zh-CN" altLang="en-US" sz="2400" b="1" dirty="0"/>
              <a:t>（元）</a:t>
            </a:r>
            <a:endParaRPr lang="zh-CN" altLang="en-US" sz="2400" b="1" dirty="0"/>
          </a:p>
          <a:p>
            <a:pPr eaLnBrk="1" hangingPunct="1">
              <a:lnSpc>
                <a:spcPct val="150000"/>
              </a:lnSpc>
            </a:pPr>
            <a:r>
              <a:rPr lang="en-US" altLang="zh-CN" sz="2400" b="1" dirty="0"/>
              <a:t>    </a:t>
            </a:r>
            <a:r>
              <a:rPr lang="zh-CN" altLang="en-US" sz="2400" b="1" dirty="0"/>
              <a:t>乙方案每年折旧额</a:t>
            </a:r>
            <a:r>
              <a:rPr lang="en-US" altLang="zh-CN" sz="2400" b="1" dirty="0"/>
              <a:t>=</a:t>
            </a:r>
            <a:r>
              <a:rPr lang="zh-CN" altLang="en-US" sz="2400" b="1" dirty="0"/>
              <a:t>（</a:t>
            </a:r>
            <a:r>
              <a:rPr lang="en-US" altLang="zh-CN" sz="2400" b="1" dirty="0"/>
              <a:t>120 000-20 000</a:t>
            </a:r>
            <a:r>
              <a:rPr lang="zh-CN" altLang="en-US" sz="2400" b="1" dirty="0"/>
              <a:t>）÷</a:t>
            </a:r>
            <a:r>
              <a:rPr lang="en-US" altLang="zh-CN" sz="2400" b="1" dirty="0"/>
              <a:t>5=20 000</a:t>
            </a:r>
            <a:r>
              <a:rPr lang="zh-CN" altLang="en-US" sz="2400" b="1" dirty="0"/>
              <a:t>（元）</a:t>
            </a:r>
            <a:endParaRPr lang="zh-CN" altLang="en-US" sz="2400" b="1" dirty="0"/>
          </a:p>
          <a:p>
            <a:pPr eaLnBrk="1" hangingPunct="1">
              <a:lnSpc>
                <a:spcPct val="150000"/>
              </a:lnSpc>
            </a:pPr>
            <a:r>
              <a:rPr lang="zh-CN" altLang="en-US" sz="2400" b="1" dirty="0"/>
              <a:t>第二步，计算两个方案的营业现金净流量</a:t>
            </a:r>
            <a:r>
              <a:rPr lang="en-US" altLang="zh-CN" sz="2400" b="1" dirty="0"/>
              <a:t>,</a:t>
            </a:r>
            <a:r>
              <a:rPr lang="zh-CN" altLang="en-US" sz="2400" b="1" dirty="0"/>
              <a:t>如表</a:t>
            </a:r>
            <a:r>
              <a:rPr lang="en-US" altLang="zh-CN" sz="2400" b="1" dirty="0"/>
              <a:t>6-2</a:t>
            </a:r>
            <a:r>
              <a:rPr lang="zh-CN" altLang="en-US" sz="2400" b="1" dirty="0"/>
              <a:t>、表</a:t>
            </a:r>
            <a:r>
              <a:rPr lang="en-US" altLang="zh-CN" sz="2400" b="1" dirty="0"/>
              <a:t>6-3</a:t>
            </a:r>
            <a:r>
              <a:rPr lang="zh-CN" altLang="en-US" sz="2400" b="1" dirty="0"/>
              <a:t>所示</a:t>
            </a:r>
            <a:r>
              <a:rPr lang="en-US" altLang="zh-CN" sz="2400" b="1" dirty="0"/>
              <a:t>.</a:t>
            </a:r>
            <a:endParaRPr lang="zh-CN" altLang="en-US" sz="2400" b="1" dirty="0"/>
          </a:p>
          <a:p>
            <a:pPr eaLnBrk="1" hangingPunct="1"/>
            <a:endParaRPr lang="zh-CN" altLang="en-US" sz="2400" dirty="0"/>
          </a:p>
        </p:txBody>
      </p:sp>
      <p:sp>
        <p:nvSpPr>
          <p:cNvPr id="18434" name="矩形 4"/>
          <p:cNvSpPr/>
          <p:nvPr>
            <p:custDataLst>
              <p:tags r:id="rId1"/>
            </p:custDataLst>
          </p:nvPr>
        </p:nvSpPr>
        <p:spPr>
          <a:xfrm>
            <a:off x="323215" y="476885"/>
            <a:ext cx="4411980" cy="293370"/>
          </a:xfrm>
          <a:prstGeom prst="rect">
            <a:avLst/>
          </a:prstGeom>
          <a:noFill/>
          <a:ln w="9525">
            <a:noFill/>
          </a:ln>
        </p:spPr>
        <p:txBody>
          <a:bodyPr wrap="none">
            <a:spAutoFit/>
          </a:bodyPr>
          <a:p>
            <a:pPr indent="266700" algn="ctr">
              <a:lnSpc>
                <a:spcPts val="1575"/>
              </a:lnSpc>
              <a:buNone/>
            </a:pPr>
            <a:r>
              <a:rPr lang="zh-CN" altLang="en-US" sz="2400" b="1" dirty="0">
                <a:solidFill>
                  <a:srgbClr val="FF0000"/>
                </a:solidFill>
                <a:latin typeface="NEU-BZ-S92"/>
                <a:ea typeface="方正书宋_GBK"/>
              </a:rPr>
              <a:t>（二）营业现金净流量的估算</a:t>
            </a:r>
            <a:endParaRPr lang="zh-CN" altLang="en-US" sz="2400" b="1" dirty="0">
              <a:solidFill>
                <a:srgbClr val="FF0000"/>
              </a:solidFill>
              <a:latin typeface="NEU-BZ-S92"/>
              <a:ea typeface="方正书宋_GBK"/>
            </a:endParaRPr>
          </a:p>
        </p:txBody>
      </p:sp>
    </p:spTree>
  </p:cSld>
  <p:clrMapOvr>
    <a:masterClrMapping/>
  </p:clrMapOvr>
  <p:transition spd="med">
    <p:blinds dir="vert"/>
    <p:sndAc>
      <p:stSnd>
        <p:snd r:embed="rId2" name="chimes.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2400"/>
              <a:t>              </a:t>
            </a:r>
            <a:r>
              <a:rPr lang="zh-CN" altLang="en-US" sz="2400" b="1"/>
              <a:t>表</a:t>
            </a:r>
            <a:r>
              <a:rPr lang="en-US" altLang="zh-CN" sz="2400" b="1"/>
              <a:t>6-2 </a:t>
            </a:r>
            <a:r>
              <a:rPr lang="zh-CN" altLang="en-US" sz="2400" b="1"/>
              <a:t>甲方案营业现金净流量</a:t>
            </a:r>
            <a:br>
              <a:rPr lang="zh-CN" altLang="en-US" sz="2400" b="1"/>
            </a:br>
            <a:r>
              <a:rPr lang="zh-CN" altLang="en-US" sz="2400"/>
              <a:t> </a:t>
            </a:r>
            <a:r>
              <a:rPr lang="en-US" altLang="zh-CN" sz="2400"/>
              <a:t>                                                          </a:t>
            </a:r>
            <a:r>
              <a:rPr lang="zh-CN" altLang="en-US" sz="2400"/>
              <a:t>单位</a:t>
            </a:r>
            <a:r>
              <a:rPr lang="en-US" altLang="zh-CN" sz="2400"/>
              <a:t>:</a:t>
            </a:r>
            <a:r>
              <a:rPr lang="zh-CN" altLang="en-US" sz="2400"/>
              <a:t>元</a:t>
            </a:r>
            <a:endParaRPr lang="zh-CN" altLang="en-US" sz="2400"/>
          </a:p>
        </p:txBody>
      </p:sp>
      <p:graphicFrame>
        <p:nvGraphicFramePr>
          <p:cNvPr id="5" name="表格 4"/>
          <p:cNvGraphicFramePr/>
          <p:nvPr>
            <p:custDataLst>
              <p:tags r:id="rId1"/>
            </p:custDataLst>
          </p:nvPr>
        </p:nvGraphicFramePr>
        <p:xfrm>
          <a:off x="270510" y="1577340"/>
          <a:ext cx="8305800" cy="4371340"/>
        </p:xfrm>
        <a:graphic>
          <a:graphicData uri="http://schemas.openxmlformats.org/drawingml/2006/table">
            <a:tbl>
              <a:tblPr firstRow="1" bandRow="1">
                <a:tableStyleId>{5C22544A-7EE6-4342-B048-85BDC9FD1C3A}</a:tableStyleId>
              </a:tblPr>
              <a:tblGrid>
                <a:gridCol w="2818765"/>
                <a:gridCol w="1019175"/>
                <a:gridCol w="1106170"/>
                <a:gridCol w="1177290"/>
                <a:gridCol w="1066800"/>
                <a:gridCol w="1117600"/>
              </a:tblGrid>
              <a:tr h="415290">
                <a:tc>
                  <a:txBody>
                    <a:bodyPr/>
                    <a:p>
                      <a:pPr algn="ctr">
                        <a:buNone/>
                      </a:pPr>
                      <a:r>
                        <a:rPr lang="zh-CN" altLang="en-US">
                          <a:solidFill>
                            <a:srgbClr val="FF0000"/>
                          </a:solidFill>
                        </a:rPr>
                        <a:t>年份</a:t>
                      </a:r>
                      <a:endParaRPr lang="zh-CN" altLang="en-US">
                        <a:solidFill>
                          <a:srgbClr val="FF0000"/>
                        </a:solidFill>
                      </a:endParaRPr>
                    </a:p>
                  </a:txBody>
                  <a:tcPr/>
                </a:tc>
                <a:tc>
                  <a:txBody>
                    <a:bodyPr/>
                    <a:p>
                      <a:pPr algn="ctr">
                        <a:buNone/>
                      </a:pPr>
                      <a:r>
                        <a:rPr lang="zh-CN" altLang="en-US">
                          <a:solidFill>
                            <a:srgbClr val="FF0000"/>
                          </a:solidFill>
                        </a:rPr>
                        <a:t>第</a:t>
                      </a:r>
                      <a:r>
                        <a:rPr lang="en-US" altLang="zh-CN">
                          <a:solidFill>
                            <a:srgbClr val="FF0000"/>
                          </a:solidFill>
                        </a:rPr>
                        <a:t>1</a:t>
                      </a:r>
                      <a:r>
                        <a:rPr lang="zh-CN" altLang="en-US">
                          <a:solidFill>
                            <a:srgbClr val="FF0000"/>
                          </a:solidFill>
                        </a:rPr>
                        <a:t>年</a:t>
                      </a:r>
                      <a:endParaRPr lang="zh-CN" altLang="en-US">
                        <a:solidFill>
                          <a:srgbClr val="FF0000"/>
                        </a:solidFill>
                      </a:endParaRPr>
                    </a:p>
                  </a:txBody>
                  <a:tcPr/>
                </a:tc>
                <a:tc>
                  <a:txBody>
                    <a:bodyPr/>
                    <a:p>
                      <a:pPr algn="ctr">
                        <a:buNone/>
                      </a:pPr>
                      <a:r>
                        <a:rPr lang="zh-CN" altLang="en-US">
                          <a:solidFill>
                            <a:srgbClr val="FF0000"/>
                          </a:solidFill>
                        </a:rPr>
                        <a:t>第</a:t>
                      </a:r>
                      <a:r>
                        <a:rPr lang="en-US" altLang="zh-CN">
                          <a:solidFill>
                            <a:srgbClr val="FF0000"/>
                          </a:solidFill>
                        </a:rPr>
                        <a:t>2</a:t>
                      </a:r>
                      <a:r>
                        <a:rPr lang="zh-CN" altLang="en-US">
                          <a:solidFill>
                            <a:srgbClr val="FF0000"/>
                          </a:solidFill>
                        </a:rPr>
                        <a:t>年</a:t>
                      </a:r>
                      <a:endParaRPr lang="zh-CN" altLang="en-US">
                        <a:solidFill>
                          <a:srgbClr val="FF0000"/>
                        </a:solidFill>
                      </a:endParaRPr>
                    </a:p>
                  </a:txBody>
                  <a:tcPr/>
                </a:tc>
                <a:tc>
                  <a:txBody>
                    <a:bodyPr/>
                    <a:p>
                      <a:pPr algn="ctr">
                        <a:buNone/>
                      </a:pPr>
                      <a:r>
                        <a:rPr lang="zh-CN" altLang="en-US">
                          <a:solidFill>
                            <a:srgbClr val="FF0000"/>
                          </a:solidFill>
                        </a:rPr>
                        <a:t>第</a:t>
                      </a:r>
                      <a:r>
                        <a:rPr lang="en-US" altLang="zh-CN">
                          <a:solidFill>
                            <a:srgbClr val="FF0000"/>
                          </a:solidFill>
                        </a:rPr>
                        <a:t>3</a:t>
                      </a:r>
                      <a:r>
                        <a:rPr lang="zh-CN" altLang="en-US">
                          <a:solidFill>
                            <a:srgbClr val="FF0000"/>
                          </a:solidFill>
                        </a:rPr>
                        <a:t>年</a:t>
                      </a:r>
                      <a:endParaRPr lang="zh-CN" altLang="en-US">
                        <a:solidFill>
                          <a:srgbClr val="FF0000"/>
                        </a:solidFill>
                      </a:endParaRPr>
                    </a:p>
                  </a:txBody>
                  <a:tcPr/>
                </a:tc>
                <a:tc>
                  <a:txBody>
                    <a:bodyPr/>
                    <a:p>
                      <a:pPr algn="ctr">
                        <a:buNone/>
                      </a:pPr>
                      <a:r>
                        <a:rPr lang="zh-CN" altLang="en-US">
                          <a:solidFill>
                            <a:srgbClr val="FF0000"/>
                          </a:solidFill>
                        </a:rPr>
                        <a:t>第</a:t>
                      </a:r>
                      <a:r>
                        <a:rPr lang="en-US" altLang="zh-CN">
                          <a:solidFill>
                            <a:srgbClr val="FF0000"/>
                          </a:solidFill>
                        </a:rPr>
                        <a:t>4</a:t>
                      </a:r>
                      <a:r>
                        <a:rPr lang="zh-CN" altLang="en-US">
                          <a:solidFill>
                            <a:srgbClr val="FF0000"/>
                          </a:solidFill>
                        </a:rPr>
                        <a:t>年</a:t>
                      </a:r>
                      <a:endParaRPr lang="zh-CN" altLang="en-US">
                        <a:solidFill>
                          <a:srgbClr val="FF0000"/>
                        </a:solidFill>
                      </a:endParaRPr>
                    </a:p>
                  </a:txBody>
                  <a:tcPr/>
                </a:tc>
                <a:tc>
                  <a:txBody>
                    <a:bodyPr/>
                    <a:p>
                      <a:pPr algn="ctr">
                        <a:buNone/>
                      </a:pPr>
                      <a:r>
                        <a:rPr lang="zh-CN" altLang="en-US">
                          <a:solidFill>
                            <a:srgbClr val="FF0000"/>
                          </a:solidFill>
                        </a:rPr>
                        <a:t>第</a:t>
                      </a:r>
                      <a:r>
                        <a:rPr lang="en-US" altLang="zh-CN">
                          <a:solidFill>
                            <a:srgbClr val="FF0000"/>
                          </a:solidFill>
                        </a:rPr>
                        <a:t>5</a:t>
                      </a:r>
                      <a:r>
                        <a:rPr lang="zh-CN" altLang="en-US">
                          <a:solidFill>
                            <a:srgbClr val="FF0000"/>
                          </a:solidFill>
                        </a:rPr>
                        <a:t>年</a:t>
                      </a:r>
                      <a:endParaRPr lang="zh-CN" altLang="en-US">
                        <a:solidFill>
                          <a:srgbClr val="FF0000"/>
                        </a:solidFill>
                      </a:endParaRPr>
                    </a:p>
                  </a:txBody>
                  <a:tcPr/>
                </a:tc>
              </a:tr>
              <a:tr h="697230">
                <a:tc>
                  <a:txBody>
                    <a:bodyPr/>
                    <a:p>
                      <a:pPr>
                        <a:buNone/>
                      </a:pPr>
                      <a:r>
                        <a:rPr lang="zh-CN" altLang="en-US"/>
                        <a:t>销售收入</a:t>
                      </a:r>
                      <a:r>
                        <a:rPr lang="en-US" altLang="zh-CN"/>
                        <a:t>(1)</a:t>
                      </a:r>
                      <a:endParaRPr lang="en-US" altLang="zh-CN"/>
                    </a:p>
                  </a:txBody>
                  <a:tcPr/>
                </a:tc>
                <a:tc>
                  <a:txBody>
                    <a:bodyPr/>
                    <a:p>
                      <a:pPr>
                        <a:buNone/>
                      </a:pPr>
                      <a:r>
                        <a:rPr lang="en-US" altLang="zh-CN"/>
                        <a:t>60 000</a:t>
                      </a:r>
                      <a:endParaRPr lang="en-US" altLang="zh-CN"/>
                    </a:p>
                  </a:txBody>
                  <a:tcPr/>
                </a:tc>
                <a:tc>
                  <a:txBody>
                    <a:bodyPr/>
                    <a:p>
                      <a:pPr>
                        <a:buNone/>
                      </a:pPr>
                      <a:r>
                        <a:rPr lang="en-US" altLang="zh-CN"/>
                        <a:t>60 000</a:t>
                      </a:r>
                      <a:endParaRPr lang="en-US" altLang="zh-CN"/>
                    </a:p>
                  </a:txBody>
                  <a:tcPr/>
                </a:tc>
                <a:tc>
                  <a:txBody>
                    <a:bodyPr/>
                    <a:p>
                      <a:pPr>
                        <a:buNone/>
                      </a:pPr>
                      <a:r>
                        <a:rPr lang="en-US" altLang="zh-CN"/>
                        <a:t>60 000</a:t>
                      </a:r>
                      <a:endParaRPr lang="en-US" altLang="zh-CN"/>
                    </a:p>
                  </a:txBody>
                  <a:tcPr/>
                </a:tc>
                <a:tc>
                  <a:txBody>
                    <a:bodyPr/>
                    <a:p>
                      <a:pPr>
                        <a:buNone/>
                      </a:pPr>
                      <a:r>
                        <a:rPr lang="en-US" altLang="zh-CN"/>
                        <a:t>60 000</a:t>
                      </a:r>
                      <a:endParaRPr lang="en-US" altLang="zh-CN"/>
                    </a:p>
                  </a:txBody>
                  <a:tcPr/>
                </a:tc>
                <a:tc>
                  <a:txBody>
                    <a:bodyPr/>
                    <a:p>
                      <a:pPr>
                        <a:buNone/>
                      </a:pPr>
                      <a:r>
                        <a:rPr lang="en-US" altLang="zh-CN"/>
                        <a:t>60 000</a:t>
                      </a:r>
                      <a:endParaRPr lang="en-US" altLang="zh-CN"/>
                    </a:p>
                  </a:txBody>
                  <a:tcPr/>
                </a:tc>
              </a:tr>
              <a:tr h="672465">
                <a:tc>
                  <a:txBody>
                    <a:bodyPr/>
                    <a:p>
                      <a:pPr>
                        <a:buNone/>
                      </a:pPr>
                      <a:r>
                        <a:rPr lang="zh-CN" altLang="en-US"/>
                        <a:t>付现成本</a:t>
                      </a:r>
                      <a:r>
                        <a:rPr lang="en-US" altLang="zh-CN"/>
                        <a:t>(2)</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r>
              <a:tr h="414020">
                <a:tc>
                  <a:txBody>
                    <a:bodyPr/>
                    <a:p>
                      <a:pPr>
                        <a:buNone/>
                      </a:pPr>
                      <a:r>
                        <a:rPr lang="zh-CN" altLang="en-US"/>
                        <a:t>折旧</a:t>
                      </a:r>
                      <a:r>
                        <a:rPr lang="en-US" altLang="zh-CN"/>
                        <a:t>(3)</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r>
              <a:tr h="672465">
                <a:tc>
                  <a:txBody>
                    <a:bodyPr/>
                    <a:p>
                      <a:pPr>
                        <a:buNone/>
                      </a:pPr>
                      <a:r>
                        <a:rPr lang="zh-CN" altLang="en-US"/>
                        <a:t>税前利润</a:t>
                      </a:r>
                      <a:r>
                        <a:rPr lang="en-US" altLang="zh-CN"/>
                        <a:t>(4)=(1)-(2)-(3)</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r>
              <a:tr h="413385">
                <a:tc>
                  <a:txBody>
                    <a:bodyPr/>
                    <a:p>
                      <a:pPr>
                        <a:buNone/>
                      </a:pPr>
                      <a:r>
                        <a:rPr lang="zh-CN" altLang="en-US"/>
                        <a:t>所得税</a:t>
                      </a:r>
                      <a:r>
                        <a:rPr lang="en-US" altLang="zh-CN"/>
                        <a:t>(5)=4×25%</a:t>
                      </a:r>
                      <a:endParaRPr lang="en-US" altLang="zh-CN"/>
                    </a:p>
                  </a:txBody>
                  <a:tcPr/>
                </a:tc>
                <a:tc>
                  <a:txBody>
                    <a:bodyPr/>
                    <a:p>
                      <a:pPr>
                        <a:buNone/>
                      </a:pPr>
                      <a:r>
                        <a:rPr lang="en-US" altLang="zh-CN"/>
                        <a:t>5 000</a:t>
                      </a:r>
                      <a:endParaRPr lang="en-US" altLang="zh-CN"/>
                    </a:p>
                  </a:txBody>
                  <a:tcPr/>
                </a:tc>
                <a:tc>
                  <a:txBody>
                    <a:bodyPr/>
                    <a:p>
                      <a:pPr>
                        <a:buNone/>
                      </a:pPr>
                      <a:r>
                        <a:rPr lang="en-US" altLang="zh-CN"/>
                        <a:t>5 000</a:t>
                      </a:r>
                      <a:endParaRPr lang="en-US" altLang="zh-CN"/>
                    </a:p>
                  </a:txBody>
                  <a:tcPr/>
                </a:tc>
                <a:tc>
                  <a:txBody>
                    <a:bodyPr/>
                    <a:p>
                      <a:pPr>
                        <a:buNone/>
                      </a:pPr>
                      <a:r>
                        <a:rPr lang="en-US" altLang="zh-CN"/>
                        <a:t>5 000</a:t>
                      </a:r>
                      <a:endParaRPr lang="en-US" altLang="zh-CN"/>
                    </a:p>
                  </a:txBody>
                  <a:tcPr/>
                </a:tc>
                <a:tc>
                  <a:txBody>
                    <a:bodyPr/>
                    <a:p>
                      <a:pPr>
                        <a:buNone/>
                      </a:pPr>
                      <a:r>
                        <a:rPr lang="en-US" altLang="zh-CN"/>
                        <a:t>5 000</a:t>
                      </a:r>
                      <a:endParaRPr lang="en-US" altLang="zh-CN"/>
                    </a:p>
                  </a:txBody>
                  <a:tcPr/>
                </a:tc>
                <a:tc>
                  <a:txBody>
                    <a:bodyPr/>
                    <a:p>
                      <a:pPr>
                        <a:buNone/>
                      </a:pPr>
                      <a:r>
                        <a:rPr lang="en-US" altLang="zh-CN"/>
                        <a:t>5 000</a:t>
                      </a:r>
                      <a:endParaRPr lang="en-US" altLang="zh-CN"/>
                    </a:p>
                  </a:txBody>
                  <a:tcPr/>
                </a:tc>
              </a:tr>
              <a:tr h="671195">
                <a:tc>
                  <a:txBody>
                    <a:bodyPr/>
                    <a:p>
                      <a:pPr>
                        <a:buNone/>
                      </a:pPr>
                      <a:r>
                        <a:rPr lang="zh-CN" altLang="en-US"/>
                        <a:t>税后净利润</a:t>
                      </a:r>
                      <a:r>
                        <a:rPr lang="en-US" altLang="zh-CN"/>
                        <a:t>(6)=(4)-(5)</a:t>
                      </a:r>
                      <a:endParaRPr lang="en-US" altLang="zh-CN"/>
                    </a:p>
                  </a:txBody>
                  <a:tcPr/>
                </a:tc>
                <a:tc>
                  <a:txBody>
                    <a:bodyPr/>
                    <a:p>
                      <a:pPr>
                        <a:buNone/>
                      </a:pPr>
                      <a:r>
                        <a:rPr lang="en-US" altLang="zh-CN"/>
                        <a:t>15 000</a:t>
                      </a:r>
                      <a:endParaRPr lang="en-US" altLang="zh-CN"/>
                    </a:p>
                  </a:txBody>
                  <a:tcPr/>
                </a:tc>
                <a:tc>
                  <a:txBody>
                    <a:bodyPr/>
                    <a:p>
                      <a:pPr>
                        <a:buNone/>
                      </a:pPr>
                      <a:r>
                        <a:rPr lang="en-US" altLang="zh-CN"/>
                        <a:t>15 000</a:t>
                      </a:r>
                      <a:endParaRPr lang="en-US" altLang="zh-CN"/>
                    </a:p>
                  </a:txBody>
                  <a:tcPr/>
                </a:tc>
                <a:tc>
                  <a:txBody>
                    <a:bodyPr/>
                    <a:p>
                      <a:pPr>
                        <a:buNone/>
                      </a:pPr>
                      <a:r>
                        <a:rPr lang="en-US" altLang="zh-CN"/>
                        <a:t>15 000</a:t>
                      </a:r>
                      <a:endParaRPr lang="en-US" altLang="zh-CN"/>
                    </a:p>
                  </a:txBody>
                  <a:tcPr/>
                </a:tc>
                <a:tc>
                  <a:txBody>
                    <a:bodyPr/>
                    <a:p>
                      <a:pPr>
                        <a:buNone/>
                      </a:pPr>
                      <a:r>
                        <a:rPr lang="en-US" altLang="zh-CN"/>
                        <a:t>15 000</a:t>
                      </a:r>
                      <a:endParaRPr lang="en-US" altLang="zh-CN"/>
                    </a:p>
                  </a:txBody>
                  <a:tcPr/>
                </a:tc>
                <a:tc>
                  <a:txBody>
                    <a:bodyPr/>
                    <a:p>
                      <a:pPr>
                        <a:buNone/>
                      </a:pPr>
                      <a:r>
                        <a:rPr lang="en-US" altLang="zh-CN"/>
                        <a:t>15 000</a:t>
                      </a:r>
                      <a:endParaRPr lang="en-US" altLang="zh-CN"/>
                    </a:p>
                  </a:txBody>
                  <a:tcPr/>
                </a:tc>
              </a:tr>
              <a:tr h="415290">
                <a:tc>
                  <a:txBody>
                    <a:bodyPr/>
                    <a:p>
                      <a:pPr>
                        <a:buNone/>
                      </a:pPr>
                      <a:r>
                        <a:rPr lang="zh-CN" altLang="en-US"/>
                        <a:t>营业现金净流量</a:t>
                      </a:r>
                      <a:r>
                        <a:rPr lang="en-US" altLang="zh-CN"/>
                        <a:t>(7)=(1)-(2)-(5)</a:t>
                      </a:r>
                      <a:endParaRPr lang="en-US" altLang="zh-CN"/>
                    </a:p>
                  </a:txBody>
                  <a:tcPr/>
                </a:tc>
                <a:tc>
                  <a:txBody>
                    <a:bodyPr/>
                    <a:p>
                      <a:pPr>
                        <a:buNone/>
                      </a:pPr>
                      <a:r>
                        <a:rPr lang="en-US" altLang="zh-CN"/>
                        <a:t>35 000</a:t>
                      </a:r>
                      <a:endParaRPr lang="en-US" altLang="zh-CN"/>
                    </a:p>
                  </a:txBody>
                  <a:tcPr/>
                </a:tc>
                <a:tc>
                  <a:txBody>
                    <a:bodyPr/>
                    <a:p>
                      <a:pPr>
                        <a:buNone/>
                      </a:pPr>
                      <a:r>
                        <a:rPr lang="en-US" altLang="zh-CN"/>
                        <a:t>35 000</a:t>
                      </a:r>
                      <a:endParaRPr lang="en-US" altLang="zh-CN"/>
                    </a:p>
                  </a:txBody>
                  <a:tcPr/>
                </a:tc>
                <a:tc>
                  <a:txBody>
                    <a:bodyPr/>
                    <a:p>
                      <a:pPr>
                        <a:buNone/>
                      </a:pPr>
                      <a:r>
                        <a:rPr lang="en-US" altLang="zh-CN"/>
                        <a:t>35 000</a:t>
                      </a:r>
                      <a:endParaRPr lang="en-US" altLang="zh-CN"/>
                    </a:p>
                  </a:txBody>
                  <a:tcPr/>
                </a:tc>
                <a:tc>
                  <a:txBody>
                    <a:bodyPr/>
                    <a:p>
                      <a:pPr>
                        <a:buNone/>
                      </a:pPr>
                      <a:r>
                        <a:rPr lang="en-US" altLang="zh-CN"/>
                        <a:t>35 000</a:t>
                      </a:r>
                      <a:endParaRPr lang="en-US" altLang="zh-CN"/>
                    </a:p>
                  </a:txBody>
                  <a:tcPr/>
                </a:tc>
                <a:tc>
                  <a:txBody>
                    <a:bodyPr/>
                    <a:p>
                      <a:pPr>
                        <a:buNone/>
                      </a:pPr>
                      <a:r>
                        <a:rPr lang="en-US" altLang="zh-CN"/>
                        <a:t>35 000</a:t>
                      </a:r>
                      <a:endParaRPr lang="en-US" altLang="zh-CN"/>
                    </a:p>
                  </a:txBody>
                  <a:tcPr/>
                </a:tc>
              </a:tr>
            </a:tbl>
          </a:graphicData>
        </a:graphic>
      </p:graphicFrame>
    </p:spTree>
  </p:cSld>
  <p:clrMapOvr>
    <a:masterClrMapping/>
  </p:clrMapOvr>
  <p:transition spd="med">
    <p:blinds dir="vert"/>
    <p:sndAc>
      <p:stSnd>
        <p:snd r:embed="rId2" name="chimes.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2400"/>
              <a:t>            </a:t>
            </a:r>
            <a:r>
              <a:rPr lang="en-US" altLang="zh-CN" sz="2400" b="1"/>
              <a:t>  </a:t>
            </a:r>
            <a:r>
              <a:rPr lang="zh-CN" altLang="en-US" sz="2400" b="1"/>
              <a:t>表</a:t>
            </a:r>
            <a:r>
              <a:rPr lang="en-US" altLang="zh-CN" sz="2400" b="1"/>
              <a:t>6-3 </a:t>
            </a:r>
            <a:r>
              <a:rPr lang="zh-CN" altLang="en-US" sz="2400" b="1"/>
              <a:t>乙方案营业现金净流量</a:t>
            </a:r>
            <a:br>
              <a:rPr lang="zh-CN" altLang="en-US" sz="2400"/>
            </a:br>
            <a:r>
              <a:rPr lang="zh-CN" altLang="en-US" sz="2400"/>
              <a:t> </a:t>
            </a:r>
            <a:r>
              <a:rPr lang="en-US" altLang="zh-CN" sz="2400"/>
              <a:t>                                                          </a:t>
            </a:r>
            <a:r>
              <a:rPr lang="zh-CN" altLang="en-US" sz="2400"/>
              <a:t>单位</a:t>
            </a:r>
            <a:r>
              <a:rPr lang="en-US" altLang="zh-CN" sz="2400"/>
              <a:t>:</a:t>
            </a:r>
            <a:r>
              <a:rPr lang="zh-CN" altLang="en-US" sz="2400"/>
              <a:t>元</a:t>
            </a:r>
            <a:endParaRPr lang="zh-CN" altLang="en-US" sz="2400"/>
          </a:p>
        </p:txBody>
      </p:sp>
      <p:graphicFrame>
        <p:nvGraphicFramePr>
          <p:cNvPr id="5" name="表格 4"/>
          <p:cNvGraphicFramePr/>
          <p:nvPr>
            <p:custDataLst>
              <p:tags r:id="rId1"/>
            </p:custDataLst>
          </p:nvPr>
        </p:nvGraphicFramePr>
        <p:xfrm>
          <a:off x="270510" y="1577340"/>
          <a:ext cx="8305800" cy="4371340"/>
        </p:xfrm>
        <a:graphic>
          <a:graphicData uri="http://schemas.openxmlformats.org/drawingml/2006/table">
            <a:tbl>
              <a:tblPr firstRow="1" bandRow="1">
                <a:tableStyleId>{5C22544A-7EE6-4342-B048-85BDC9FD1C3A}</a:tableStyleId>
              </a:tblPr>
              <a:tblGrid>
                <a:gridCol w="2818765"/>
                <a:gridCol w="1019175"/>
                <a:gridCol w="1106170"/>
                <a:gridCol w="1177290"/>
                <a:gridCol w="1066800"/>
                <a:gridCol w="1117600"/>
              </a:tblGrid>
              <a:tr h="415290">
                <a:tc>
                  <a:txBody>
                    <a:bodyPr/>
                    <a:p>
                      <a:pPr algn="ctr">
                        <a:buNone/>
                      </a:pPr>
                      <a:r>
                        <a:rPr lang="zh-CN" altLang="en-US">
                          <a:solidFill>
                            <a:srgbClr val="FF0000"/>
                          </a:solidFill>
                        </a:rPr>
                        <a:t>年份</a:t>
                      </a:r>
                      <a:endParaRPr lang="zh-CN" altLang="en-US">
                        <a:solidFill>
                          <a:srgbClr val="FF0000"/>
                        </a:solidFill>
                      </a:endParaRPr>
                    </a:p>
                  </a:txBody>
                  <a:tcPr/>
                </a:tc>
                <a:tc>
                  <a:txBody>
                    <a:bodyPr/>
                    <a:p>
                      <a:pPr algn="ctr">
                        <a:buNone/>
                      </a:pPr>
                      <a:r>
                        <a:rPr lang="zh-CN" altLang="en-US">
                          <a:solidFill>
                            <a:srgbClr val="FF0000"/>
                          </a:solidFill>
                        </a:rPr>
                        <a:t>第</a:t>
                      </a:r>
                      <a:r>
                        <a:rPr lang="en-US" altLang="zh-CN">
                          <a:solidFill>
                            <a:srgbClr val="FF0000"/>
                          </a:solidFill>
                        </a:rPr>
                        <a:t>1</a:t>
                      </a:r>
                      <a:r>
                        <a:rPr lang="zh-CN" altLang="en-US">
                          <a:solidFill>
                            <a:srgbClr val="FF0000"/>
                          </a:solidFill>
                        </a:rPr>
                        <a:t>年</a:t>
                      </a:r>
                      <a:endParaRPr lang="zh-CN" altLang="en-US">
                        <a:solidFill>
                          <a:srgbClr val="FF0000"/>
                        </a:solidFill>
                      </a:endParaRPr>
                    </a:p>
                  </a:txBody>
                  <a:tcPr/>
                </a:tc>
                <a:tc>
                  <a:txBody>
                    <a:bodyPr/>
                    <a:p>
                      <a:pPr algn="ctr">
                        <a:buNone/>
                      </a:pPr>
                      <a:r>
                        <a:rPr lang="zh-CN" altLang="en-US">
                          <a:solidFill>
                            <a:srgbClr val="FF0000"/>
                          </a:solidFill>
                        </a:rPr>
                        <a:t>第</a:t>
                      </a:r>
                      <a:r>
                        <a:rPr lang="en-US" altLang="zh-CN">
                          <a:solidFill>
                            <a:srgbClr val="FF0000"/>
                          </a:solidFill>
                        </a:rPr>
                        <a:t>2</a:t>
                      </a:r>
                      <a:r>
                        <a:rPr lang="zh-CN" altLang="en-US">
                          <a:solidFill>
                            <a:srgbClr val="FF0000"/>
                          </a:solidFill>
                        </a:rPr>
                        <a:t>年</a:t>
                      </a:r>
                      <a:endParaRPr lang="zh-CN" altLang="en-US">
                        <a:solidFill>
                          <a:srgbClr val="FF0000"/>
                        </a:solidFill>
                      </a:endParaRPr>
                    </a:p>
                  </a:txBody>
                  <a:tcPr/>
                </a:tc>
                <a:tc>
                  <a:txBody>
                    <a:bodyPr/>
                    <a:p>
                      <a:pPr algn="ctr">
                        <a:buNone/>
                      </a:pPr>
                      <a:r>
                        <a:rPr lang="zh-CN" altLang="en-US">
                          <a:solidFill>
                            <a:srgbClr val="FF0000"/>
                          </a:solidFill>
                        </a:rPr>
                        <a:t>第</a:t>
                      </a:r>
                      <a:r>
                        <a:rPr lang="en-US" altLang="zh-CN">
                          <a:solidFill>
                            <a:srgbClr val="FF0000"/>
                          </a:solidFill>
                        </a:rPr>
                        <a:t>3</a:t>
                      </a:r>
                      <a:r>
                        <a:rPr lang="zh-CN" altLang="en-US">
                          <a:solidFill>
                            <a:srgbClr val="FF0000"/>
                          </a:solidFill>
                        </a:rPr>
                        <a:t>年</a:t>
                      </a:r>
                      <a:endParaRPr lang="zh-CN" altLang="en-US">
                        <a:solidFill>
                          <a:srgbClr val="FF0000"/>
                        </a:solidFill>
                      </a:endParaRPr>
                    </a:p>
                  </a:txBody>
                  <a:tcPr/>
                </a:tc>
                <a:tc>
                  <a:txBody>
                    <a:bodyPr/>
                    <a:p>
                      <a:pPr algn="ctr">
                        <a:buNone/>
                      </a:pPr>
                      <a:r>
                        <a:rPr lang="zh-CN" altLang="en-US">
                          <a:solidFill>
                            <a:srgbClr val="FF0000"/>
                          </a:solidFill>
                        </a:rPr>
                        <a:t>第</a:t>
                      </a:r>
                      <a:r>
                        <a:rPr lang="en-US" altLang="zh-CN">
                          <a:solidFill>
                            <a:srgbClr val="FF0000"/>
                          </a:solidFill>
                        </a:rPr>
                        <a:t>4</a:t>
                      </a:r>
                      <a:r>
                        <a:rPr lang="zh-CN" altLang="en-US">
                          <a:solidFill>
                            <a:srgbClr val="FF0000"/>
                          </a:solidFill>
                        </a:rPr>
                        <a:t>年</a:t>
                      </a:r>
                      <a:endParaRPr lang="zh-CN" altLang="en-US">
                        <a:solidFill>
                          <a:srgbClr val="FF0000"/>
                        </a:solidFill>
                      </a:endParaRPr>
                    </a:p>
                  </a:txBody>
                  <a:tcPr/>
                </a:tc>
                <a:tc>
                  <a:txBody>
                    <a:bodyPr/>
                    <a:p>
                      <a:pPr algn="ctr">
                        <a:buNone/>
                      </a:pPr>
                      <a:r>
                        <a:rPr lang="zh-CN" altLang="en-US">
                          <a:solidFill>
                            <a:srgbClr val="FF0000"/>
                          </a:solidFill>
                        </a:rPr>
                        <a:t>第</a:t>
                      </a:r>
                      <a:r>
                        <a:rPr lang="en-US" altLang="zh-CN">
                          <a:solidFill>
                            <a:srgbClr val="FF0000"/>
                          </a:solidFill>
                        </a:rPr>
                        <a:t>5</a:t>
                      </a:r>
                      <a:r>
                        <a:rPr lang="zh-CN" altLang="en-US">
                          <a:solidFill>
                            <a:srgbClr val="FF0000"/>
                          </a:solidFill>
                        </a:rPr>
                        <a:t>年</a:t>
                      </a:r>
                      <a:endParaRPr lang="zh-CN" altLang="en-US">
                        <a:solidFill>
                          <a:srgbClr val="FF0000"/>
                        </a:solidFill>
                      </a:endParaRPr>
                    </a:p>
                  </a:txBody>
                  <a:tcPr/>
                </a:tc>
              </a:tr>
              <a:tr h="697230">
                <a:tc>
                  <a:txBody>
                    <a:bodyPr/>
                    <a:p>
                      <a:pPr>
                        <a:buNone/>
                      </a:pPr>
                      <a:r>
                        <a:rPr lang="zh-CN" altLang="en-US"/>
                        <a:t>销售收入</a:t>
                      </a:r>
                      <a:r>
                        <a:rPr lang="en-US" altLang="zh-CN"/>
                        <a:t>(1)</a:t>
                      </a:r>
                      <a:endParaRPr lang="en-US" altLang="zh-CN"/>
                    </a:p>
                  </a:txBody>
                  <a:tcPr/>
                </a:tc>
                <a:tc>
                  <a:txBody>
                    <a:bodyPr/>
                    <a:p>
                      <a:pPr>
                        <a:buNone/>
                      </a:pPr>
                      <a:r>
                        <a:rPr lang="en-US" altLang="zh-CN"/>
                        <a:t>80 000</a:t>
                      </a:r>
                      <a:endParaRPr lang="en-US" altLang="zh-CN"/>
                    </a:p>
                  </a:txBody>
                  <a:tcPr/>
                </a:tc>
                <a:tc>
                  <a:txBody>
                    <a:bodyPr/>
                    <a:p>
                      <a:pPr>
                        <a:buNone/>
                      </a:pPr>
                      <a:r>
                        <a:rPr lang="en-US" altLang="zh-CN"/>
                        <a:t>80 000</a:t>
                      </a:r>
                      <a:endParaRPr lang="en-US" altLang="zh-CN"/>
                    </a:p>
                  </a:txBody>
                  <a:tcPr/>
                </a:tc>
                <a:tc>
                  <a:txBody>
                    <a:bodyPr/>
                    <a:p>
                      <a:pPr>
                        <a:buNone/>
                      </a:pPr>
                      <a:r>
                        <a:rPr lang="en-US" altLang="zh-CN"/>
                        <a:t>80 000</a:t>
                      </a:r>
                      <a:endParaRPr lang="en-US" altLang="zh-CN"/>
                    </a:p>
                  </a:txBody>
                  <a:tcPr/>
                </a:tc>
                <a:tc>
                  <a:txBody>
                    <a:bodyPr/>
                    <a:p>
                      <a:pPr>
                        <a:buNone/>
                      </a:pPr>
                      <a:r>
                        <a:rPr lang="en-US" altLang="zh-CN"/>
                        <a:t>80 000</a:t>
                      </a:r>
                      <a:endParaRPr lang="en-US" altLang="zh-CN"/>
                    </a:p>
                  </a:txBody>
                  <a:tcPr/>
                </a:tc>
                <a:tc>
                  <a:txBody>
                    <a:bodyPr/>
                    <a:p>
                      <a:pPr>
                        <a:buNone/>
                      </a:pPr>
                      <a:r>
                        <a:rPr lang="en-US" altLang="zh-CN"/>
                        <a:t>80 000</a:t>
                      </a:r>
                      <a:endParaRPr lang="en-US" altLang="zh-CN"/>
                    </a:p>
                  </a:txBody>
                  <a:tcPr/>
                </a:tc>
              </a:tr>
              <a:tr h="672465">
                <a:tc>
                  <a:txBody>
                    <a:bodyPr/>
                    <a:p>
                      <a:pPr>
                        <a:buNone/>
                      </a:pPr>
                      <a:r>
                        <a:rPr lang="zh-CN" altLang="en-US"/>
                        <a:t>付现成本</a:t>
                      </a:r>
                      <a:r>
                        <a:rPr lang="en-US" altLang="zh-CN"/>
                        <a:t>(2)</a:t>
                      </a:r>
                      <a:endParaRPr lang="en-US" altLang="zh-CN"/>
                    </a:p>
                  </a:txBody>
                  <a:tcPr/>
                </a:tc>
                <a:tc>
                  <a:txBody>
                    <a:bodyPr/>
                    <a:p>
                      <a:pPr>
                        <a:buNone/>
                      </a:pPr>
                      <a:r>
                        <a:rPr lang="en-US" altLang="zh-CN"/>
                        <a:t>30 000</a:t>
                      </a:r>
                      <a:endParaRPr lang="en-US" altLang="zh-CN"/>
                    </a:p>
                  </a:txBody>
                  <a:tcPr/>
                </a:tc>
                <a:tc>
                  <a:txBody>
                    <a:bodyPr/>
                    <a:p>
                      <a:pPr>
                        <a:buNone/>
                      </a:pPr>
                      <a:r>
                        <a:rPr lang="en-US" altLang="zh-CN"/>
                        <a:t>34 000</a:t>
                      </a:r>
                      <a:endParaRPr lang="en-US" altLang="zh-CN"/>
                    </a:p>
                  </a:txBody>
                  <a:tcPr/>
                </a:tc>
                <a:tc>
                  <a:txBody>
                    <a:bodyPr/>
                    <a:p>
                      <a:pPr>
                        <a:buNone/>
                      </a:pPr>
                      <a:r>
                        <a:rPr lang="en-US" altLang="zh-CN"/>
                        <a:t>38 000</a:t>
                      </a:r>
                      <a:endParaRPr lang="en-US" altLang="zh-CN"/>
                    </a:p>
                  </a:txBody>
                  <a:tcPr/>
                </a:tc>
                <a:tc>
                  <a:txBody>
                    <a:bodyPr/>
                    <a:p>
                      <a:pPr>
                        <a:buNone/>
                      </a:pPr>
                      <a:r>
                        <a:rPr lang="en-US" altLang="zh-CN"/>
                        <a:t>42 000</a:t>
                      </a:r>
                      <a:endParaRPr lang="en-US" altLang="zh-CN"/>
                    </a:p>
                  </a:txBody>
                  <a:tcPr/>
                </a:tc>
                <a:tc>
                  <a:txBody>
                    <a:bodyPr/>
                    <a:p>
                      <a:pPr>
                        <a:buNone/>
                      </a:pPr>
                      <a:r>
                        <a:rPr lang="en-US" altLang="zh-CN"/>
                        <a:t>46 000</a:t>
                      </a:r>
                      <a:endParaRPr lang="en-US" altLang="zh-CN"/>
                    </a:p>
                  </a:txBody>
                  <a:tcPr/>
                </a:tc>
              </a:tr>
              <a:tr h="414020">
                <a:tc>
                  <a:txBody>
                    <a:bodyPr/>
                    <a:p>
                      <a:pPr>
                        <a:buNone/>
                      </a:pPr>
                      <a:r>
                        <a:rPr lang="zh-CN" altLang="en-US"/>
                        <a:t>折旧</a:t>
                      </a:r>
                      <a:r>
                        <a:rPr lang="en-US" altLang="zh-CN"/>
                        <a:t>(3)</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c>
                  <a:txBody>
                    <a:bodyPr/>
                    <a:p>
                      <a:pPr>
                        <a:buNone/>
                      </a:pPr>
                      <a:r>
                        <a:rPr lang="en-US" altLang="zh-CN"/>
                        <a:t>20 000</a:t>
                      </a:r>
                      <a:endParaRPr lang="en-US" altLang="zh-CN"/>
                    </a:p>
                  </a:txBody>
                  <a:tcPr/>
                </a:tc>
              </a:tr>
              <a:tr h="672465">
                <a:tc>
                  <a:txBody>
                    <a:bodyPr/>
                    <a:p>
                      <a:pPr>
                        <a:buNone/>
                      </a:pPr>
                      <a:r>
                        <a:rPr lang="zh-CN" altLang="en-US"/>
                        <a:t>税前利润</a:t>
                      </a:r>
                      <a:r>
                        <a:rPr lang="en-US" altLang="zh-CN"/>
                        <a:t>(4)=(1)-(2)-(3)</a:t>
                      </a:r>
                      <a:endParaRPr lang="en-US" altLang="zh-CN"/>
                    </a:p>
                  </a:txBody>
                  <a:tcPr/>
                </a:tc>
                <a:tc>
                  <a:txBody>
                    <a:bodyPr/>
                    <a:p>
                      <a:pPr>
                        <a:buNone/>
                      </a:pPr>
                      <a:r>
                        <a:rPr lang="en-US" altLang="zh-CN"/>
                        <a:t>30 000</a:t>
                      </a:r>
                      <a:endParaRPr lang="en-US" altLang="zh-CN"/>
                    </a:p>
                  </a:txBody>
                  <a:tcPr/>
                </a:tc>
                <a:tc>
                  <a:txBody>
                    <a:bodyPr/>
                    <a:p>
                      <a:pPr>
                        <a:buNone/>
                      </a:pPr>
                      <a:r>
                        <a:rPr lang="en-US" altLang="zh-CN"/>
                        <a:t>26 000</a:t>
                      </a:r>
                      <a:endParaRPr lang="en-US" altLang="zh-CN"/>
                    </a:p>
                  </a:txBody>
                  <a:tcPr/>
                </a:tc>
                <a:tc>
                  <a:txBody>
                    <a:bodyPr/>
                    <a:p>
                      <a:pPr>
                        <a:buNone/>
                      </a:pPr>
                      <a:r>
                        <a:rPr lang="en-US" altLang="zh-CN"/>
                        <a:t>22 000</a:t>
                      </a:r>
                      <a:endParaRPr lang="en-US" altLang="zh-CN"/>
                    </a:p>
                  </a:txBody>
                  <a:tcPr/>
                </a:tc>
                <a:tc>
                  <a:txBody>
                    <a:bodyPr/>
                    <a:p>
                      <a:pPr>
                        <a:buNone/>
                      </a:pPr>
                      <a:r>
                        <a:rPr lang="en-US" altLang="zh-CN"/>
                        <a:t>18 000</a:t>
                      </a:r>
                      <a:endParaRPr lang="en-US" altLang="zh-CN"/>
                    </a:p>
                  </a:txBody>
                  <a:tcPr/>
                </a:tc>
                <a:tc>
                  <a:txBody>
                    <a:bodyPr/>
                    <a:p>
                      <a:pPr>
                        <a:buNone/>
                      </a:pPr>
                      <a:r>
                        <a:rPr lang="en-US" altLang="zh-CN"/>
                        <a:t>14000</a:t>
                      </a:r>
                      <a:endParaRPr lang="en-US" altLang="zh-CN"/>
                    </a:p>
                  </a:txBody>
                  <a:tcPr/>
                </a:tc>
              </a:tr>
              <a:tr h="413385">
                <a:tc>
                  <a:txBody>
                    <a:bodyPr/>
                    <a:p>
                      <a:pPr>
                        <a:buNone/>
                      </a:pPr>
                      <a:r>
                        <a:rPr lang="zh-CN" altLang="en-US"/>
                        <a:t>所得税</a:t>
                      </a:r>
                      <a:r>
                        <a:rPr lang="en-US" altLang="zh-CN"/>
                        <a:t>(5)=4×25%</a:t>
                      </a:r>
                      <a:endParaRPr lang="en-US" altLang="zh-CN"/>
                    </a:p>
                  </a:txBody>
                  <a:tcPr/>
                </a:tc>
                <a:tc>
                  <a:txBody>
                    <a:bodyPr/>
                    <a:p>
                      <a:pPr>
                        <a:buNone/>
                      </a:pPr>
                      <a:r>
                        <a:rPr lang="en-US" altLang="zh-CN"/>
                        <a:t>7 500</a:t>
                      </a:r>
                      <a:endParaRPr lang="en-US" altLang="zh-CN"/>
                    </a:p>
                  </a:txBody>
                  <a:tcPr/>
                </a:tc>
                <a:tc>
                  <a:txBody>
                    <a:bodyPr/>
                    <a:p>
                      <a:pPr>
                        <a:buNone/>
                      </a:pPr>
                      <a:r>
                        <a:rPr lang="en-US" altLang="zh-CN"/>
                        <a:t>6 500</a:t>
                      </a:r>
                      <a:endParaRPr lang="en-US" altLang="zh-CN"/>
                    </a:p>
                  </a:txBody>
                  <a:tcPr/>
                </a:tc>
                <a:tc>
                  <a:txBody>
                    <a:bodyPr/>
                    <a:p>
                      <a:pPr>
                        <a:buNone/>
                      </a:pPr>
                      <a:r>
                        <a:rPr lang="en-US" altLang="zh-CN"/>
                        <a:t>5 500</a:t>
                      </a:r>
                      <a:endParaRPr lang="en-US" altLang="zh-CN"/>
                    </a:p>
                  </a:txBody>
                  <a:tcPr/>
                </a:tc>
                <a:tc>
                  <a:txBody>
                    <a:bodyPr/>
                    <a:p>
                      <a:pPr>
                        <a:buNone/>
                      </a:pPr>
                      <a:r>
                        <a:rPr lang="en-US" altLang="zh-CN"/>
                        <a:t>4 500</a:t>
                      </a:r>
                      <a:endParaRPr lang="en-US" altLang="zh-CN"/>
                    </a:p>
                  </a:txBody>
                  <a:tcPr/>
                </a:tc>
                <a:tc>
                  <a:txBody>
                    <a:bodyPr/>
                    <a:p>
                      <a:pPr>
                        <a:buNone/>
                      </a:pPr>
                      <a:r>
                        <a:rPr lang="en-US" altLang="zh-CN"/>
                        <a:t>3 500</a:t>
                      </a:r>
                      <a:endParaRPr lang="en-US" altLang="zh-CN"/>
                    </a:p>
                  </a:txBody>
                  <a:tcPr/>
                </a:tc>
              </a:tr>
              <a:tr h="671195">
                <a:tc>
                  <a:txBody>
                    <a:bodyPr/>
                    <a:p>
                      <a:pPr>
                        <a:buNone/>
                      </a:pPr>
                      <a:r>
                        <a:rPr lang="zh-CN" altLang="en-US"/>
                        <a:t>税后净利润</a:t>
                      </a:r>
                      <a:r>
                        <a:rPr lang="en-US" altLang="zh-CN"/>
                        <a:t>(6)=(4)-(5)</a:t>
                      </a:r>
                      <a:endParaRPr lang="en-US" altLang="zh-CN"/>
                    </a:p>
                  </a:txBody>
                  <a:tcPr/>
                </a:tc>
                <a:tc>
                  <a:txBody>
                    <a:bodyPr/>
                    <a:p>
                      <a:pPr>
                        <a:buNone/>
                      </a:pPr>
                      <a:r>
                        <a:rPr lang="en-US" altLang="zh-CN"/>
                        <a:t>22 500</a:t>
                      </a:r>
                      <a:endParaRPr lang="en-US" altLang="zh-CN"/>
                    </a:p>
                  </a:txBody>
                  <a:tcPr/>
                </a:tc>
                <a:tc>
                  <a:txBody>
                    <a:bodyPr/>
                    <a:p>
                      <a:pPr>
                        <a:buNone/>
                      </a:pPr>
                      <a:r>
                        <a:rPr lang="en-US" altLang="zh-CN"/>
                        <a:t>19 500</a:t>
                      </a:r>
                      <a:endParaRPr lang="en-US" altLang="zh-CN"/>
                    </a:p>
                  </a:txBody>
                  <a:tcPr/>
                </a:tc>
                <a:tc>
                  <a:txBody>
                    <a:bodyPr/>
                    <a:p>
                      <a:pPr>
                        <a:buNone/>
                      </a:pPr>
                      <a:r>
                        <a:rPr lang="en-US" altLang="zh-CN"/>
                        <a:t>16 500</a:t>
                      </a:r>
                      <a:endParaRPr lang="en-US" altLang="zh-CN"/>
                    </a:p>
                  </a:txBody>
                  <a:tcPr/>
                </a:tc>
                <a:tc>
                  <a:txBody>
                    <a:bodyPr/>
                    <a:p>
                      <a:pPr>
                        <a:buNone/>
                      </a:pPr>
                      <a:r>
                        <a:rPr lang="en-US" altLang="zh-CN"/>
                        <a:t>13 500</a:t>
                      </a:r>
                      <a:endParaRPr lang="en-US" altLang="zh-CN"/>
                    </a:p>
                  </a:txBody>
                  <a:tcPr/>
                </a:tc>
                <a:tc>
                  <a:txBody>
                    <a:bodyPr/>
                    <a:p>
                      <a:pPr>
                        <a:buNone/>
                      </a:pPr>
                      <a:r>
                        <a:rPr lang="en-US" altLang="zh-CN"/>
                        <a:t>10 500</a:t>
                      </a:r>
                      <a:endParaRPr lang="en-US" altLang="zh-CN"/>
                    </a:p>
                  </a:txBody>
                  <a:tcPr/>
                </a:tc>
              </a:tr>
              <a:tr h="415290">
                <a:tc>
                  <a:txBody>
                    <a:bodyPr/>
                    <a:p>
                      <a:pPr>
                        <a:buNone/>
                      </a:pPr>
                      <a:r>
                        <a:rPr lang="zh-CN" altLang="en-US"/>
                        <a:t>营业现金净流量</a:t>
                      </a:r>
                      <a:r>
                        <a:rPr lang="en-US" altLang="zh-CN"/>
                        <a:t>(7)=(1)-(2)-(5)</a:t>
                      </a:r>
                      <a:endParaRPr lang="en-US" altLang="zh-CN"/>
                    </a:p>
                  </a:txBody>
                  <a:tcPr/>
                </a:tc>
                <a:tc>
                  <a:txBody>
                    <a:bodyPr/>
                    <a:p>
                      <a:pPr>
                        <a:buNone/>
                      </a:pPr>
                      <a:r>
                        <a:rPr lang="en-US" altLang="zh-CN"/>
                        <a:t>42 500</a:t>
                      </a:r>
                      <a:endParaRPr lang="en-US" altLang="zh-CN"/>
                    </a:p>
                  </a:txBody>
                  <a:tcPr/>
                </a:tc>
                <a:tc>
                  <a:txBody>
                    <a:bodyPr/>
                    <a:p>
                      <a:pPr>
                        <a:buNone/>
                      </a:pPr>
                      <a:r>
                        <a:rPr lang="en-US" altLang="zh-CN"/>
                        <a:t>39 500</a:t>
                      </a:r>
                      <a:endParaRPr lang="en-US" altLang="zh-CN"/>
                    </a:p>
                  </a:txBody>
                  <a:tcPr/>
                </a:tc>
                <a:tc>
                  <a:txBody>
                    <a:bodyPr/>
                    <a:p>
                      <a:pPr>
                        <a:buNone/>
                      </a:pPr>
                      <a:r>
                        <a:rPr lang="en-US" altLang="zh-CN"/>
                        <a:t>36 500</a:t>
                      </a:r>
                      <a:endParaRPr lang="en-US" altLang="zh-CN"/>
                    </a:p>
                  </a:txBody>
                  <a:tcPr/>
                </a:tc>
                <a:tc>
                  <a:txBody>
                    <a:bodyPr/>
                    <a:p>
                      <a:pPr>
                        <a:buNone/>
                      </a:pPr>
                      <a:r>
                        <a:rPr lang="en-US" altLang="zh-CN"/>
                        <a:t>33 500</a:t>
                      </a:r>
                      <a:endParaRPr lang="en-US" altLang="zh-CN"/>
                    </a:p>
                  </a:txBody>
                  <a:tcPr/>
                </a:tc>
                <a:tc>
                  <a:txBody>
                    <a:bodyPr/>
                    <a:p>
                      <a:pPr>
                        <a:buNone/>
                      </a:pPr>
                      <a:r>
                        <a:rPr lang="en-US" altLang="zh-CN"/>
                        <a:t>30 500</a:t>
                      </a:r>
                      <a:endParaRPr lang="en-US" altLang="zh-CN"/>
                    </a:p>
                  </a:txBody>
                  <a:tcPr/>
                </a:tc>
              </a:tr>
            </a:tbl>
          </a:graphicData>
        </a:graphic>
      </p:graphicFrame>
    </p:spTree>
  </p:cSld>
  <p:clrMapOvr>
    <a:masterClrMapping/>
  </p:clrMapOvr>
  <p:transition spd="med">
    <p:blinds dir="vert"/>
    <p:sndAc>
      <p:stSnd>
        <p:snd r:embed="rId2" name="chimes.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4675" y="304800"/>
            <a:ext cx="8001000" cy="858520"/>
          </a:xfrm>
        </p:spPr>
        <p:txBody>
          <a:bodyPr/>
          <a:p>
            <a:pPr>
              <a:lnSpc>
                <a:spcPct val="150000"/>
              </a:lnSpc>
            </a:pPr>
            <a:r>
              <a:rPr lang="zh-CN" altLang="en-US" sz="2000"/>
              <a:t>第三步，编制两个方案的全部现金净流量</a:t>
            </a:r>
            <a:r>
              <a:rPr lang="en-US" altLang="zh-CN" sz="2000"/>
              <a:t> </a:t>
            </a:r>
            <a:r>
              <a:rPr lang="zh-CN" altLang="en-US" sz="2000"/>
              <a:t>，如表</a:t>
            </a:r>
            <a:r>
              <a:rPr lang="en-US" altLang="zh-CN" sz="2000"/>
              <a:t>6-4</a:t>
            </a:r>
            <a:r>
              <a:rPr lang="zh-CN" altLang="en-US" sz="2000"/>
              <a:t>所示。</a:t>
            </a:r>
            <a:r>
              <a:rPr lang="en-US" altLang="zh-CN" sz="2000"/>
              <a:t>          </a:t>
            </a:r>
            <a:br>
              <a:rPr lang="en-US" altLang="zh-CN" sz="2000"/>
            </a:br>
            <a:r>
              <a:rPr lang="en-US" altLang="zh-CN" sz="2000"/>
              <a:t>                     </a:t>
            </a:r>
            <a:r>
              <a:rPr lang="en-US" altLang="zh-CN" sz="2000" b="1"/>
              <a:t> </a:t>
            </a:r>
            <a:r>
              <a:rPr lang="zh-CN" altLang="en-US" sz="2000" b="1"/>
              <a:t>表</a:t>
            </a:r>
            <a:r>
              <a:rPr lang="en-US" altLang="zh-CN" sz="2000" b="1"/>
              <a:t>6-4 </a:t>
            </a:r>
            <a:r>
              <a:rPr lang="zh-CN" altLang="en-US" sz="2000" b="1"/>
              <a:t>甲乙两个方案全部现金净流量</a:t>
            </a:r>
            <a:r>
              <a:rPr lang="en-US" altLang="zh-CN" sz="2000"/>
              <a:t>      </a:t>
            </a:r>
            <a:r>
              <a:rPr lang="zh-CN" altLang="en-US" sz="2000"/>
              <a:t>单位：元</a:t>
            </a:r>
            <a:endParaRPr lang="zh-CN" altLang="en-US" sz="2000"/>
          </a:p>
        </p:txBody>
      </p:sp>
      <p:graphicFrame>
        <p:nvGraphicFramePr>
          <p:cNvPr id="5" name="表格 4"/>
          <p:cNvGraphicFramePr/>
          <p:nvPr>
            <p:custDataLst>
              <p:tags r:id="rId1"/>
            </p:custDataLst>
          </p:nvPr>
        </p:nvGraphicFramePr>
        <p:xfrm>
          <a:off x="484505" y="1340485"/>
          <a:ext cx="8181975" cy="4861560"/>
        </p:xfrm>
        <a:graphic>
          <a:graphicData uri="http://schemas.openxmlformats.org/drawingml/2006/table">
            <a:tbl>
              <a:tblPr firstRow="1" bandRow="1">
                <a:tableStyleId>{5C22544A-7EE6-4342-B048-85BDC9FD1C3A}</a:tableStyleId>
              </a:tblPr>
              <a:tblGrid>
                <a:gridCol w="1986280"/>
                <a:gridCol w="1214120"/>
                <a:gridCol w="996315"/>
                <a:gridCol w="996315"/>
                <a:gridCol w="996315"/>
                <a:gridCol w="996315"/>
                <a:gridCol w="996315"/>
              </a:tblGrid>
              <a:tr h="405130">
                <a:tc>
                  <a:txBody>
                    <a:bodyPr/>
                    <a:p>
                      <a:pPr algn="ctr">
                        <a:buNone/>
                      </a:pPr>
                      <a:r>
                        <a:rPr lang="zh-CN" altLang="en-US" sz="1600">
                          <a:solidFill>
                            <a:srgbClr val="FF0000"/>
                          </a:solidFill>
                        </a:rPr>
                        <a:t>年份</a:t>
                      </a:r>
                      <a:endParaRPr lang="zh-CN" altLang="en-US" sz="1600">
                        <a:solidFill>
                          <a:srgbClr val="FF0000"/>
                        </a:solidFill>
                      </a:endParaRPr>
                    </a:p>
                  </a:txBody>
                  <a:tcPr/>
                </a:tc>
                <a:tc>
                  <a:txBody>
                    <a:bodyPr/>
                    <a:p>
                      <a:pPr algn="ctr">
                        <a:buNone/>
                      </a:pPr>
                      <a:r>
                        <a:rPr lang="zh-CN" altLang="en-US" sz="1600">
                          <a:solidFill>
                            <a:srgbClr val="FF0000"/>
                          </a:solidFill>
                        </a:rPr>
                        <a:t>第</a:t>
                      </a:r>
                      <a:r>
                        <a:rPr lang="en-US" altLang="zh-CN" sz="1600">
                          <a:solidFill>
                            <a:srgbClr val="FF0000"/>
                          </a:solidFill>
                        </a:rPr>
                        <a:t>0</a:t>
                      </a:r>
                      <a:r>
                        <a:rPr lang="zh-CN" altLang="en-US" sz="1600">
                          <a:solidFill>
                            <a:srgbClr val="FF0000"/>
                          </a:solidFill>
                        </a:rPr>
                        <a:t>年</a:t>
                      </a:r>
                      <a:endParaRPr lang="zh-CN" altLang="en-US" sz="1600">
                        <a:solidFill>
                          <a:srgbClr val="FF0000"/>
                        </a:solidFill>
                      </a:endParaRPr>
                    </a:p>
                  </a:txBody>
                  <a:tcPr/>
                </a:tc>
                <a:tc>
                  <a:txBody>
                    <a:bodyPr/>
                    <a:p>
                      <a:pPr algn="ctr">
                        <a:buNone/>
                      </a:pPr>
                      <a:r>
                        <a:rPr lang="zh-CN" altLang="en-US" sz="1600">
                          <a:solidFill>
                            <a:srgbClr val="FF0000"/>
                          </a:solidFill>
                        </a:rPr>
                        <a:t>第</a:t>
                      </a:r>
                      <a:r>
                        <a:rPr lang="en-US" altLang="zh-CN" sz="1600">
                          <a:solidFill>
                            <a:srgbClr val="FF0000"/>
                          </a:solidFill>
                        </a:rPr>
                        <a:t>1</a:t>
                      </a:r>
                      <a:r>
                        <a:rPr lang="zh-CN" altLang="en-US" sz="1600">
                          <a:solidFill>
                            <a:srgbClr val="FF0000"/>
                          </a:solidFill>
                        </a:rPr>
                        <a:t>年</a:t>
                      </a:r>
                      <a:endParaRPr lang="zh-CN" altLang="en-US" sz="1600">
                        <a:solidFill>
                          <a:srgbClr val="FF0000"/>
                        </a:solidFill>
                      </a:endParaRPr>
                    </a:p>
                  </a:txBody>
                  <a:tcPr/>
                </a:tc>
                <a:tc>
                  <a:txBody>
                    <a:bodyPr/>
                    <a:p>
                      <a:pPr algn="ctr">
                        <a:buNone/>
                      </a:pPr>
                      <a:r>
                        <a:rPr lang="zh-CN" altLang="en-US" sz="1600">
                          <a:solidFill>
                            <a:srgbClr val="FF0000"/>
                          </a:solidFill>
                        </a:rPr>
                        <a:t>第</a:t>
                      </a:r>
                      <a:r>
                        <a:rPr lang="en-US" altLang="zh-CN" sz="1600">
                          <a:solidFill>
                            <a:srgbClr val="FF0000"/>
                          </a:solidFill>
                        </a:rPr>
                        <a:t>2</a:t>
                      </a:r>
                      <a:r>
                        <a:rPr lang="zh-CN" altLang="en-US" sz="1600">
                          <a:solidFill>
                            <a:srgbClr val="FF0000"/>
                          </a:solidFill>
                        </a:rPr>
                        <a:t>年</a:t>
                      </a:r>
                      <a:endParaRPr lang="zh-CN" altLang="en-US" sz="1600">
                        <a:solidFill>
                          <a:srgbClr val="FF0000"/>
                        </a:solidFill>
                      </a:endParaRPr>
                    </a:p>
                  </a:txBody>
                  <a:tcPr/>
                </a:tc>
                <a:tc>
                  <a:txBody>
                    <a:bodyPr/>
                    <a:p>
                      <a:pPr algn="ctr">
                        <a:buNone/>
                      </a:pPr>
                      <a:r>
                        <a:rPr lang="zh-CN" altLang="en-US" sz="1600">
                          <a:solidFill>
                            <a:srgbClr val="FF0000"/>
                          </a:solidFill>
                        </a:rPr>
                        <a:t>第</a:t>
                      </a:r>
                      <a:r>
                        <a:rPr lang="en-US" altLang="zh-CN" sz="1600">
                          <a:solidFill>
                            <a:srgbClr val="FF0000"/>
                          </a:solidFill>
                        </a:rPr>
                        <a:t>3</a:t>
                      </a:r>
                      <a:r>
                        <a:rPr lang="zh-CN" altLang="en-US" sz="1600">
                          <a:solidFill>
                            <a:srgbClr val="FF0000"/>
                          </a:solidFill>
                        </a:rPr>
                        <a:t>年</a:t>
                      </a:r>
                      <a:endParaRPr lang="zh-CN" altLang="en-US" sz="1600">
                        <a:solidFill>
                          <a:srgbClr val="FF0000"/>
                        </a:solidFill>
                      </a:endParaRPr>
                    </a:p>
                  </a:txBody>
                  <a:tcPr/>
                </a:tc>
                <a:tc>
                  <a:txBody>
                    <a:bodyPr/>
                    <a:p>
                      <a:pPr algn="ctr">
                        <a:buNone/>
                      </a:pPr>
                      <a:r>
                        <a:rPr lang="zh-CN" altLang="en-US" sz="1600">
                          <a:solidFill>
                            <a:srgbClr val="FF0000"/>
                          </a:solidFill>
                        </a:rPr>
                        <a:t>第</a:t>
                      </a:r>
                      <a:r>
                        <a:rPr lang="en-US" altLang="zh-CN" sz="1600">
                          <a:solidFill>
                            <a:srgbClr val="FF0000"/>
                          </a:solidFill>
                        </a:rPr>
                        <a:t>4</a:t>
                      </a:r>
                      <a:r>
                        <a:rPr lang="zh-CN" altLang="en-US" sz="1600">
                          <a:solidFill>
                            <a:srgbClr val="FF0000"/>
                          </a:solidFill>
                        </a:rPr>
                        <a:t>年</a:t>
                      </a:r>
                      <a:endParaRPr lang="zh-CN" altLang="en-US" sz="1600">
                        <a:solidFill>
                          <a:srgbClr val="FF0000"/>
                        </a:solidFill>
                      </a:endParaRPr>
                    </a:p>
                  </a:txBody>
                  <a:tcPr/>
                </a:tc>
                <a:tc>
                  <a:txBody>
                    <a:bodyPr/>
                    <a:p>
                      <a:pPr algn="ctr">
                        <a:buNone/>
                      </a:pPr>
                      <a:r>
                        <a:rPr lang="zh-CN" altLang="en-US" sz="1600">
                          <a:solidFill>
                            <a:srgbClr val="FF0000"/>
                          </a:solidFill>
                        </a:rPr>
                        <a:t>第</a:t>
                      </a:r>
                      <a:r>
                        <a:rPr lang="en-US" altLang="zh-CN" sz="1600">
                          <a:solidFill>
                            <a:srgbClr val="FF0000"/>
                          </a:solidFill>
                        </a:rPr>
                        <a:t>5</a:t>
                      </a:r>
                      <a:r>
                        <a:rPr lang="zh-CN" altLang="en-US" sz="1600">
                          <a:solidFill>
                            <a:srgbClr val="FF0000"/>
                          </a:solidFill>
                        </a:rPr>
                        <a:t>年</a:t>
                      </a:r>
                      <a:endParaRPr lang="zh-CN" altLang="en-US" sz="1600">
                        <a:solidFill>
                          <a:srgbClr val="FF0000"/>
                        </a:solidFill>
                      </a:endParaRPr>
                    </a:p>
                  </a:txBody>
                  <a:tcPr/>
                </a:tc>
              </a:tr>
              <a:tr h="405130">
                <a:tc>
                  <a:txBody>
                    <a:bodyPr/>
                    <a:p>
                      <a:pPr>
                        <a:buNone/>
                      </a:pPr>
                      <a:r>
                        <a:rPr lang="zh-CN" altLang="en-US" sz="1600"/>
                        <a:t>甲方案</a:t>
                      </a: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r>
              <a:tr h="405130">
                <a:tc>
                  <a:txBody>
                    <a:bodyPr/>
                    <a:p>
                      <a:pPr>
                        <a:buNone/>
                      </a:pPr>
                      <a:r>
                        <a:rPr lang="zh-CN" altLang="en-US" sz="1600"/>
                        <a:t>固定资产投资</a:t>
                      </a:r>
                      <a:endParaRPr lang="zh-CN" altLang="en-US" sz="1600"/>
                    </a:p>
                  </a:txBody>
                  <a:tcPr/>
                </a:tc>
                <a:tc>
                  <a:txBody>
                    <a:bodyPr/>
                    <a:p>
                      <a:pPr>
                        <a:buNone/>
                      </a:pPr>
                      <a:r>
                        <a:rPr lang="en-US" altLang="zh-CN" sz="1600"/>
                        <a:t>-100 000</a:t>
                      </a:r>
                      <a:endParaRPr lang="en-US" altLang="zh-CN" sz="1600"/>
                    </a:p>
                  </a:txBody>
                  <a:tcPr/>
                </a:tc>
                <a:tc>
                  <a:txBody>
                    <a:bodyPr/>
                    <a:p>
                      <a:pPr>
                        <a:buNone/>
                      </a:pPr>
                      <a:r>
                        <a:rPr lang="en-US" altLang="zh-CN" sz="1600"/>
                        <a:t>35 000</a:t>
                      </a:r>
                      <a:endParaRPr lang="en-US" altLang="zh-CN" sz="1600"/>
                    </a:p>
                  </a:txBody>
                  <a:tcPr/>
                </a:tc>
                <a:tc>
                  <a:txBody>
                    <a:bodyPr/>
                    <a:p>
                      <a:pPr>
                        <a:buNone/>
                      </a:pPr>
                      <a:r>
                        <a:rPr lang="en-US" altLang="zh-CN" sz="1600"/>
                        <a:t>35 000</a:t>
                      </a:r>
                      <a:endParaRPr lang="en-US" altLang="zh-CN" sz="1600"/>
                    </a:p>
                  </a:txBody>
                  <a:tcPr/>
                </a:tc>
                <a:tc>
                  <a:txBody>
                    <a:bodyPr/>
                    <a:p>
                      <a:pPr>
                        <a:buNone/>
                      </a:pPr>
                      <a:r>
                        <a:rPr lang="en-US" altLang="zh-CN" sz="1600"/>
                        <a:t>35 000</a:t>
                      </a:r>
                      <a:endParaRPr lang="en-US" altLang="zh-CN" sz="1600"/>
                    </a:p>
                  </a:txBody>
                  <a:tcPr/>
                </a:tc>
                <a:tc>
                  <a:txBody>
                    <a:bodyPr/>
                    <a:p>
                      <a:pPr>
                        <a:buNone/>
                      </a:pPr>
                      <a:r>
                        <a:rPr lang="en-US" altLang="zh-CN" sz="1600"/>
                        <a:t>35 000</a:t>
                      </a:r>
                      <a:endParaRPr lang="en-US" altLang="zh-CN" sz="1600"/>
                    </a:p>
                  </a:txBody>
                  <a:tcPr/>
                </a:tc>
                <a:tc>
                  <a:txBody>
                    <a:bodyPr/>
                    <a:p>
                      <a:pPr>
                        <a:buNone/>
                      </a:pPr>
                      <a:r>
                        <a:rPr lang="en-US" altLang="zh-CN" sz="1600"/>
                        <a:t>35 000</a:t>
                      </a:r>
                      <a:endParaRPr lang="en-US" altLang="zh-CN" sz="1600"/>
                    </a:p>
                  </a:txBody>
                  <a:tcPr/>
                </a:tc>
              </a:tr>
              <a:tr h="405130">
                <a:tc>
                  <a:txBody>
                    <a:bodyPr/>
                    <a:p>
                      <a:pPr>
                        <a:buNone/>
                      </a:pPr>
                      <a:r>
                        <a:rPr lang="zh-CN" altLang="en-US" sz="1600"/>
                        <a:t>营业现金净流量</a:t>
                      </a: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r>
              <a:tr h="405130">
                <a:tc>
                  <a:txBody>
                    <a:bodyPr/>
                    <a:p>
                      <a:pPr>
                        <a:buNone/>
                      </a:pPr>
                      <a:r>
                        <a:rPr lang="zh-CN" altLang="en-US" sz="1600"/>
                        <a:t>现金净流量合计</a:t>
                      </a:r>
                      <a:endParaRPr lang="zh-CN" altLang="en-US" sz="1600"/>
                    </a:p>
                  </a:txBody>
                  <a:tcPr/>
                </a:tc>
                <a:tc>
                  <a:txBody>
                    <a:bodyPr/>
                    <a:p>
                      <a:pPr>
                        <a:buNone/>
                      </a:pPr>
                      <a:r>
                        <a:rPr lang="en-US" altLang="zh-CN" sz="1600"/>
                        <a:t>-10 000</a:t>
                      </a:r>
                      <a:endParaRPr lang="en-US" altLang="zh-CN" sz="1600"/>
                    </a:p>
                  </a:txBody>
                  <a:tcPr/>
                </a:tc>
                <a:tc>
                  <a:txBody>
                    <a:bodyPr/>
                    <a:p>
                      <a:pPr>
                        <a:buNone/>
                      </a:pPr>
                      <a:r>
                        <a:rPr lang="en-US" altLang="zh-CN" sz="1600"/>
                        <a:t>35 000</a:t>
                      </a:r>
                      <a:endParaRPr lang="en-US" altLang="zh-CN" sz="1600"/>
                    </a:p>
                  </a:txBody>
                  <a:tcPr/>
                </a:tc>
                <a:tc>
                  <a:txBody>
                    <a:bodyPr/>
                    <a:p>
                      <a:pPr>
                        <a:buNone/>
                      </a:pPr>
                      <a:r>
                        <a:rPr lang="en-US" altLang="zh-CN" sz="1600"/>
                        <a:t>35 000</a:t>
                      </a:r>
                      <a:endParaRPr lang="en-US" altLang="zh-CN" sz="1600"/>
                    </a:p>
                  </a:txBody>
                  <a:tcPr/>
                </a:tc>
                <a:tc>
                  <a:txBody>
                    <a:bodyPr/>
                    <a:p>
                      <a:pPr>
                        <a:buNone/>
                      </a:pPr>
                      <a:r>
                        <a:rPr lang="en-US" altLang="zh-CN" sz="1600"/>
                        <a:t>35 000</a:t>
                      </a:r>
                      <a:endParaRPr lang="en-US" altLang="zh-CN" sz="1600"/>
                    </a:p>
                  </a:txBody>
                  <a:tcPr/>
                </a:tc>
                <a:tc>
                  <a:txBody>
                    <a:bodyPr/>
                    <a:p>
                      <a:pPr>
                        <a:buNone/>
                      </a:pPr>
                      <a:r>
                        <a:rPr lang="en-US" altLang="zh-CN" sz="1600"/>
                        <a:t>35 000</a:t>
                      </a:r>
                      <a:endParaRPr lang="en-US" altLang="zh-CN" sz="1600"/>
                    </a:p>
                  </a:txBody>
                  <a:tcPr/>
                </a:tc>
                <a:tc>
                  <a:txBody>
                    <a:bodyPr/>
                    <a:p>
                      <a:pPr>
                        <a:buNone/>
                      </a:pPr>
                      <a:r>
                        <a:rPr lang="en-US" altLang="zh-CN" sz="1600"/>
                        <a:t>35 000</a:t>
                      </a:r>
                      <a:endParaRPr lang="en-US" altLang="zh-CN" sz="1600"/>
                    </a:p>
                  </a:txBody>
                  <a:tcPr/>
                </a:tc>
              </a:tr>
              <a:tr h="405130">
                <a:tc>
                  <a:txBody>
                    <a:bodyPr/>
                    <a:p>
                      <a:pPr>
                        <a:buNone/>
                      </a:pPr>
                      <a:r>
                        <a:rPr lang="zh-CN" altLang="en-US" sz="1600"/>
                        <a:t>乙方案</a:t>
                      </a: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r>
              <a:tr h="405130">
                <a:tc>
                  <a:txBody>
                    <a:bodyPr/>
                    <a:p>
                      <a:pPr>
                        <a:buNone/>
                      </a:pPr>
                      <a:r>
                        <a:rPr lang="zh-CN" altLang="en-US" sz="1600"/>
                        <a:t>固定资产投资</a:t>
                      </a:r>
                      <a:endParaRPr lang="zh-CN" altLang="en-US" sz="1600"/>
                    </a:p>
                  </a:txBody>
                  <a:tcPr/>
                </a:tc>
                <a:tc>
                  <a:txBody>
                    <a:bodyPr/>
                    <a:p>
                      <a:pPr>
                        <a:buNone/>
                      </a:pPr>
                      <a:r>
                        <a:rPr lang="en-US" altLang="zh-CN" sz="1600"/>
                        <a:t>-120 000</a:t>
                      </a:r>
                      <a:endParaRPr lang="en-US" altLang="zh-CN"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r>
              <a:tr h="405130">
                <a:tc>
                  <a:txBody>
                    <a:bodyPr/>
                    <a:p>
                      <a:pPr>
                        <a:buNone/>
                      </a:pPr>
                      <a:r>
                        <a:rPr lang="zh-CN" altLang="en-US" sz="1600"/>
                        <a:t>垫支营运资金</a:t>
                      </a:r>
                      <a:endParaRPr lang="zh-CN" altLang="en-US" sz="1600"/>
                    </a:p>
                  </a:txBody>
                  <a:tcPr/>
                </a:tc>
                <a:tc>
                  <a:txBody>
                    <a:bodyPr/>
                    <a:p>
                      <a:pPr>
                        <a:buNone/>
                      </a:pPr>
                      <a:r>
                        <a:rPr lang="en-US" altLang="zh-CN" sz="1600"/>
                        <a:t>-30 000</a:t>
                      </a:r>
                      <a:endParaRPr lang="en-US" altLang="zh-CN"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r>
              <a:tr h="405130">
                <a:tc>
                  <a:txBody>
                    <a:bodyPr/>
                    <a:p>
                      <a:pPr>
                        <a:buNone/>
                      </a:pPr>
                      <a:r>
                        <a:rPr lang="zh-CN" altLang="en-US" sz="1600"/>
                        <a:t>营业现金净流量</a:t>
                      </a:r>
                      <a:endParaRPr lang="zh-CN" altLang="en-US" sz="1600"/>
                    </a:p>
                  </a:txBody>
                  <a:tcPr/>
                </a:tc>
                <a:tc>
                  <a:txBody>
                    <a:bodyPr/>
                    <a:p>
                      <a:pPr>
                        <a:buNone/>
                      </a:pPr>
                      <a:endParaRPr lang="zh-CN" altLang="en-US" sz="1600"/>
                    </a:p>
                  </a:txBody>
                  <a:tcPr/>
                </a:tc>
                <a:tc>
                  <a:txBody>
                    <a:bodyPr/>
                    <a:p>
                      <a:pPr>
                        <a:buNone/>
                      </a:pPr>
                      <a:r>
                        <a:rPr lang="en-US" altLang="zh-CN" sz="1600"/>
                        <a:t>42 500</a:t>
                      </a:r>
                      <a:endParaRPr lang="en-US" altLang="zh-CN" sz="1600"/>
                    </a:p>
                  </a:txBody>
                  <a:tcPr/>
                </a:tc>
                <a:tc>
                  <a:txBody>
                    <a:bodyPr/>
                    <a:p>
                      <a:pPr>
                        <a:buNone/>
                      </a:pPr>
                      <a:r>
                        <a:rPr lang="en-US" altLang="zh-CN" sz="1600"/>
                        <a:t>39 500</a:t>
                      </a:r>
                      <a:endParaRPr lang="en-US" altLang="zh-CN" sz="1600"/>
                    </a:p>
                  </a:txBody>
                  <a:tcPr/>
                </a:tc>
                <a:tc>
                  <a:txBody>
                    <a:bodyPr/>
                    <a:p>
                      <a:pPr>
                        <a:buNone/>
                      </a:pPr>
                      <a:r>
                        <a:rPr lang="en-US" altLang="zh-CN" sz="1600"/>
                        <a:t>36 500</a:t>
                      </a:r>
                      <a:endParaRPr lang="en-US" altLang="zh-CN" sz="1600"/>
                    </a:p>
                  </a:txBody>
                  <a:tcPr/>
                </a:tc>
                <a:tc>
                  <a:txBody>
                    <a:bodyPr/>
                    <a:p>
                      <a:pPr>
                        <a:buNone/>
                      </a:pPr>
                      <a:r>
                        <a:rPr lang="en-US" altLang="zh-CN" sz="1600"/>
                        <a:t>33 500</a:t>
                      </a:r>
                      <a:endParaRPr lang="en-US" altLang="zh-CN" sz="1600"/>
                    </a:p>
                  </a:txBody>
                  <a:tcPr/>
                </a:tc>
                <a:tc>
                  <a:txBody>
                    <a:bodyPr/>
                    <a:p>
                      <a:pPr>
                        <a:buNone/>
                      </a:pPr>
                      <a:r>
                        <a:rPr lang="en-US" altLang="zh-CN" sz="1600"/>
                        <a:t>30 500</a:t>
                      </a:r>
                      <a:endParaRPr lang="en-US" altLang="zh-CN" sz="1600"/>
                    </a:p>
                  </a:txBody>
                  <a:tcPr/>
                </a:tc>
              </a:tr>
              <a:tr h="405130">
                <a:tc>
                  <a:txBody>
                    <a:bodyPr/>
                    <a:p>
                      <a:pPr>
                        <a:buNone/>
                      </a:pPr>
                      <a:r>
                        <a:rPr lang="zh-CN" altLang="en-US" sz="1600"/>
                        <a:t>固定资产残值收入</a:t>
                      </a: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r>
                        <a:rPr lang="en-US" altLang="zh-CN" sz="1600"/>
                        <a:t>20 000</a:t>
                      </a:r>
                      <a:endParaRPr lang="en-US" altLang="zh-CN" sz="1600"/>
                    </a:p>
                  </a:txBody>
                  <a:tcPr/>
                </a:tc>
              </a:tr>
              <a:tr h="405130">
                <a:tc>
                  <a:txBody>
                    <a:bodyPr/>
                    <a:p>
                      <a:pPr>
                        <a:buNone/>
                      </a:pPr>
                      <a:r>
                        <a:rPr lang="zh-CN" altLang="en-US" sz="1600"/>
                        <a:t>回收营运资金</a:t>
                      </a: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endParaRPr lang="zh-CN" altLang="en-US" sz="1600"/>
                    </a:p>
                  </a:txBody>
                  <a:tcPr/>
                </a:tc>
                <a:tc>
                  <a:txBody>
                    <a:bodyPr/>
                    <a:p>
                      <a:pPr>
                        <a:buNone/>
                      </a:pPr>
                      <a:r>
                        <a:rPr lang="en-US" altLang="zh-CN" sz="1600"/>
                        <a:t>30 000</a:t>
                      </a:r>
                      <a:endParaRPr lang="en-US" altLang="zh-CN" sz="1600"/>
                    </a:p>
                  </a:txBody>
                  <a:tcPr/>
                </a:tc>
              </a:tr>
              <a:tr h="405130">
                <a:tc>
                  <a:txBody>
                    <a:bodyPr/>
                    <a:p>
                      <a:pPr>
                        <a:buNone/>
                      </a:pPr>
                      <a:r>
                        <a:rPr lang="zh-CN" altLang="en-US" sz="1600"/>
                        <a:t>现金净流量合计</a:t>
                      </a:r>
                      <a:endParaRPr lang="zh-CN" altLang="en-US" sz="1600"/>
                    </a:p>
                  </a:txBody>
                  <a:tcPr/>
                </a:tc>
                <a:tc>
                  <a:txBody>
                    <a:bodyPr/>
                    <a:p>
                      <a:pPr>
                        <a:buNone/>
                      </a:pPr>
                      <a:r>
                        <a:rPr lang="en-US" altLang="zh-CN" sz="1600"/>
                        <a:t>-150 000</a:t>
                      </a:r>
                      <a:endParaRPr lang="en-US" altLang="zh-CN" sz="1600"/>
                    </a:p>
                  </a:txBody>
                  <a:tcPr/>
                </a:tc>
                <a:tc>
                  <a:txBody>
                    <a:bodyPr/>
                    <a:p>
                      <a:pPr>
                        <a:buNone/>
                      </a:pPr>
                      <a:r>
                        <a:rPr lang="en-US" altLang="zh-CN" sz="1600"/>
                        <a:t>42 500</a:t>
                      </a:r>
                      <a:endParaRPr lang="en-US" altLang="zh-CN" sz="1600"/>
                    </a:p>
                  </a:txBody>
                  <a:tcPr/>
                </a:tc>
                <a:tc>
                  <a:txBody>
                    <a:bodyPr/>
                    <a:p>
                      <a:pPr>
                        <a:buNone/>
                      </a:pPr>
                      <a:r>
                        <a:rPr lang="en-US" altLang="zh-CN" sz="1600"/>
                        <a:t>39 500</a:t>
                      </a:r>
                      <a:endParaRPr lang="en-US" altLang="zh-CN" sz="1600"/>
                    </a:p>
                  </a:txBody>
                  <a:tcPr/>
                </a:tc>
                <a:tc>
                  <a:txBody>
                    <a:bodyPr/>
                    <a:p>
                      <a:pPr>
                        <a:buNone/>
                      </a:pPr>
                      <a:r>
                        <a:rPr lang="en-US" altLang="zh-CN" sz="1600"/>
                        <a:t>36 500</a:t>
                      </a:r>
                      <a:endParaRPr lang="en-US" altLang="zh-CN" sz="1600"/>
                    </a:p>
                  </a:txBody>
                  <a:tcPr/>
                </a:tc>
                <a:tc>
                  <a:txBody>
                    <a:bodyPr/>
                    <a:p>
                      <a:pPr>
                        <a:buNone/>
                      </a:pPr>
                      <a:r>
                        <a:rPr lang="en-US" altLang="zh-CN" sz="1600"/>
                        <a:t>33 500</a:t>
                      </a:r>
                      <a:endParaRPr lang="en-US" altLang="zh-CN" sz="1600"/>
                    </a:p>
                  </a:txBody>
                  <a:tcPr/>
                </a:tc>
                <a:tc>
                  <a:txBody>
                    <a:bodyPr/>
                    <a:p>
                      <a:pPr>
                        <a:buNone/>
                      </a:pPr>
                      <a:r>
                        <a:rPr lang="en-US" altLang="zh-CN" sz="1600"/>
                        <a:t>80 500</a:t>
                      </a:r>
                      <a:endParaRPr lang="en-US" altLang="zh-CN" sz="1600"/>
                    </a:p>
                  </a:txBody>
                  <a:tcPr/>
                </a:tc>
              </a:tr>
            </a:tbl>
          </a:graphicData>
        </a:graphic>
      </p:graphicFrame>
    </p:spTree>
  </p:cSld>
  <p:clrMapOvr>
    <a:masterClrMapping/>
  </p:clrMapOvr>
  <p:transition spd="med">
    <p:blinds dir="vert"/>
    <p:sndAc>
      <p:stSnd>
        <p:snd r:embed="rId2" name="chimes.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空心弧 27"/>
          <p:cNvSpPr/>
          <p:nvPr/>
        </p:nvSpPr>
        <p:spPr>
          <a:xfrm rot="-4462833">
            <a:off x="3385185" y="2098675"/>
            <a:ext cx="2866390" cy="3000375"/>
          </a:xfrm>
          <a:custGeom>
            <a:avLst/>
            <a:gdLst>
              <a:gd name="txL" fmla="*/ 0 w 21600"/>
              <a:gd name="txT" fmla="*/ 0 h 21600"/>
              <a:gd name="txR" fmla="*/ 21600 w 21600"/>
              <a:gd name="txB" fmla="*/ 5426 h 21600"/>
            </a:gdLst>
            <a:ahLst/>
            <a:cxnLst>
              <a:cxn ang="0">
                <a:pos x="2147483646" y="0"/>
              </a:cxn>
              <a:cxn ang="0">
                <a:pos x="2147483646" y="2147483646"/>
              </a:cxn>
              <a:cxn ang="0">
                <a:pos x="2147483646" y="2147483646"/>
              </a:cxn>
              <a:cxn ang="0">
                <a:pos x="2147483646" y="2147483646"/>
              </a:cxn>
            </a:cxnLst>
            <a:rect l="txL" t="txT" r="txR" b="txB"/>
            <a:pathLst>
              <a:path w="21600" h="21600">
                <a:moveTo>
                  <a:pt x="2624" y="9045"/>
                </a:moveTo>
                <a:cubicBezTo>
                  <a:pt x="3451" y="5190"/>
                  <a:pt x="6858" y="2438"/>
                  <a:pt x="10799" y="2438"/>
                </a:cubicBezTo>
                <a:cubicBezTo>
                  <a:pt x="14741" y="2437"/>
                  <a:pt x="18148" y="5190"/>
                  <a:pt x="18975" y="9045"/>
                </a:cubicBezTo>
                <a:lnTo>
                  <a:pt x="21359" y="8533"/>
                </a:lnTo>
                <a:cubicBezTo>
                  <a:pt x="20291" y="3555"/>
                  <a:pt x="15891" y="0"/>
                  <a:pt x="10800" y="0"/>
                </a:cubicBezTo>
                <a:cubicBezTo>
                  <a:pt x="5708" y="-1"/>
                  <a:pt x="1308" y="3555"/>
                  <a:pt x="240" y="8533"/>
                </a:cubicBezTo>
                <a:lnTo>
                  <a:pt x="2624" y="9045"/>
                </a:lnTo>
                <a:close/>
              </a:path>
            </a:pathLst>
          </a:custGeom>
          <a:solidFill>
            <a:srgbClr val="3C8C93">
              <a:alpha val="100000"/>
            </a:srgbClr>
          </a:solidFill>
          <a:ln w="9525">
            <a:noFill/>
          </a:ln>
        </p:spPr>
        <p:txBody>
          <a:bodyPr/>
          <a:p>
            <a:endParaRPr lang="zh-CN" altLang="en-US"/>
          </a:p>
        </p:txBody>
      </p:sp>
      <p:grpSp>
        <p:nvGrpSpPr>
          <p:cNvPr id="7" name="组合 30"/>
          <p:cNvGrpSpPr/>
          <p:nvPr/>
        </p:nvGrpSpPr>
        <p:grpSpPr>
          <a:xfrm>
            <a:off x="4491038" y="1730375"/>
            <a:ext cx="569912" cy="539750"/>
            <a:chOff x="0" y="0"/>
            <a:chExt cx="569857" cy="538449"/>
          </a:xfrm>
        </p:grpSpPr>
        <p:sp>
          <p:nvSpPr>
            <p:cNvPr id="18451" name="椭圆形标注 28"/>
            <p:cNvSpPr/>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8452" name="TextBox 29"/>
            <p:cNvSpPr/>
            <p:nvPr/>
          </p:nvSpPr>
          <p:spPr>
            <a:xfrm>
              <a:off x="113085" y="0"/>
              <a:ext cx="343687" cy="5232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cs typeface="Calibri" panose="020F0502020204030204" pitchFamily="34" charset="0"/>
                  <a:sym typeface="Calibri" panose="020F0502020204030204" pitchFamily="34" charset="0"/>
                </a:rPr>
                <a:t>1</a:t>
              </a:r>
              <a:endParaRPr lang="zh-CN" altLang="en-US" sz="2800" b="1" dirty="0">
                <a:latin typeface="Calibri" panose="020F0502020204030204" pitchFamily="34" charset="0"/>
                <a:sym typeface="宋体" panose="02010600030101010101" pitchFamily="2" charset="-122"/>
              </a:endParaRPr>
            </a:p>
          </p:txBody>
        </p:sp>
      </p:grpSp>
      <p:grpSp>
        <p:nvGrpSpPr>
          <p:cNvPr id="10" name="组合 31"/>
          <p:cNvGrpSpPr/>
          <p:nvPr/>
        </p:nvGrpSpPr>
        <p:grpSpPr>
          <a:xfrm flipH="1">
            <a:off x="3384550" y="2128838"/>
            <a:ext cx="523875" cy="538162"/>
            <a:chOff x="0" y="0"/>
            <a:chExt cx="569857" cy="538448"/>
          </a:xfrm>
        </p:grpSpPr>
        <p:sp>
          <p:nvSpPr>
            <p:cNvPr id="18449" name="椭圆形标注 32"/>
            <p:cNvSpPr/>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8450" name="TextBox 33"/>
            <p:cNvSpPr/>
            <p:nvPr/>
          </p:nvSpPr>
          <p:spPr>
            <a:xfrm>
              <a:off x="141772" y="7613"/>
              <a:ext cx="343687" cy="5232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solidFill>
                    <a:srgbClr val="FF0000"/>
                  </a:solidFill>
                  <a:latin typeface="Calibri" panose="020F0502020204030204" pitchFamily="34" charset="0"/>
                  <a:cs typeface="Calibri" panose="020F0502020204030204" pitchFamily="34" charset="0"/>
                  <a:sym typeface="Calibri" panose="020F0502020204030204" pitchFamily="34" charset="0"/>
                </a:rPr>
                <a:t>2</a:t>
              </a:r>
              <a:endParaRPr lang="en-US" altLang="zh-CN" sz="2800" b="1" dirty="0">
                <a:solidFill>
                  <a:srgbClr val="FF0000"/>
                </a:solidFill>
                <a:latin typeface="Calibri" panose="020F0502020204030204" pitchFamily="34" charset="0"/>
                <a:cs typeface="Calibri" panose="020F0502020204030204" pitchFamily="34" charset="0"/>
                <a:sym typeface="Calibri" panose="020F0502020204030204" pitchFamily="34" charset="0"/>
              </a:endParaRPr>
            </a:p>
          </p:txBody>
        </p:sp>
      </p:grpSp>
      <p:sp>
        <p:nvSpPr>
          <p:cNvPr id="13" name="椭圆形标注 35"/>
          <p:cNvSpPr/>
          <p:nvPr/>
        </p:nvSpPr>
        <p:spPr>
          <a:xfrm rot="-5227483">
            <a:off x="3208338" y="3117850"/>
            <a:ext cx="538162" cy="561975"/>
          </a:xfrm>
          <a:prstGeom prst="wedgeEllipseCallout">
            <a:avLst>
              <a:gd name="adj1" fmla="val -2829"/>
              <a:gd name="adj2" fmla="val 92731"/>
            </a:avLst>
          </a:prstGeom>
          <a:solidFill>
            <a:srgbClr val="FBCE45"/>
          </a:solidFill>
          <a:ln w="9525">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4" name="TextBox 36"/>
          <p:cNvSpPr/>
          <p:nvPr/>
        </p:nvSpPr>
        <p:spPr>
          <a:xfrm rot="-9732">
            <a:off x="3276600" y="3141345"/>
            <a:ext cx="341313" cy="5238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cs typeface="Calibri" panose="020F0502020204030204" pitchFamily="34" charset="0"/>
                <a:sym typeface="Calibri" panose="020F0502020204030204" pitchFamily="34" charset="0"/>
              </a:rPr>
              <a:t>3</a:t>
            </a:r>
            <a:endParaRPr lang="zh-CN" altLang="en-US" sz="2800" b="1" dirty="0">
              <a:latin typeface="Calibri" panose="020F0502020204030204" pitchFamily="34" charset="0"/>
              <a:sym typeface="宋体" panose="02010600030101010101" pitchFamily="2" charset="-122"/>
            </a:endParaRPr>
          </a:p>
        </p:txBody>
      </p:sp>
      <p:grpSp>
        <p:nvGrpSpPr>
          <p:cNvPr id="15" name="组合 37"/>
          <p:cNvGrpSpPr/>
          <p:nvPr/>
        </p:nvGrpSpPr>
        <p:grpSpPr>
          <a:xfrm flipH="1">
            <a:off x="3673475" y="3962400"/>
            <a:ext cx="523875" cy="539750"/>
            <a:chOff x="0" y="0"/>
            <a:chExt cx="569857" cy="538448"/>
          </a:xfrm>
        </p:grpSpPr>
        <p:sp>
          <p:nvSpPr>
            <p:cNvPr id="18447" name="椭圆形标注 38"/>
            <p:cNvSpPr/>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8448" name="TextBox 39"/>
            <p:cNvSpPr/>
            <p:nvPr/>
          </p:nvSpPr>
          <p:spPr>
            <a:xfrm>
              <a:off x="135220" y="5186"/>
              <a:ext cx="343687" cy="5232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cs typeface="Calibri" panose="020F0502020204030204" pitchFamily="34" charset="0"/>
                  <a:sym typeface="Calibri" panose="020F0502020204030204" pitchFamily="34" charset="0"/>
                </a:rPr>
                <a:t>4</a:t>
              </a:r>
              <a:endParaRPr lang="zh-CN" altLang="en-US" sz="2800" b="1" dirty="0">
                <a:latin typeface="Calibri" panose="020F0502020204030204" pitchFamily="34" charset="0"/>
                <a:sym typeface="宋体" panose="02010600030101010101" pitchFamily="2" charset="-122"/>
              </a:endParaRPr>
            </a:p>
          </p:txBody>
        </p:sp>
      </p:grpSp>
      <p:sp>
        <p:nvSpPr>
          <p:cNvPr id="18" name="文本占位符 1"/>
          <p:cNvSpPr txBox="1"/>
          <p:nvPr/>
        </p:nvSpPr>
        <p:spPr>
          <a:xfrm>
            <a:off x="5469255" y="1778000"/>
            <a:ext cx="3320415" cy="828675"/>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ct val="0"/>
              </a:spcBef>
              <a:buClrTx/>
              <a:buSzTx/>
              <a:buFontTx/>
              <a:buNone/>
            </a:pPr>
            <a:r>
              <a:rPr lang="zh-CN" altLang="zh-CN" sz="1800" b="1" dirty="0">
                <a:solidFill>
                  <a:schemeClr val="tx1"/>
                </a:solidFill>
                <a:latin typeface="宋体" panose="02010600030101010101" pitchFamily="2" charset="-122"/>
                <a:ea typeface="宋体" panose="02010600030101010101" pitchFamily="2" charset="-122"/>
              </a:rPr>
              <a:t>购置固定资产付出大量现金时不计入成本</a:t>
            </a:r>
            <a:endParaRPr lang="zh-CN" altLang="zh-CN" sz="1800" b="1" dirty="0">
              <a:solidFill>
                <a:schemeClr val="tx1"/>
              </a:solidFill>
              <a:latin typeface="宋体" panose="02010600030101010101" pitchFamily="2" charset="-122"/>
              <a:ea typeface="宋体" panose="02010600030101010101" pitchFamily="2" charset="-122"/>
            </a:endParaRPr>
          </a:p>
        </p:txBody>
      </p:sp>
      <p:sp>
        <p:nvSpPr>
          <p:cNvPr id="19" name="文本占位符 1"/>
          <p:cNvSpPr txBox="1"/>
          <p:nvPr/>
        </p:nvSpPr>
        <p:spPr>
          <a:xfrm>
            <a:off x="204470" y="1844675"/>
            <a:ext cx="3292475" cy="862330"/>
          </a:xfrm>
          <a:prstGeom prst="rect">
            <a:avLst/>
          </a:prstGeom>
          <a:noFill/>
          <a:ln w="9525">
            <a:noFill/>
          </a:ln>
        </p:spPr>
        <p:txBody>
          <a:bodyPr/>
          <a:p>
            <a:pPr eaLnBrk="1" hangingPunct="1">
              <a:lnSpc>
                <a:spcPct val="150000"/>
              </a:lnSpc>
            </a:pPr>
            <a:r>
              <a:rPr lang="zh-CN" altLang="zh-CN" sz="2000" b="1" dirty="0">
                <a:solidFill>
                  <a:schemeClr val="tx1"/>
                </a:solidFill>
                <a:latin typeface="宋体" panose="02010600030101010101" pitchFamily="2" charset="-122"/>
                <a:ea typeface="宋体" panose="02010600030101010101" pitchFamily="2" charset="-122"/>
                <a:sym typeface="微软雅黑" panose="020B0503020204020204" charset="-122"/>
              </a:rPr>
              <a:t>将固定资产的价值以折旧或耗费的形式逐期计入成本时，却又不需要付出</a:t>
            </a:r>
            <a:r>
              <a:rPr lang="zh-CN" altLang="zh-CN" sz="2000" b="1" dirty="0">
                <a:solidFill>
                  <a:schemeClr val="tx1"/>
                </a:solidFill>
                <a:latin typeface="宋体" panose="02010600030101010101" pitchFamily="2" charset="-122"/>
                <a:ea typeface="宋体" panose="02010600030101010101" pitchFamily="2" charset="-122"/>
                <a:sym typeface="微软雅黑" panose="020B0503020204020204" charset="-122"/>
              </a:rPr>
              <a:t>现金。</a:t>
            </a:r>
            <a:endParaRPr lang="zh-CN" altLang="zh-CN" sz="20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
        <p:nvSpPr>
          <p:cNvPr id="20" name="文本占位符 1"/>
          <p:cNvSpPr txBox="1"/>
          <p:nvPr/>
        </p:nvSpPr>
        <p:spPr>
          <a:xfrm>
            <a:off x="4218623" y="3068638"/>
            <a:ext cx="3902075" cy="661987"/>
          </a:xfrm>
          <a:prstGeom prst="rect">
            <a:avLst/>
          </a:prstGeom>
          <a:noFill/>
          <a:ln w="9525">
            <a:noFill/>
          </a:ln>
        </p:spPr>
        <p:txBody>
          <a:bodyPr/>
          <a:p>
            <a:pPr eaLnBrk="1" hangingPunct="1">
              <a:lnSpc>
                <a:spcPct val="150000"/>
              </a:lnSpc>
            </a:pPr>
            <a:r>
              <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rPr>
              <a:t>计算利润时不考虑垫支的营运资金的数量和回收的</a:t>
            </a:r>
            <a:r>
              <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rPr>
              <a:t>时间</a:t>
            </a:r>
            <a:endPar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
        <p:nvSpPr>
          <p:cNvPr id="21" name="矩形 20"/>
          <p:cNvSpPr/>
          <p:nvPr/>
        </p:nvSpPr>
        <p:spPr>
          <a:xfrm>
            <a:off x="49530" y="4147185"/>
            <a:ext cx="3447415" cy="459105"/>
          </a:xfrm>
          <a:prstGeom prst="rect">
            <a:avLst/>
          </a:prstGeom>
          <a:noFill/>
          <a:ln w="9525">
            <a:noFill/>
          </a:ln>
        </p:spPr>
        <p:txBody>
          <a:bodyPr/>
          <a:p>
            <a:pPr eaLnBrk="1" hangingPunct="1">
              <a:lnSpc>
                <a:spcPct val="150000"/>
              </a:lnSpc>
            </a:pPr>
            <a:r>
              <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rPr>
              <a:t>销售行为一旦确定，就确认当期的销售输入，尽管其中有一部分并未于当期收到</a:t>
            </a:r>
            <a:r>
              <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rPr>
              <a:t>现金。</a:t>
            </a:r>
            <a:endPar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
        <p:nvSpPr>
          <p:cNvPr id="2" name="文本框 1"/>
          <p:cNvSpPr txBox="1"/>
          <p:nvPr/>
        </p:nvSpPr>
        <p:spPr>
          <a:xfrm>
            <a:off x="3462020" y="4364990"/>
            <a:ext cx="3048000" cy="368300"/>
          </a:xfrm>
          <a:prstGeom prst="rect">
            <a:avLst/>
          </a:prstGeom>
          <a:noFill/>
        </p:spPr>
        <p:txBody>
          <a:bodyPr wrap="square" rtlCol="0">
            <a:spAutoFit/>
          </a:bodyPr>
          <a:p>
            <a:endParaRPr lang="zh-CN" altLang="en-US"/>
          </a:p>
        </p:txBody>
      </p:sp>
      <p:sp>
        <p:nvSpPr>
          <p:cNvPr id="3" name="标题 2"/>
          <p:cNvSpPr>
            <a:spLocks noGrp="1"/>
          </p:cNvSpPr>
          <p:nvPr>
            <p:ph type="title"/>
            <p:custDataLst>
              <p:tags r:id="rId1"/>
            </p:custDataLst>
          </p:nvPr>
        </p:nvSpPr>
        <p:spPr>
          <a:xfrm>
            <a:off x="574675" y="304800"/>
            <a:ext cx="8001000" cy="539750"/>
          </a:xfrm>
        </p:spPr>
        <p:txBody>
          <a:bodyPr/>
          <a:p>
            <a:r>
              <a:rPr lang="zh-CN" altLang="en-US" sz="2800" b="1">
                <a:solidFill>
                  <a:srgbClr val="FF0000"/>
                </a:solidFill>
              </a:rPr>
              <a:t>五、投资决策中使用现金流量的原因</a:t>
            </a:r>
            <a:endParaRPr lang="zh-CN" altLang="en-US" sz="2800" b="1">
              <a:solidFill>
                <a:srgbClr val="FF0000"/>
              </a:solidFill>
            </a:endParaRPr>
          </a:p>
        </p:txBody>
      </p:sp>
      <p:sp>
        <p:nvSpPr>
          <p:cNvPr id="4" name="内容占位符 3"/>
          <p:cNvSpPr>
            <a:spLocks noGrp="1"/>
          </p:cNvSpPr>
          <p:nvPr>
            <p:ph idx="1"/>
            <p:custDataLst>
              <p:tags r:id="rId2"/>
            </p:custDataLst>
          </p:nvPr>
        </p:nvSpPr>
        <p:spPr>
          <a:xfrm>
            <a:off x="539750" y="1068070"/>
            <a:ext cx="8001000" cy="677545"/>
          </a:xfrm>
        </p:spPr>
        <p:txBody>
          <a:bodyPr/>
          <a:p>
            <a:r>
              <a:rPr lang="zh-CN" altLang="en-US" sz="2400" b="1">
                <a:gradFill>
                  <a:gsLst>
                    <a:gs pos="0">
                      <a:srgbClr val="14CD68"/>
                    </a:gs>
                    <a:gs pos="100000">
                      <a:srgbClr val="035C7D"/>
                    </a:gs>
                  </a:gsLst>
                  <a:lin scaled="0"/>
                </a:gradFill>
              </a:rPr>
              <a:t>（一）采用现金流量科学地考虑资金时间价值因素</a:t>
            </a:r>
            <a:endParaRPr lang="zh-CN" altLang="en-US" sz="2400" b="1">
              <a:gradFill>
                <a:gsLst>
                  <a:gs pos="0">
                    <a:srgbClr val="14CD68"/>
                  </a:gs>
                  <a:gs pos="100000">
                    <a:srgbClr val="035C7D"/>
                  </a:gs>
                </a:gsLst>
                <a:lin scaled="0"/>
              </a:gradFill>
            </a:endParaRPr>
          </a:p>
        </p:txBody>
      </p:sp>
      <p:grpSp>
        <p:nvGrpSpPr>
          <p:cNvPr id="5" name="组合 37"/>
          <p:cNvGrpSpPr/>
          <p:nvPr/>
        </p:nvGrpSpPr>
        <p:grpSpPr>
          <a:xfrm rot="11220000" flipH="1">
            <a:off x="4123872" y="4754764"/>
            <a:ext cx="543272" cy="539750"/>
            <a:chOff x="-1" y="1"/>
            <a:chExt cx="590957" cy="538448"/>
          </a:xfrm>
        </p:grpSpPr>
        <p:sp>
          <p:nvSpPr>
            <p:cNvPr id="8" name="椭圆形标注 38"/>
            <p:cNvSpPr/>
            <p:nvPr>
              <p:custDataLst>
                <p:tags r:id="rId3"/>
              </p:custDataLst>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9" name="TextBox 39"/>
            <p:cNvSpPr/>
            <p:nvPr>
              <p:custDataLst>
                <p:tags r:id="rId4"/>
              </p:custDataLst>
            </p:nvPr>
          </p:nvSpPr>
          <p:spPr>
            <a:xfrm rot="5400000">
              <a:off x="149467" y="-18351"/>
              <a:ext cx="315193" cy="56778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endParaRPr lang="zh-CN" altLang="en-US" sz="2800" b="1" dirty="0">
                <a:latin typeface="Calibri" panose="020F0502020204030204" pitchFamily="34" charset="0"/>
                <a:sym typeface="宋体" panose="02010600030101010101" pitchFamily="2" charset="-122"/>
              </a:endParaRPr>
            </a:p>
          </p:txBody>
        </p:sp>
      </p:grpSp>
      <p:sp>
        <p:nvSpPr>
          <p:cNvPr id="12" name="TextBox 36"/>
          <p:cNvSpPr/>
          <p:nvPr>
            <p:custDataLst>
              <p:tags r:id="rId5"/>
            </p:custDataLst>
          </p:nvPr>
        </p:nvSpPr>
        <p:spPr>
          <a:xfrm rot="-9732">
            <a:off x="4220210" y="4734560"/>
            <a:ext cx="383540" cy="471805"/>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sym typeface="宋体" panose="02010600030101010101" pitchFamily="2" charset="-122"/>
              </a:rPr>
              <a:t>5</a:t>
            </a:r>
            <a:endParaRPr lang="en-US" altLang="zh-CN" sz="2800" b="1" dirty="0">
              <a:latin typeface="Calibri" panose="020F0502020204030204" pitchFamily="34" charset="0"/>
              <a:sym typeface="宋体" panose="02010600030101010101" pitchFamily="2" charset="-122"/>
            </a:endParaRPr>
          </a:p>
        </p:txBody>
      </p:sp>
      <p:sp>
        <p:nvSpPr>
          <p:cNvPr id="17" name="文本占位符 1"/>
          <p:cNvSpPr txBox="1"/>
          <p:nvPr>
            <p:custDataLst>
              <p:tags r:id="rId6"/>
            </p:custDataLst>
          </p:nvPr>
        </p:nvSpPr>
        <p:spPr>
          <a:xfrm>
            <a:off x="4684078" y="4796473"/>
            <a:ext cx="3902075" cy="661987"/>
          </a:xfrm>
          <a:prstGeom prst="rect">
            <a:avLst/>
          </a:prstGeom>
          <a:noFill/>
          <a:ln w="9525">
            <a:noFill/>
          </a:ln>
        </p:spPr>
        <p:txBody>
          <a:bodyPr/>
          <a:p>
            <a:pPr eaLnBrk="1" hangingPunct="1">
              <a:lnSpc>
                <a:spcPct val="150000"/>
              </a:lnSpc>
            </a:pPr>
            <a:r>
              <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rPr>
              <a:t>项目寿命终了时，以现金形式回收固定资产残值和垫支的营运资金在计算利润时得不到</a:t>
            </a:r>
            <a:r>
              <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rPr>
              <a:t>反映</a:t>
            </a:r>
            <a:endParaRPr lang="zh-CN" altLang="en-US" sz="2000" b="1" dirty="0">
              <a:solidFill>
                <a:schemeClr val="tx1"/>
              </a:solidFill>
              <a:latin typeface="宋体" panose="02010600030101010101" pitchFamily="2" charset="-122"/>
              <a:ea typeface="宋体" panose="02010600030101010101" pitchFamily="2" charset="-122"/>
              <a:sym typeface="微软雅黑" panose="020B0503020204020204" charset="-122"/>
            </a:endParaRPr>
          </a:p>
        </p:txBody>
      </p:sp>
    </p:spTree>
  </p:cSld>
  <p:clrMapOvr>
    <a:masterClrMapping/>
  </p:clrMapOvr>
  <p:transition spd="med">
    <p:blinds dir="vert"/>
    <p:sndAc>
      <p:stSnd>
        <p:snd r:embed="rId7"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P spid="18" grpId="0"/>
      <p:bldP spid="19" grpId="0"/>
      <p:bldP spid="20" grpId="0"/>
      <p:bldP spid="21" grpId="0"/>
      <p:bldP spid="12"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空心弧 27"/>
          <p:cNvSpPr/>
          <p:nvPr/>
        </p:nvSpPr>
        <p:spPr>
          <a:xfrm rot="-4462833">
            <a:off x="3385185" y="2098675"/>
            <a:ext cx="2866390" cy="3000375"/>
          </a:xfrm>
          <a:custGeom>
            <a:avLst/>
            <a:gdLst>
              <a:gd name="txL" fmla="*/ 0 w 21600"/>
              <a:gd name="txT" fmla="*/ 0 h 21600"/>
              <a:gd name="txR" fmla="*/ 21600 w 21600"/>
              <a:gd name="txB" fmla="*/ 5426 h 21600"/>
            </a:gdLst>
            <a:ahLst/>
            <a:cxnLst>
              <a:cxn ang="0">
                <a:pos x="2147483646" y="0"/>
              </a:cxn>
              <a:cxn ang="0">
                <a:pos x="2147483646" y="2147483646"/>
              </a:cxn>
              <a:cxn ang="0">
                <a:pos x="2147483646" y="2147483646"/>
              </a:cxn>
              <a:cxn ang="0">
                <a:pos x="2147483646" y="2147483646"/>
              </a:cxn>
            </a:cxnLst>
            <a:rect l="txL" t="txT" r="txR" b="txB"/>
            <a:pathLst>
              <a:path w="21600" h="21600">
                <a:moveTo>
                  <a:pt x="2624" y="9045"/>
                </a:moveTo>
                <a:cubicBezTo>
                  <a:pt x="3451" y="5190"/>
                  <a:pt x="6858" y="2438"/>
                  <a:pt x="10799" y="2438"/>
                </a:cubicBezTo>
                <a:cubicBezTo>
                  <a:pt x="14741" y="2437"/>
                  <a:pt x="18148" y="5190"/>
                  <a:pt x="18975" y="9045"/>
                </a:cubicBezTo>
                <a:lnTo>
                  <a:pt x="21359" y="8533"/>
                </a:lnTo>
                <a:cubicBezTo>
                  <a:pt x="20291" y="3555"/>
                  <a:pt x="15891" y="0"/>
                  <a:pt x="10800" y="0"/>
                </a:cubicBezTo>
                <a:cubicBezTo>
                  <a:pt x="5708" y="-1"/>
                  <a:pt x="1308" y="3555"/>
                  <a:pt x="240" y="8533"/>
                </a:cubicBezTo>
                <a:lnTo>
                  <a:pt x="2624" y="9045"/>
                </a:lnTo>
                <a:close/>
              </a:path>
            </a:pathLst>
          </a:custGeom>
          <a:solidFill>
            <a:srgbClr val="3C8C93">
              <a:alpha val="100000"/>
            </a:srgbClr>
          </a:solidFill>
          <a:ln w="9525">
            <a:noFill/>
          </a:ln>
        </p:spPr>
        <p:txBody>
          <a:bodyPr/>
          <a:p>
            <a:endParaRPr lang="zh-CN" altLang="en-US"/>
          </a:p>
        </p:txBody>
      </p:sp>
      <p:grpSp>
        <p:nvGrpSpPr>
          <p:cNvPr id="7" name="组合 30"/>
          <p:cNvGrpSpPr/>
          <p:nvPr/>
        </p:nvGrpSpPr>
        <p:grpSpPr>
          <a:xfrm>
            <a:off x="4414203" y="1778000"/>
            <a:ext cx="569912" cy="539750"/>
            <a:chOff x="0" y="0"/>
            <a:chExt cx="569857" cy="538449"/>
          </a:xfrm>
        </p:grpSpPr>
        <p:sp>
          <p:nvSpPr>
            <p:cNvPr id="18451" name="椭圆形标注 28"/>
            <p:cNvSpPr/>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8452" name="TextBox 29"/>
            <p:cNvSpPr/>
            <p:nvPr/>
          </p:nvSpPr>
          <p:spPr>
            <a:xfrm>
              <a:off x="113085" y="0"/>
              <a:ext cx="343687" cy="5232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cs typeface="Calibri" panose="020F0502020204030204" pitchFamily="34" charset="0"/>
                  <a:sym typeface="Calibri" panose="020F0502020204030204" pitchFamily="34" charset="0"/>
                </a:rPr>
                <a:t>1</a:t>
              </a:r>
              <a:endParaRPr lang="zh-CN" altLang="en-US" sz="2800" b="1" dirty="0">
                <a:latin typeface="Calibri" panose="020F0502020204030204" pitchFamily="34" charset="0"/>
                <a:sym typeface="宋体" panose="02010600030101010101" pitchFamily="2" charset="-122"/>
              </a:endParaRPr>
            </a:p>
          </p:txBody>
        </p:sp>
      </p:grpSp>
      <p:grpSp>
        <p:nvGrpSpPr>
          <p:cNvPr id="10" name="组合 31"/>
          <p:cNvGrpSpPr/>
          <p:nvPr/>
        </p:nvGrpSpPr>
        <p:grpSpPr>
          <a:xfrm flipH="1">
            <a:off x="3384551" y="2128839"/>
            <a:ext cx="523875" cy="538162"/>
            <a:chOff x="-1" y="1"/>
            <a:chExt cx="569857" cy="538448"/>
          </a:xfrm>
        </p:grpSpPr>
        <p:sp>
          <p:nvSpPr>
            <p:cNvPr id="18449" name="椭圆形标注 32"/>
            <p:cNvSpPr/>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8450" name="TextBox 33"/>
            <p:cNvSpPr/>
            <p:nvPr/>
          </p:nvSpPr>
          <p:spPr>
            <a:xfrm>
              <a:off x="141772" y="7613"/>
              <a:ext cx="343687" cy="52224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endParaRPr lang="en-US" altLang="zh-CN" sz="2800" b="1" dirty="0">
                <a:solidFill>
                  <a:srgbClr val="FF0000"/>
                </a:solidFill>
                <a:latin typeface="Calibri" panose="020F0502020204030204" pitchFamily="34" charset="0"/>
                <a:cs typeface="Calibri" panose="020F0502020204030204" pitchFamily="34" charset="0"/>
                <a:sym typeface="Calibri" panose="020F0502020204030204" pitchFamily="34" charset="0"/>
              </a:endParaRPr>
            </a:p>
          </p:txBody>
        </p:sp>
      </p:grpSp>
      <p:sp>
        <p:nvSpPr>
          <p:cNvPr id="13" name="椭圆形标注 35"/>
          <p:cNvSpPr/>
          <p:nvPr/>
        </p:nvSpPr>
        <p:spPr>
          <a:xfrm rot="-5227483">
            <a:off x="3208338" y="3117850"/>
            <a:ext cx="538162" cy="561975"/>
          </a:xfrm>
          <a:prstGeom prst="wedgeEllipseCallout">
            <a:avLst>
              <a:gd name="adj1" fmla="val -2829"/>
              <a:gd name="adj2" fmla="val 92731"/>
            </a:avLst>
          </a:prstGeom>
          <a:solidFill>
            <a:srgbClr val="FBCE45"/>
          </a:solidFill>
          <a:ln w="9525">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grpSp>
        <p:nvGrpSpPr>
          <p:cNvPr id="15" name="组合 37"/>
          <p:cNvGrpSpPr/>
          <p:nvPr/>
        </p:nvGrpSpPr>
        <p:grpSpPr>
          <a:xfrm flipH="1">
            <a:off x="3673476" y="3962401"/>
            <a:ext cx="523875" cy="539750"/>
            <a:chOff x="-1" y="1"/>
            <a:chExt cx="569857" cy="538448"/>
          </a:xfrm>
        </p:grpSpPr>
        <p:sp>
          <p:nvSpPr>
            <p:cNvPr id="18447" name="椭圆形标注 38"/>
            <p:cNvSpPr/>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18448" name="TextBox 39"/>
            <p:cNvSpPr/>
            <p:nvPr/>
          </p:nvSpPr>
          <p:spPr>
            <a:xfrm>
              <a:off x="135220" y="5186"/>
              <a:ext cx="343687" cy="520711"/>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800" b="1" dirty="0">
                  <a:latin typeface="Calibri" panose="020F0502020204030204" pitchFamily="34" charset="0"/>
                  <a:sym typeface="宋体" panose="02010600030101010101" pitchFamily="2" charset="-122"/>
                </a:rPr>
                <a:t>2</a:t>
              </a:r>
              <a:endParaRPr lang="en-US" altLang="zh-CN" sz="2800" b="1" dirty="0">
                <a:latin typeface="Calibri" panose="020F0502020204030204" pitchFamily="34" charset="0"/>
                <a:sym typeface="宋体" panose="02010600030101010101" pitchFamily="2" charset="-122"/>
              </a:endParaRPr>
            </a:p>
          </p:txBody>
        </p:sp>
      </p:grpSp>
      <p:sp>
        <p:nvSpPr>
          <p:cNvPr id="18" name="文本占位符 1"/>
          <p:cNvSpPr txBox="1"/>
          <p:nvPr/>
        </p:nvSpPr>
        <p:spPr>
          <a:xfrm>
            <a:off x="5292090" y="1780540"/>
            <a:ext cx="3358515" cy="826135"/>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ct val="0"/>
              </a:spcBef>
              <a:buClrTx/>
              <a:buSzTx/>
              <a:buFontTx/>
              <a:buNone/>
            </a:pPr>
            <a:r>
              <a:rPr lang="zh-CN" altLang="zh-CN" sz="1800" b="1" dirty="0">
                <a:solidFill>
                  <a:schemeClr val="tx1"/>
                </a:solidFill>
                <a:latin typeface="宋体" panose="02010600030101010101" pitchFamily="2" charset="-122"/>
                <a:ea typeface="宋体" panose="02010600030101010101" pitchFamily="2" charset="-122"/>
              </a:rPr>
              <a:t>利润的计算没有一个统一的标准，在一定程度上要受存货估价、费用分摊和不同折旧计提方法的</a:t>
            </a:r>
            <a:r>
              <a:rPr lang="zh-CN" altLang="zh-CN" sz="1800" b="1" dirty="0">
                <a:solidFill>
                  <a:schemeClr val="tx1"/>
                </a:solidFill>
                <a:latin typeface="宋体" panose="02010600030101010101" pitchFamily="2" charset="-122"/>
                <a:ea typeface="宋体" panose="02010600030101010101" pitchFamily="2" charset="-122"/>
              </a:rPr>
              <a:t>影响。</a:t>
            </a:r>
            <a:endParaRPr lang="zh-CN" altLang="zh-CN" sz="1800" b="1" dirty="0">
              <a:solidFill>
                <a:schemeClr val="tx1"/>
              </a:solidFill>
              <a:latin typeface="宋体" panose="02010600030101010101" pitchFamily="2" charset="-122"/>
              <a:ea typeface="宋体" panose="02010600030101010101" pitchFamily="2" charset="-122"/>
            </a:endParaRPr>
          </a:p>
        </p:txBody>
      </p:sp>
      <p:sp>
        <p:nvSpPr>
          <p:cNvPr id="21" name="矩形 20"/>
          <p:cNvSpPr/>
          <p:nvPr/>
        </p:nvSpPr>
        <p:spPr>
          <a:xfrm>
            <a:off x="49530" y="4147185"/>
            <a:ext cx="3447415" cy="459105"/>
          </a:xfrm>
          <a:prstGeom prst="rect">
            <a:avLst/>
          </a:prstGeom>
          <a:noFill/>
          <a:ln w="9525">
            <a:noFill/>
          </a:ln>
        </p:spPr>
        <p:txBody>
          <a:bodyPr/>
          <a:p>
            <a:pPr eaLnBrk="1" hangingPunct="1">
              <a:lnSpc>
                <a:spcPct val="150000"/>
              </a:lnSpc>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利润反映的是某一会计期间</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应计</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的现金流量，而不是实际的</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现金流量。</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2" name="文本框 1"/>
          <p:cNvSpPr txBox="1"/>
          <p:nvPr/>
        </p:nvSpPr>
        <p:spPr>
          <a:xfrm>
            <a:off x="3462020" y="4364990"/>
            <a:ext cx="3048000" cy="368300"/>
          </a:xfrm>
          <a:prstGeom prst="rect">
            <a:avLst/>
          </a:prstGeom>
          <a:noFill/>
        </p:spPr>
        <p:txBody>
          <a:bodyPr wrap="square" rtlCol="0">
            <a:spAutoFit/>
          </a:bodyPr>
          <a:p>
            <a:endParaRPr lang="zh-CN" altLang="en-US"/>
          </a:p>
        </p:txBody>
      </p:sp>
      <p:sp>
        <p:nvSpPr>
          <p:cNvPr id="3" name="标题 2"/>
          <p:cNvSpPr>
            <a:spLocks noGrp="1"/>
          </p:cNvSpPr>
          <p:nvPr>
            <p:ph type="title"/>
            <p:custDataLst>
              <p:tags r:id="rId1"/>
            </p:custDataLst>
          </p:nvPr>
        </p:nvSpPr>
        <p:spPr>
          <a:xfrm>
            <a:off x="574675" y="304800"/>
            <a:ext cx="8001000" cy="539750"/>
          </a:xfrm>
        </p:spPr>
        <p:txBody>
          <a:bodyPr/>
          <a:p>
            <a:r>
              <a:rPr lang="zh-CN" altLang="en-US" sz="2800" b="1">
                <a:solidFill>
                  <a:srgbClr val="FF0000"/>
                </a:solidFill>
              </a:rPr>
              <a:t>五、投资决策中使用现金流量的原因</a:t>
            </a:r>
            <a:endParaRPr lang="zh-CN" altLang="en-US" sz="2800" b="1">
              <a:solidFill>
                <a:srgbClr val="FF0000"/>
              </a:solidFill>
            </a:endParaRPr>
          </a:p>
        </p:txBody>
      </p:sp>
      <p:sp>
        <p:nvSpPr>
          <p:cNvPr id="4" name="内容占位符 3"/>
          <p:cNvSpPr>
            <a:spLocks noGrp="1"/>
          </p:cNvSpPr>
          <p:nvPr>
            <p:ph idx="1"/>
            <p:custDataLst>
              <p:tags r:id="rId2"/>
            </p:custDataLst>
          </p:nvPr>
        </p:nvSpPr>
        <p:spPr>
          <a:xfrm>
            <a:off x="539750" y="1068070"/>
            <a:ext cx="8001000" cy="677545"/>
          </a:xfrm>
        </p:spPr>
        <p:txBody>
          <a:bodyPr/>
          <a:p>
            <a:r>
              <a:rPr lang="zh-CN" altLang="en-US" sz="2400" b="1">
                <a:gradFill>
                  <a:gsLst>
                    <a:gs pos="0">
                      <a:srgbClr val="14CD68"/>
                    </a:gs>
                    <a:gs pos="100000">
                      <a:srgbClr val="035C7D"/>
                    </a:gs>
                  </a:gsLst>
                  <a:lin scaled="0"/>
                </a:gradFill>
              </a:rPr>
              <a:t>（二）采用现金流量才能使投资决策更符合客观实际</a:t>
            </a:r>
            <a:r>
              <a:rPr lang="zh-CN" altLang="en-US" sz="2400" b="1">
                <a:gradFill>
                  <a:gsLst>
                    <a:gs pos="0">
                      <a:srgbClr val="14CD68"/>
                    </a:gs>
                    <a:gs pos="100000">
                      <a:srgbClr val="035C7D"/>
                    </a:gs>
                  </a:gsLst>
                  <a:lin scaled="0"/>
                </a:gradFill>
              </a:rPr>
              <a:t>情况</a:t>
            </a:r>
            <a:endParaRPr lang="zh-CN" altLang="en-US" sz="2400" b="1">
              <a:gradFill>
                <a:gsLst>
                  <a:gs pos="0">
                    <a:srgbClr val="14CD68"/>
                  </a:gs>
                  <a:gs pos="100000">
                    <a:srgbClr val="035C7D"/>
                  </a:gs>
                </a:gsLst>
                <a:lin scaled="0"/>
              </a:gradFill>
            </a:endParaRPr>
          </a:p>
        </p:txBody>
      </p:sp>
      <p:grpSp>
        <p:nvGrpSpPr>
          <p:cNvPr id="5" name="组合 37"/>
          <p:cNvGrpSpPr/>
          <p:nvPr/>
        </p:nvGrpSpPr>
        <p:grpSpPr>
          <a:xfrm rot="11220000" flipH="1">
            <a:off x="4123872" y="4754764"/>
            <a:ext cx="543272" cy="539750"/>
            <a:chOff x="-1" y="1"/>
            <a:chExt cx="590957" cy="538448"/>
          </a:xfrm>
        </p:grpSpPr>
        <p:sp>
          <p:nvSpPr>
            <p:cNvPr id="8" name="椭圆形标注 38"/>
            <p:cNvSpPr/>
            <p:nvPr>
              <p:custDataLst>
                <p:tags r:id="rId3"/>
              </p:custDataLst>
            </p:nvPr>
          </p:nvSpPr>
          <p:spPr>
            <a:xfrm rot="-5112043">
              <a:off x="15704" y="-15704"/>
              <a:ext cx="538448" cy="569857"/>
            </a:xfrm>
            <a:prstGeom prst="wedgeEllipseCallout">
              <a:avLst>
                <a:gd name="adj1" fmla="val -2829"/>
                <a:gd name="adj2" fmla="val 92731"/>
              </a:avLst>
            </a:prstGeom>
            <a:solidFill>
              <a:srgbClr val="FBCE45"/>
            </a:solidFill>
            <a:ln w="25400">
              <a:noFill/>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1600" b="1" dirty="0">
                <a:solidFill>
                  <a:srgbClr val="FFFFFF"/>
                </a:solidFill>
                <a:latin typeface="宋体" panose="02010600030101010101" pitchFamily="2" charset="-122"/>
                <a:sym typeface="宋体" panose="02010600030101010101" pitchFamily="2" charset="-122"/>
              </a:endParaRPr>
            </a:p>
          </p:txBody>
        </p:sp>
        <p:sp>
          <p:nvSpPr>
            <p:cNvPr id="9" name="TextBox 39"/>
            <p:cNvSpPr/>
            <p:nvPr>
              <p:custDataLst>
                <p:tags r:id="rId4"/>
              </p:custDataLst>
            </p:nvPr>
          </p:nvSpPr>
          <p:spPr>
            <a:xfrm rot="5400000">
              <a:off x="149467" y="-18351"/>
              <a:ext cx="315193" cy="56778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endParaRPr lang="zh-CN" altLang="en-US" sz="2800" b="1" dirty="0">
                <a:latin typeface="Calibri" panose="020F0502020204030204" pitchFamily="34" charset="0"/>
                <a:sym typeface="宋体" panose="02010600030101010101" pitchFamily="2" charset="-122"/>
              </a:endParaRPr>
            </a:p>
          </p:txBody>
        </p:sp>
      </p:grpSp>
      <p:sp>
        <p:nvSpPr>
          <p:cNvPr id="12" name="TextBox 36"/>
          <p:cNvSpPr/>
          <p:nvPr>
            <p:custDataLst>
              <p:tags r:id="rId5"/>
            </p:custDataLst>
          </p:nvPr>
        </p:nvSpPr>
        <p:spPr>
          <a:xfrm rot="-9732">
            <a:off x="4220210" y="4734560"/>
            <a:ext cx="383540" cy="471805"/>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endParaRPr lang="en-US" altLang="zh-CN" sz="2800" b="1" dirty="0">
              <a:latin typeface="Calibri" panose="020F0502020204030204" pitchFamily="34" charset="0"/>
              <a:sym typeface="宋体" panose="02010600030101010101" pitchFamily="2" charset="-122"/>
            </a:endParaRPr>
          </a:p>
        </p:txBody>
      </p:sp>
    </p:spTree>
  </p:cSld>
  <p:clrMapOvr>
    <a:masterClrMapping/>
  </p:clrMapOvr>
  <p:transition spd="med">
    <p:blinds dir="vert"/>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8" grpId="0"/>
      <p:bldP spid="2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文本占位符 1"/>
          <p:cNvSpPr txBox="1"/>
          <p:nvPr/>
        </p:nvSpPr>
        <p:spPr>
          <a:xfrm>
            <a:off x="1043940" y="2420620"/>
            <a:ext cx="6791325" cy="1439545"/>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ct val="0"/>
              </a:spcBef>
              <a:buClrTx/>
              <a:buSzTx/>
              <a:buFontTx/>
              <a:buNone/>
            </a:pPr>
            <a:r>
              <a:rPr lang="zh-CN" altLang="zh-CN" sz="2400" b="1" dirty="0">
                <a:solidFill>
                  <a:schemeClr val="tx1"/>
                </a:solidFill>
                <a:latin typeface="宋体" panose="02010600030101010101" pitchFamily="2" charset="-122"/>
                <a:ea typeface="宋体" panose="02010600030101010101" pitchFamily="2" charset="-122"/>
              </a:rPr>
              <a:t>一个项目能否维持下去，不取决于一定期间是否盈利，而取决于有没有现金用于各种支付。</a:t>
            </a:r>
            <a:endParaRPr lang="zh-CN" altLang="zh-CN" sz="2400" b="1" dirty="0">
              <a:solidFill>
                <a:schemeClr val="tx1"/>
              </a:solidFill>
              <a:latin typeface="宋体" panose="02010600030101010101" pitchFamily="2" charset="-122"/>
              <a:ea typeface="宋体" panose="02010600030101010101" pitchFamily="2" charset="-122"/>
            </a:endParaRPr>
          </a:p>
        </p:txBody>
      </p:sp>
      <p:sp>
        <p:nvSpPr>
          <p:cNvPr id="2" name="文本框 1"/>
          <p:cNvSpPr txBox="1"/>
          <p:nvPr/>
        </p:nvSpPr>
        <p:spPr>
          <a:xfrm>
            <a:off x="3462020" y="4364990"/>
            <a:ext cx="3048000" cy="368300"/>
          </a:xfrm>
          <a:prstGeom prst="rect">
            <a:avLst/>
          </a:prstGeom>
          <a:noFill/>
        </p:spPr>
        <p:txBody>
          <a:bodyPr wrap="square" rtlCol="0">
            <a:spAutoFit/>
          </a:bodyPr>
          <a:p>
            <a:endParaRPr lang="zh-CN" altLang="en-US"/>
          </a:p>
        </p:txBody>
      </p:sp>
      <p:sp>
        <p:nvSpPr>
          <p:cNvPr id="3" name="标题 2"/>
          <p:cNvSpPr>
            <a:spLocks noGrp="1"/>
          </p:cNvSpPr>
          <p:nvPr>
            <p:ph type="title"/>
            <p:custDataLst>
              <p:tags r:id="rId1"/>
            </p:custDataLst>
          </p:nvPr>
        </p:nvSpPr>
        <p:spPr>
          <a:xfrm>
            <a:off x="683260" y="548640"/>
            <a:ext cx="8001000" cy="539750"/>
          </a:xfrm>
        </p:spPr>
        <p:txBody>
          <a:bodyPr/>
          <a:p>
            <a:r>
              <a:rPr lang="zh-CN" altLang="en-US" sz="2800" b="1">
                <a:solidFill>
                  <a:srgbClr val="FF0000"/>
                </a:solidFill>
              </a:rPr>
              <a:t>五、投资决策中使用现金流量的原因</a:t>
            </a:r>
            <a:endParaRPr lang="zh-CN" altLang="en-US" sz="2800" b="1">
              <a:solidFill>
                <a:srgbClr val="FF0000"/>
              </a:solidFill>
            </a:endParaRPr>
          </a:p>
        </p:txBody>
      </p:sp>
      <p:sp>
        <p:nvSpPr>
          <p:cNvPr id="4" name="内容占位符 3"/>
          <p:cNvSpPr>
            <a:spLocks noGrp="1"/>
          </p:cNvSpPr>
          <p:nvPr>
            <p:ph idx="1"/>
            <p:custDataLst>
              <p:tags r:id="rId2"/>
            </p:custDataLst>
          </p:nvPr>
        </p:nvSpPr>
        <p:spPr>
          <a:xfrm>
            <a:off x="467360" y="1484630"/>
            <a:ext cx="8001000" cy="677545"/>
          </a:xfrm>
        </p:spPr>
        <p:txBody>
          <a:bodyPr/>
          <a:p>
            <a:r>
              <a:rPr lang="zh-CN" altLang="en-US" sz="2400" b="1">
                <a:gradFill>
                  <a:gsLst>
                    <a:gs pos="0">
                      <a:srgbClr val="14CD68"/>
                    </a:gs>
                    <a:gs pos="100000">
                      <a:srgbClr val="035C7D"/>
                    </a:gs>
                  </a:gsLst>
                  <a:lin scaled="0"/>
                </a:gradFill>
              </a:rPr>
              <a:t>（</a:t>
            </a:r>
            <a:r>
              <a:rPr lang="zh-CN" altLang="en-US" sz="2400" b="1">
                <a:gradFill>
                  <a:gsLst>
                    <a:gs pos="0">
                      <a:srgbClr val="14CD68"/>
                    </a:gs>
                    <a:gs pos="100000">
                      <a:srgbClr val="035C7D"/>
                    </a:gs>
                  </a:gsLst>
                  <a:lin scaled="0"/>
                </a:gradFill>
              </a:rPr>
              <a:t>三）采用现金流量才能使投资决策更符合客观实际</a:t>
            </a:r>
            <a:r>
              <a:rPr lang="zh-CN" altLang="en-US" sz="2400" b="1">
                <a:gradFill>
                  <a:gsLst>
                    <a:gs pos="0">
                      <a:srgbClr val="14CD68"/>
                    </a:gs>
                    <a:gs pos="100000">
                      <a:srgbClr val="035C7D"/>
                    </a:gs>
                  </a:gsLst>
                  <a:lin scaled="0"/>
                </a:gradFill>
              </a:rPr>
              <a:t>情况</a:t>
            </a:r>
            <a:endParaRPr lang="zh-CN" altLang="en-US" sz="2400" b="1">
              <a:gradFill>
                <a:gsLst>
                  <a:gs pos="0">
                    <a:srgbClr val="14CD68"/>
                  </a:gs>
                  <a:gs pos="100000">
                    <a:srgbClr val="035C7D"/>
                  </a:gs>
                </a:gsLst>
                <a:lin scaled="0"/>
              </a:gradFill>
            </a:endParaRPr>
          </a:p>
        </p:txBody>
      </p:sp>
      <p:sp>
        <p:nvSpPr>
          <p:cNvPr id="12" name="TextBox 36"/>
          <p:cNvSpPr/>
          <p:nvPr>
            <p:custDataLst>
              <p:tags r:id="rId3"/>
            </p:custDataLst>
          </p:nvPr>
        </p:nvSpPr>
        <p:spPr>
          <a:xfrm rot="-9732">
            <a:off x="4220210" y="4734560"/>
            <a:ext cx="383540" cy="471805"/>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endParaRPr lang="en-US" altLang="zh-CN" sz="2800" b="1" dirty="0">
              <a:latin typeface="Calibri" panose="020F0502020204030204" pitchFamily="34" charset="0"/>
              <a:sym typeface="宋体" panose="02010600030101010101" pitchFamily="2" charset="-122"/>
            </a:endParaRPr>
          </a:p>
        </p:txBody>
      </p:sp>
    </p:spTree>
  </p:cSld>
  <p:clrMapOvr>
    <a:masterClrMapping/>
  </p:clrMapOvr>
  <p:transition spd="med">
    <p:blinds dir="vert"/>
    <p:sndAc>
      <p:stSnd>
        <p:snd r:embed="rId4"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Rectangle 2"/>
          <p:cNvSpPr>
            <a:spLocks noGrp="1"/>
          </p:cNvSpPr>
          <p:nvPr>
            <p:ph type="title"/>
          </p:nvPr>
        </p:nvSpPr>
        <p:spPr>
          <a:xfrm>
            <a:off x="539750" y="278130"/>
            <a:ext cx="7512685" cy="962025"/>
          </a:xfrm>
        </p:spPr>
        <p:txBody>
          <a:bodyPr wrap="square" lIns="91440" tIns="45720" rIns="91440" bIns="45720" anchor="ctr" anchorCtr="0"/>
          <a:p>
            <a:pPr eaLnBrk="1" hangingPunct="1"/>
            <a:r>
              <a:rPr lang="zh-CN" altLang="en-US" sz="3200" b="1">
                <a:solidFill>
                  <a:schemeClr val="tx1"/>
                </a:solidFill>
                <a:sym typeface="+mn-ea"/>
              </a:rPr>
              <a:t>第三节</a:t>
            </a:r>
            <a:r>
              <a:rPr lang="en-US" altLang="zh-CN" sz="3200" b="1">
                <a:solidFill>
                  <a:schemeClr val="tx1"/>
                </a:solidFill>
                <a:sym typeface="+mn-ea"/>
              </a:rPr>
              <a:t>  </a:t>
            </a:r>
            <a:r>
              <a:rPr lang="zh-CN" altLang="en-US" sz="3200" b="1">
                <a:solidFill>
                  <a:schemeClr val="tx1"/>
                </a:solidFill>
                <a:sym typeface="+mn-ea"/>
              </a:rPr>
              <a:t>项目投资决策指标的计算与评价</a:t>
            </a:r>
            <a:endParaRPr lang="zh-CN" altLang="en-US" sz="3200" b="1" i="0" dirty="0">
              <a:solidFill>
                <a:schemeClr val="tx1"/>
              </a:solidFill>
              <a:ea typeface="宋体" panose="02010600030101010101" pitchFamily="2" charset="-122"/>
              <a:sym typeface="+mn-ea"/>
            </a:endParaRPr>
          </a:p>
        </p:txBody>
      </p:sp>
      <p:sp>
        <p:nvSpPr>
          <p:cNvPr id="6151" name="AutoShape 8"/>
          <p:cNvSpPr/>
          <p:nvPr/>
        </p:nvSpPr>
        <p:spPr>
          <a:xfrm>
            <a:off x="4287838" y="3476625"/>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153" name="AutoShape 10"/>
          <p:cNvSpPr/>
          <p:nvPr/>
        </p:nvSpPr>
        <p:spPr>
          <a:xfrm>
            <a:off x="4260850" y="5018088"/>
            <a:ext cx="376238" cy="347662"/>
          </a:xfrm>
          <a:prstGeom prst="rightArrow">
            <a:avLst>
              <a:gd name="adj1" fmla="val 50000"/>
              <a:gd name="adj2" fmla="val 45086"/>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155" name="AutoShape 12"/>
          <p:cNvSpPr/>
          <p:nvPr/>
        </p:nvSpPr>
        <p:spPr>
          <a:xfrm>
            <a:off x="4268788" y="1981200"/>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9229" name="AutoShape 13"/>
          <p:cNvSpPr>
            <a:spLocks noChangeArrowheads="1"/>
          </p:cNvSpPr>
          <p:nvPr/>
        </p:nvSpPr>
        <p:spPr bwMode="gray">
          <a:xfrm>
            <a:off x="2145030" y="1332230"/>
            <a:ext cx="5276850" cy="863600"/>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0" name="Freeform 14"/>
          <p:cNvSpPr/>
          <p:nvPr/>
        </p:nvSpPr>
        <p:spPr bwMode="gray">
          <a:xfrm>
            <a:off x="2889250" y="1584325"/>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1" name="AutoShape 15"/>
          <p:cNvSpPr>
            <a:spLocks noChangeArrowheads="1"/>
          </p:cNvSpPr>
          <p:nvPr/>
        </p:nvSpPr>
        <p:spPr bwMode="gray">
          <a:xfrm>
            <a:off x="3348355" y="3703955"/>
            <a:ext cx="4359275" cy="949325"/>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3" name="AutoShape 17"/>
          <p:cNvSpPr>
            <a:spLocks noChangeArrowheads="1"/>
          </p:cNvSpPr>
          <p:nvPr/>
        </p:nvSpPr>
        <p:spPr bwMode="gray">
          <a:xfrm>
            <a:off x="3060065" y="2511425"/>
            <a:ext cx="4414520" cy="827405"/>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67" name="Text Box 24">
            <a:hlinkClick r:id="" action="ppaction://noaction"/>
          </p:cNvPr>
          <p:cNvSpPr txBox="1"/>
          <p:nvPr/>
        </p:nvSpPr>
        <p:spPr>
          <a:xfrm>
            <a:off x="2484120" y="1412240"/>
            <a:ext cx="4851400" cy="645160"/>
          </a:xfrm>
          <a:prstGeom prst="rect">
            <a:avLst/>
          </a:prstGeom>
          <a:noFill/>
          <a:ln w="9525">
            <a:noFill/>
          </a:ln>
        </p:spPr>
        <p:txBody>
          <a:bodyPr wrap="square" anchor="t" anchorCtr="0">
            <a:spAutoFit/>
            <a:scene3d>
              <a:camera prst="orthographicFront"/>
              <a:lightRig rig="threePt" dir="t"/>
            </a:scene3d>
          </a:bodyPr>
          <a:p>
            <a:pPr marL="0" marR="0" lvl="0" indent="0" algn="l" defTabSz="914400" rtl="0" eaLnBrk="1" fontAlgn="base" latinLnBrk="0" hangingPunct="1">
              <a:lnSpc>
                <a:spcPct val="150000"/>
              </a:lnSpc>
              <a:spcBef>
                <a:spcPct val="0"/>
              </a:spcBef>
              <a:spcAft>
                <a:spcPct val="0"/>
              </a:spcAft>
              <a:buClrTx/>
              <a:buSzTx/>
              <a:buFontTx/>
              <a:buNone/>
              <a:defRPr/>
            </a:pPr>
            <a:r>
              <a:rPr lang="zh-CN" altLang="en-US" sz="24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一、</a:t>
            </a:r>
            <a:r>
              <a:rPr lang="zh-CN" altLang="en-US" sz="2400" b="1" noProof="0" dirty="0">
                <a:solidFill>
                  <a:schemeClr val="accent1"/>
                </a:solidFill>
                <a:effectLst>
                  <a:outerShdw blurRad="38100" dist="25400" dir="5400000" algn="ctr" rotWithShape="0">
                    <a:srgbClr val="6E747A">
                      <a:alpha val="43000"/>
                    </a:srgbClr>
                  </a:outerShdw>
                </a:effectLst>
                <a:uLnTx/>
                <a:uFillTx/>
                <a:latin typeface="宋体" panose="02010600030101010101" pitchFamily="2" charset="-122"/>
                <a:sym typeface="+mn-ea"/>
              </a:rPr>
              <a:t>项目投资决策评价指标的类型</a:t>
            </a:r>
            <a:endParaRPr lang="zh-CN" altLang="en-US" sz="2400" b="1" noProof="0" dirty="0">
              <a:solidFill>
                <a:schemeClr val="accent1"/>
              </a:solidFill>
              <a:effectLst>
                <a:outerShdw blurRad="38100" dist="25400" dir="5400000" algn="ctr" rotWithShape="0">
                  <a:srgbClr val="6E747A">
                    <a:alpha val="43000"/>
                  </a:srgbClr>
                </a:outerShdw>
              </a:effectLst>
              <a:uLnTx/>
              <a:uFillTx/>
              <a:latin typeface="宋体" panose="02010600030101010101" pitchFamily="2" charset="-122"/>
              <a:ea typeface="宋体" panose="02010600030101010101" pitchFamily="2" charset="-122"/>
              <a:sym typeface="+mn-ea"/>
            </a:endParaRPr>
          </a:p>
        </p:txBody>
      </p:sp>
      <p:sp>
        <p:nvSpPr>
          <p:cNvPr id="6168" name="Text Box 25">
            <a:hlinkClick r:id="" action="ppaction://noaction"/>
          </p:cNvPr>
          <p:cNvSpPr txBox="1"/>
          <p:nvPr/>
        </p:nvSpPr>
        <p:spPr>
          <a:xfrm>
            <a:off x="3564255" y="3932555"/>
            <a:ext cx="4045585" cy="622935"/>
          </a:xfrm>
          <a:prstGeom prst="rect">
            <a:avLst/>
          </a:prstGeom>
          <a:noFill/>
          <a:ln w="9525">
            <a:noFill/>
          </a:ln>
        </p:spPr>
        <p:txBody>
          <a:bodyPr wrap="square" anchor="t" anchorCtr="0">
            <a:no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sym typeface="+mn-ea"/>
              </a:rPr>
              <a:t>三、贴现评价指标方法</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3" name="Text Box 24">
            <a:hlinkClick r:id="" action="ppaction://noaction"/>
          </p:cNvPr>
          <p:cNvSpPr txBox="1"/>
          <p:nvPr>
            <p:custDataLst>
              <p:tags r:id="rId1"/>
            </p:custDataLst>
          </p:nvPr>
        </p:nvSpPr>
        <p:spPr>
          <a:xfrm>
            <a:off x="3275965" y="2671445"/>
            <a:ext cx="3972560"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二、非贴现评价指标方法</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2" name="AutoShape 17"/>
          <p:cNvSpPr>
            <a:spLocks noChangeArrowheads="1"/>
          </p:cNvSpPr>
          <p:nvPr>
            <p:custDataLst>
              <p:tags r:id="rId2"/>
            </p:custDataLst>
          </p:nvPr>
        </p:nvSpPr>
        <p:spPr bwMode="gray">
          <a:xfrm>
            <a:off x="3491865" y="4965700"/>
            <a:ext cx="4491990" cy="833755"/>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Text Box 24">
            <a:hlinkClick r:id="" action="ppaction://noaction"/>
          </p:cNvPr>
          <p:cNvSpPr txBox="1"/>
          <p:nvPr>
            <p:custDataLst>
              <p:tags r:id="rId3"/>
            </p:custDataLst>
          </p:nvPr>
        </p:nvSpPr>
        <p:spPr>
          <a:xfrm>
            <a:off x="3564255" y="5102225"/>
            <a:ext cx="4164965"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四、项目投资决策方法的应用</a:t>
            </a:r>
            <a:endParaRPr lang="zh-CN" altLang="en-US" sz="2400" b="1" dirty="0">
              <a:solidFill>
                <a:srgbClr val="FEFFFF"/>
              </a:solidFill>
              <a:latin typeface="Arial" panose="020B0604020202020204" pitchFamily="34" charset="0"/>
              <a:ea typeface="宋体" panose="02010600030101010101" pitchFamily="2" charset="-122"/>
            </a:endParaRPr>
          </a:p>
        </p:txBody>
      </p:sp>
    </p:spTree>
  </p:cSld>
  <p:clrMapOvr>
    <a:masterClrMapping/>
  </p:clrMapOvr>
  <p:transition spd="med">
    <p:blinds dir="vert"/>
    <p:sndAc>
      <p:stSnd>
        <p:snd r:embed="rId4" name="chimes.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idx="1"/>
          </p:nvPr>
        </p:nvSpPr>
        <p:spPr>
          <a:xfrm>
            <a:off x="179705" y="692150"/>
            <a:ext cx="8785225" cy="628015"/>
          </a:xfrm>
        </p:spPr>
        <p:txBody>
          <a:bodyPr vert="horz" wrap="square" lIns="91440" tIns="45720" rIns="91440" bIns="45720" anchor="t" anchorCtr="0"/>
          <a:p>
            <a:pPr eaLnBrk="1" hangingPunct="1"/>
            <a:r>
              <a:rPr lang="zh-CN" altLang="en-US" sz="2400" b="1" dirty="0">
                <a:solidFill>
                  <a:srgbClr val="0000CC"/>
                </a:solidFill>
                <a:latin typeface="黑体" panose="02010609060101010101" pitchFamily="2" charset="-122"/>
                <a:ea typeface="黑体" panose="02010609060101010101" pitchFamily="2" charset="-122"/>
              </a:rPr>
              <a:t>一、项目投资决策评价指标的</a:t>
            </a:r>
            <a:r>
              <a:rPr lang="zh-CN" altLang="en-US" sz="2400" b="1" dirty="0">
                <a:solidFill>
                  <a:srgbClr val="0000CC"/>
                </a:solidFill>
                <a:latin typeface="黑体" panose="02010609060101010101" pitchFamily="2" charset="-122"/>
                <a:ea typeface="黑体" panose="02010609060101010101" pitchFamily="2" charset="-122"/>
              </a:rPr>
              <a:t>类型</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400" dirty="0"/>
          </a:p>
        </p:txBody>
      </p:sp>
      <p:sp>
        <p:nvSpPr>
          <p:cNvPr id="5" name="Rectangle 2"/>
          <p:cNvSpPr>
            <a:spLocks noGrp="1"/>
          </p:cNvSpPr>
          <p:nvPr>
            <p:custDataLst>
              <p:tags r:id="rId1"/>
            </p:custDataLst>
          </p:nvPr>
        </p:nvSpPr>
        <p:spPr>
          <a:xfrm>
            <a:off x="323850" y="1556385"/>
            <a:ext cx="8785225" cy="62801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（一）按是否考虑资金时间价值分类</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非贴现评价指标（静态指标）：</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如投资利润率、静态投资回收期等。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贴现评价指标（动态指标）：</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如净现值、净现值率、现值指数、内涵报酬率等。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20000"/>
              </a:lnSpc>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12"/>
          <p:cNvSpPr>
            <a:spLocks noChangeArrowheads="1"/>
          </p:cNvSpPr>
          <p:nvPr/>
        </p:nvSpPr>
        <p:spPr bwMode="auto">
          <a:xfrm>
            <a:off x="755650" y="620395"/>
            <a:ext cx="5442585" cy="46037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一、企业投资的含义、意义及其分类</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2" name="矩形 23"/>
          <p:cNvSpPr/>
          <p:nvPr>
            <p:custDataLst>
              <p:tags r:id="rId1"/>
            </p:custDataLst>
          </p:nvPr>
        </p:nvSpPr>
        <p:spPr>
          <a:xfrm>
            <a:off x="539115" y="2132330"/>
            <a:ext cx="8529955" cy="3331210"/>
          </a:xfrm>
          <a:prstGeom prst="rect">
            <a:avLst/>
          </a:prstGeom>
          <a:noFill/>
          <a:ln w="9525">
            <a:noFill/>
          </a:ln>
        </p:spPr>
        <p:txBody>
          <a:bodyPr wrap="square">
            <a:noAutofit/>
          </a:bodyPr>
          <a:p>
            <a:pPr eaLnBrk="1" hangingPunct="1">
              <a:lnSpc>
                <a:spcPct val="150000"/>
              </a:lnSpc>
            </a:pPr>
            <a:r>
              <a:rPr lang="en-US" altLang="zh-CN" sz="2000" b="1" dirty="0">
                <a:latin typeface="+mn-ea"/>
                <a:ea typeface="+mn-ea"/>
              </a:rPr>
              <a:t>   </a:t>
            </a:r>
            <a:r>
              <a:rPr lang="zh-CN" altLang="en-US" sz="2000" b="1" dirty="0">
                <a:latin typeface="+mn-ea"/>
                <a:ea typeface="+mn-ea"/>
              </a:rPr>
              <a:t>投资是指特定经济主体（国家、企业、行政事业单位、社会团体和个人）以本金收回并活力为基本目的，在一定时期内向特定领域的标的物投放资金或实物等价物，以期能够在未来较长时期内获取经济利益的经济行为。</a:t>
            </a:r>
            <a:endParaRPr lang="zh-CN" altLang="en-US" sz="2000" b="1" dirty="0">
              <a:latin typeface="+mn-ea"/>
              <a:ea typeface="+mn-ea"/>
            </a:endParaRPr>
          </a:p>
          <a:p>
            <a:pPr eaLnBrk="1" hangingPunct="1">
              <a:lnSpc>
                <a:spcPct val="150000"/>
              </a:lnSpc>
            </a:pPr>
            <a:r>
              <a:rPr lang="en-US" altLang="zh-CN" sz="2000" b="1" dirty="0">
                <a:latin typeface="+mn-ea"/>
                <a:ea typeface="+mn-ea"/>
              </a:rPr>
              <a:t>   </a:t>
            </a:r>
            <a:r>
              <a:rPr lang="zh-CN" altLang="en-US" sz="2000" b="1" dirty="0">
                <a:latin typeface="+mn-ea"/>
                <a:ea typeface="+mn-ea"/>
              </a:rPr>
              <a:t>如购置生产设备、兴建路桥项目、购买股票等有价证券，均属于投资行为。</a:t>
            </a:r>
            <a:endParaRPr lang="zh-CN" altLang="en-US" sz="2000" b="1" dirty="0">
              <a:latin typeface="+mn-ea"/>
              <a:ea typeface="+mn-ea"/>
            </a:endParaRPr>
          </a:p>
          <a:p>
            <a:pPr eaLnBrk="1" hangingPunct="1">
              <a:lnSpc>
                <a:spcPct val="150000"/>
              </a:lnSpc>
            </a:pPr>
            <a:r>
              <a:rPr lang="en-US" altLang="zh-CN" sz="2000" b="1" dirty="0">
                <a:latin typeface="+mn-ea"/>
                <a:ea typeface="+mn-ea"/>
              </a:rPr>
              <a:t>    </a:t>
            </a:r>
            <a:r>
              <a:rPr lang="zh-CN" altLang="en-US" sz="2000" b="1" dirty="0">
                <a:latin typeface="+mn-ea"/>
                <a:ea typeface="+mn-ea"/>
              </a:rPr>
              <a:t>本书所讲的投资为企业投资。</a:t>
            </a:r>
            <a:endParaRPr lang="zh-CN" altLang="en-US" sz="2000" b="1" dirty="0">
              <a:latin typeface="+mn-ea"/>
              <a:ea typeface="+mn-ea"/>
            </a:endParaRPr>
          </a:p>
        </p:txBody>
      </p:sp>
      <p:sp>
        <p:nvSpPr>
          <p:cNvPr id="3" name="Rectangle 12"/>
          <p:cNvSpPr>
            <a:spLocks noChangeArrowheads="1"/>
          </p:cNvSpPr>
          <p:nvPr>
            <p:custDataLst>
              <p:tags r:id="rId2"/>
            </p:custDataLst>
          </p:nvPr>
        </p:nvSpPr>
        <p:spPr bwMode="auto">
          <a:xfrm>
            <a:off x="755650" y="1411605"/>
            <a:ext cx="5442585" cy="46037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（一）企业投资的含义</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Tree>
    <p:custDataLst>
      <p:tags r:id="rId3"/>
    </p:custDataLst>
  </p:cSld>
  <p:clrMapOvr>
    <a:masterClrMapping/>
  </p:clrMapOvr>
  <p:transition advTm="13146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idx="1"/>
          </p:nvPr>
        </p:nvSpPr>
        <p:spPr>
          <a:xfrm>
            <a:off x="323215" y="620395"/>
            <a:ext cx="8785225" cy="628015"/>
          </a:xfrm>
        </p:spPr>
        <p:txBody>
          <a:bodyPr vert="horz" wrap="square" lIns="91440" tIns="45720" rIns="91440" bIns="45720" anchor="t" anchorCtr="0"/>
          <a:p>
            <a:pPr eaLnBrk="1" hangingPunct="1"/>
            <a:r>
              <a:rPr lang="zh-CN" altLang="en-US" sz="2400" b="1" dirty="0">
                <a:solidFill>
                  <a:srgbClr val="0000CC"/>
                </a:solidFill>
                <a:latin typeface="黑体" panose="02010609060101010101" pitchFamily="2" charset="-122"/>
                <a:ea typeface="黑体" panose="02010609060101010101" pitchFamily="2" charset="-122"/>
              </a:rPr>
              <a:t>一、项目投资决策评价指标的</a:t>
            </a:r>
            <a:r>
              <a:rPr lang="zh-CN" altLang="en-US" sz="2400" b="1" dirty="0">
                <a:solidFill>
                  <a:srgbClr val="0000CC"/>
                </a:solidFill>
                <a:latin typeface="黑体" panose="02010609060101010101" pitchFamily="2" charset="-122"/>
                <a:ea typeface="黑体" panose="02010609060101010101" pitchFamily="2" charset="-122"/>
              </a:rPr>
              <a:t>类型</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400" dirty="0"/>
          </a:p>
        </p:txBody>
      </p:sp>
      <p:sp>
        <p:nvSpPr>
          <p:cNvPr id="5" name="Rectangle 2"/>
          <p:cNvSpPr>
            <a:spLocks noGrp="1"/>
          </p:cNvSpPr>
          <p:nvPr>
            <p:custDataLst>
              <p:tags r:id="rId1"/>
            </p:custDataLst>
          </p:nvPr>
        </p:nvSpPr>
        <p:spPr>
          <a:xfrm>
            <a:off x="323215" y="1268730"/>
            <a:ext cx="8046085" cy="62801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（二）按指标的性质不同分类</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正指标（在一定范围内指标越大越好）：</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如投资利润率、净现值、净现值率、现值指数、内涵报酬率等。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反指标（在一定范围内指标越小越好）：</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如静态的投资回收期等。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20000"/>
              </a:lnSpc>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idx="1"/>
          </p:nvPr>
        </p:nvSpPr>
        <p:spPr>
          <a:xfrm>
            <a:off x="179705" y="980440"/>
            <a:ext cx="8785225" cy="628015"/>
          </a:xfrm>
        </p:spPr>
        <p:txBody>
          <a:bodyPr vert="horz" wrap="square" lIns="91440" tIns="45720" rIns="91440" bIns="45720" anchor="t" anchorCtr="0"/>
          <a:p>
            <a:pPr eaLnBrk="1" hangingPunct="1"/>
            <a:r>
              <a:rPr lang="zh-CN" altLang="en-US" sz="2400" b="1" dirty="0">
                <a:solidFill>
                  <a:srgbClr val="0000CC"/>
                </a:solidFill>
                <a:latin typeface="黑体" panose="02010609060101010101" pitchFamily="2" charset="-122"/>
                <a:ea typeface="黑体" panose="02010609060101010101" pitchFamily="2" charset="-122"/>
              </a:rPr>
              <a:t>一、项目投资决策评价指标的</a:t>
            </a:r>
            <a:r>
              <a:rPr lang="zh-CN" altLang="en-US" sz="2400" b="1" dirty="0">
                <a:solidFill>
                  <a:srgbClr val="0000CC"/>
                </a:solidFill>
                <a:latin typeface="黑体" panose="02010609060101010101" pitchFamily="2" charset="-122"/>
                <a:ea typeface="黑体" panose="02010609060101010101" pitchFamily="2" charset="-122"/>
              </a:rPr>
              <a:t>类型</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400" dirty="0"/>
          </a:p>
        </p:txBody>
      </p:sp>
      <p:sp>
        <p:nvSpPr>
          <p:cNvPr id="5" name="Rectangle 2"/>
          <p:cNvSpPr>
            <a:spLocks noGrp="1"/>
          </p:cNvSpPr>
          <p:nvPr>
            <p:custDataLst>
              <p:tags r:id="rId1"/>
            </p:custDataLst>
          </p:nvPr>
        </p:nvSpPr>
        <p:spPr>
          <a:xfrm>
            <a:off x="323215" y="1700530"/>
            <a:ext cx="8785225" cy="62801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（三）按指标数量特征的不同分类</a:t>
            </a:r>
            <a:endPar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绝对数指标：</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如静态的投资回收期、净现值等。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相对数指标：</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如净现值率、现值指数、内涵报酬率等。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20000"/>
              </a:lnSpc>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idx="1"/>
          </p:nvPr>
        </p:nvSpPr>
        <p:spPr>
          <a:xfrm>
            <a:off x="251460" y="692150"/>
            <a:ext cx="8785225" cy="628015"/>
          </a:xfrm>
        </p:spPr>
        <p:txBody>
          <a:bodyPr vert="horz" wrap="square" lIns="91440" tIns="45720" rIns="91440" bIns="45720" anchor="t" anchorCtr="0"/>
          <a:p>
            <a:pPr eaLnBrk="1" hangingPunct="1"/>
            <a:r>
              <a:rPr lang="zh-CN" altLang="en-US" sz="2400" b="1" dirty="0">
                <a:solidFill>
                  <a:srgbClr val="0000CC"/>
                </a:solidFill>
                <a:latin typeface="黑体" panose="02010609060101010101" pitchFamily="2" charset="-122"/>
                <a:ea typeface="黑体" panose="02010609060101010101" pitchFamily="2" charset="-122"/>
              </a:rPr>
              <a:t>一、项目投资决策评价指标的</a:t>
            </a:r>
            <a:r>
              <a:rPr lang="zh-CN" altLang="en-US" sz="2400" b="1" dirty="0">
                <a:solidFill>
                  <a:srgbClr val="0000CC"/>
                </a:solidFill>
                <a:latin typeface="黑体" panose="02010609060101010101" pitchFamily="2" charset="-122"/>
                <a:ea typeface="黑体" panose="02010609060101010101" pitchFamily="2" charset="-122"/>
              </a:rPr>
              <a:t>类型</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400" dirty="0"/>
          </a:p>
        </p:txBody>
      </p:sp>
      <p:sp>
        <p:nvSpPr>
          <p:cNvPr id="5" name="Rectangle 2"/>
          <p:cNvSpPr>
            <a:spLocks noGrp="1"/>
          </p:cNvSpPr>
          <p:nvPr>
            <p:custDataLst>
              <p:tags r:id="rId1"/>
            </p:custDataLst>
          </p:nvPr>
        </p:nvSpPr>
        <p:spPr>
          <a:xfrm>
            <a:off x="467360" y="1556385"/>
            <a:ext cx="8785225" cy="62801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（四）按指标在决策中所处的地位不同分类</a:t>
            </a:r>
            <a:endPar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主要指标：如净现值、内涵报酬率等。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次要指标：如静态的投资回收期等。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3.</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辅助指标：如投资利润率等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20000"/>
              </a:lnSpc>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idx="1"/>
          </p:nvPr>
        </p:nvSpPr>
        <p:spPr>
          <a:xfrm>
            <a:off x="323215" y="856615"/>
            <a:ext cx="8785225" cy="628015"/>
          </a:xfrm>
        </p:spPr>
        <p:txBody>
          <a:bodyPr vert="horz" wrap="square" lIns="91440" tIns="45720" rIns="91440" bIns="45720" anchor="t" anchorCtr="0"/>
          <a:p>
            <a:pPr eaLnBrk="1" hangingPunct="1"/>
            <a:r>
              <a:rPr lang="zh-CN" altLang="en-US" sz="2400" b="1" dirty="0">
                <a:solidFill>
                  <a:srgbClr val="0000CC"/>
                </a:solidFill>
                <a:latin typeface="黑体" panose="02010609060101010101" pitchFamily="2" charset="-122"/>
                <a:ea typeface="黑体" panose="02010609060101010101" pitchFamily="2" charset="-122"/>
              </a:rPr>
              <a:t>一、项目投资决策评价指标的</a:t>
            </a:r>
            <a:r>
              <a:rPr lang="zh-CN" altLang="en-US" sz="2400" b="1" dirty="0">
                <a:solidFill>
                  <a:srgbClr val="0000CC"/>
                </a:solidFill>
                <a:latin typeface="黑体" panose="02010609060101010101" pitchFamily="2" charset="-122"/>
                <a:ea typeface="黑体" panose="02010609060101010101" pitchFamily="2" charset="-122"/>
              </a:rPr>
              <a:t>类型</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400" dirty="0"/>
          </a:p>
        </p:txBody>
      </p:sp>
      <p:sp>
        <p:nvSpPr>
          <p:cNvPr id="5" name="Rectangle 2"/>
          <p:cNvSpPr>
            <a:spLocks noGrp="1"/>
          </p:cNvSpPr>
          <p:nvPr>
            <p:custDataLst>
              <p:tags r:id="rId1"/>
            </p:custDataLst>
          </p:nvPr>
        </p:nvSpPr>
        <p:spPr>
          <a:xfrm>
            <a:off x="467360" y="1556385"/>
            <a:ext cx="8785225" cy="62801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（五）按指标计算的难易程度不同分类</a:t>
            </a:r>
            <a:endPar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简单指标：</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如投资利润率、静态投资回收期、净现值率、现值指数等。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复杂指标：</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净现值、内涵报酬等。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20000"/>
              </a:lnSpc>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idx="1"/>
          </p:nvPr>
        </p:nvSpPr>
        <p:spPr>
          <a:xfrm>
            <a:off x="179388" y="981075"/>
            <a:ext cx="8785225" cy="5038725"/>
          </a:xfrm>
        </p:spPr>
        <p:txBody>
          <a:bodyPr vert="horz" wrap="square" lIns="91440" tIns="45720" rIns="91440" bIns="45720" anchor="t" anchorCtr="0"/>
          <a:p>
            <a:pPr eaLnBrk="1" hangingPunct="1">
              <a:lnSpc>
                <a:spcPct val="150000"/>
              </a:lnSpc>
            </a:pPr>
            <a:r>
              <a:rPr lang="zh-CN" altLang="en-US" sz="2400" b="1" dirty="0">
                <a:solidFill>
                  <a:srgbClr val="0000CC"/>
                </a:solidFill>
                <a:latin typeface="黑体" panose="02010609060101010101" pitchFamily="2" charset="-122"/>
                <a:ea typeface="黑体" panose="02010609060101010101" pitchFamily="2" charset="-122"/>
              </a:rPr>
              <a:t>（一）投资报酬</a:t>
            </a:r>
            <a:r>
              <a:rPr lang="zh-CN" altLang="en-US" sz="2400" b="1" dirty="0">
                <a:solidFill>
                  <a:srgbClr val="0000CC"/>
                </a:solidFill>
                <a:latin typeface="黑体" panose="02010609060101010101" pitchFamily="2" charset="-122"/>
                <a:ea typeface="黑体" panose="02010609060101010101" pitchFamily="2" charset="-122"/>
              </a:rPr>
              <a:t>率法</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en-US" altLang="zh-CN" sz="2400" b="1" dirty="0">
                <a:solidFill>
                  <a:srgbClr val="0000CC"/>
                </a:solidFill>
                <a:latin typeface="黑体" panose="02010609060101010101" pitchFamily="2" charset="-122"/>
                <a:ea typeface="黑体" panose="02010609060101010101" pitchFamily="2" charset="-122"/>
              </a:rPr>
              <a:t>1.</a:t>
            </a:r>
            <a:r>
              <a:rPr lang="zh-CN" altLang="en-US" sz="2400" b="1" dirty="0">
                <a:solidFill>
                  <a:srgbClr val="0000CC"/>
                </a:solidFill>
                <a:latin typeface="黑体" panose="02010609060101010101" pitchFamily="2" charset="-122"/>
                <a:ea typeface="黑体" panose="02010609060101010101" pitchFamily="2" charset="-122"/>
              </a:rPr>
              <a:t>含义：</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400" b="1" dirty="0"/>
              <a:t>         投资报酬率（</a:t>
            </a:r>
            <a:r>
              <a:rPr lang="en-US" altLang="zh-CN" sz="2400" b="1" dirty="0"/>
              <a:t>ARR</a:t>
            </a:r>
            <a:r>
              <a:rPr lang="zh-CN" altLang="en-US" sz="2400" b="1" dirty="0"/>
              <a:t>）又称投资利润率、会计收益率，它在计算时使用会计报表上的数据，以及普通会计的收益和成本观念。其计算公式</a:t>
            </a:r>
            <a:r>
              <a:rPr lang="zh-CN" altLang="en-US" sz="2400" b="1" dirty="0"/>
              <a:t>为：</a:t>
            </a:r>
            <a:endParaRPr lang="zh-CN" altLang="en-US" sz="2400" b="1" dirty="0"/>
          </a:p>
          <a:p>
            <a:pPr eaLnBrk="1" hangingPunct="1">
              <a:lnSpc>
                <a:spcPct val="150000"/>
              </a:lnSpc>
            </a:pPr>
            <a:r>
              <a:rPr lang="en-US" altLang="zh-CN" sz="2400" b="1" dirty="0"/>
              <a:t>  </a:t>
            </a:r>
            <a:endParaRPr lang="en-US" altLang="zh-CN" sz="2400" b="1" dirty="0"/>
          </a:p>
          <a:p>
            <a:pPr eaLnBrk="1" hangingPunct="1">
              <a:lnSpc>
                <a:spcPct val="150000"/>
              </a:lnSpc>
            </a:pPr>
            <a:r>
              <a:rPr lang="zh-CN" altLang="en-US" sz="2400" b="1" dirty="0"/>
              <a:t>在计算</a:t>
            </a:r>
            <a:r>
              <a:rPr lang="zh-CN" altLang="en-US" sz="2400" b="1" dirty="0">
                <a:latin typeface="Arial" panose="020B0604020202020204" pitchFamily="34" charset="0"/>
              </a:rPr>
              <a:t>“</a:t>
            </a:r>
            <a:r>
              <a:rPr lang="zh-CN" altLang="en-US" sz="2400" b="1" dirty="0"/>
              <a:t>年平均净利润</a:t>
            </a:r>
            <a:r>
              <a:rPr lang="zh-CN" altLang="en-US" sz="2400" b="1" dirty="0">
                <a:latin typeface="Arial" panose="020B0604020202020204" pitchFamily="34" charset="0"/>
              </a:rPr>
              <a:t>”</a:t>
            </a:r>
            <a:r>
              <a:rPr lang="zh-CN" altLang="en-US" sz="2400" b="1" dirty="0"/>
              <a:t>时，如使用不包括</a:t>
            </a:r>
            <a:r>
              <a:rPr lang="zh-CN" altLang="en-US" sz="2400" b="1" dirty="0">
                <a:latin typeface="Arial" panose="020B0604020202020204" pitchFamily="34" charset="0"/>
              </a:rPr>
              <a:t>“</a:t>
            </a:r>
            <a:r>
              <a:rPr lang="zh-CN" altLang="en-US" sz="2400" b="1" dirty="0"/>
              <a:t>建设期</a:t>
            </a:r>
            <a:r>
              <a:rPr lang="zh-CN" altLang="en-US" sz="2400" b="1" dirty="0">
                <a:latin typeface="Arial" panose="020B0604020202020204" pitchFamily="34" charset="0"/>
              </a:rPr>
              <a:t>”</a:t>
            </a:r>
            <a:r>
              <a:rPr lang="zh-CN" altLang="en-US" sz="2400" b="1" dirty="0"/>
              <a:t>的</a:t>
            </a:r>
            <a:r>
              <a:rPr lang="zh-CN" altLang="en-US" sz="2400" b="1" dirty="0">
                <a:latin typeface="Arial" panose="020B0604020202020204" pitchFamily="34" charset="0"/>
              </a:rPr>
              <a:t>“</a:t>
            </a:r>
            <a:r>
              <a:rPr lang="zh-CN" altLang="en-US" sz="2400" b="1" dirty="0"/>
              <a:t>经营期</a:t>
            </a:r>
            <a:r>
              <a:rPr lang="zh-CN" altLang="en-US" sz="2400" b="1" dirty="0">
                <a:latin typeface="Arial" panose="020B0604020202020204" pitchFamily="34" charset="0"/>
              </a:rPr>
              <a:t>”</a:t>
            </a:r>
            <a:r>
              <a:rPr lang="zh-CN" altLang="en-US" sz="2400" b="1" dirty="0"/>
              <a:t>年数，其最终结果称为</a:t>
            </a:r>
            <a:r>
              <a:rPr lang="zh-CN" altLang="en-US" sz="2400" b="1" dirty="0">
                <a:latin typeface="Arial" panose="020B0604020202020204" pitchFamily="34" charset="0"/>
              </a:rPr>
              <a:t>“</a:t>
            </a:r>
            <a:r>
              <a:rPr lang="zh-CN" altLang="en-US" sz="2400" b="1" dirty="0"/>
              <a:t>经营期会计收益率</a:t>
            </a:r>
            <a:r>
              <a:rPr lang="zh-CN" altLang="en-US" sz="2400" b="1" dirty="0">
                <a:latin typeface="Arial" panose="020B0604020202020204" pitchFamily="34" charset="0"/>
              </a:rPr>
              <a:t>”</a:t>
            </a:r>
            <a:r>
              <a:rPr lang="zh-CN" altLang="en-US" sz="2400" b="1" dirty="0"/>
              <a:t>。</a:t>
            </a:r>
            <a:endParaRPr lang="zh-CN" altLang="en-US" sz="2400" b="1" dirty="0"/>
          </a:p>
          <a:p>
            <a:pPr eaLnBrk="1" hangingPunct="1">
              <a:lnSpc>
                <a:spcPct val="150000"/>
              </a:lnSpc>
            </a:pPr>
            <a:r>
              <a:rPr lang="zh-CN" altLang="en-US" sz="2400" b="1" dirty="0"/>
              <a:t>          </a:t>
            </a:r>
            <a:endParaRPr lang="zh-CN" altLang="en-US" sz="2400" b="1" dirty="0"/>
          </a:p>
        </p:txBody>
      </p:sp>
      <p:sp>
        <p:nvSpPr>
          <p:cNvPr id="3" name="标题 2"/>
          <p:cNvSpPr>
            <a:spLocks noGrp="1"/>
          </p:cNvSpPr>
          <p:nvPr>
            <p:ph type="title"/>
            <p:custDataLst>
              <p:tags r:id="rId1"/>
            </p:custDataLst>
          </p:nvPr>
        </p:nvSpPr>
        <p:spPr>
          <a:xfrm>
            <a:off x="611505" y="404495"/>
            <a:ext cx="8001000" cy="539750"/>
          </a:xfrm>
        </p:spPr>
        <p:txBody>
          <a:bodyPr/>
          <a:p>
            <a:r>
              <a:rPr lang="zh-CN" altLang="en-US" sz="2800" b="1" dirty="0">
                <a:solidFill>
                  <a:schemeClr val="tx1"/>
                </a:solidFill>
                <a:latin typeface="黑体" panose="02010609060101010101" pitchFamily="2" charset="-122"/>
                <a:ea typeface="黑体" panose="02010609060101010101" pitchFamily="2" charset="-122"/>
                <a:sym typeface="+mn-ea"/>
              </a:rPr>
              <a:t>二、非贴现评价法</a:t>
            </a:r>
            <a:endParaRPr lang="zh-CN" altLang="en-US" sz="2800" b="1" dirty="0">
              <a:solidFill>
                <a:schemeClr val="tx1"/>
              </a:solidFill>
              <a:latin typeface="黑体" panose="02010609060101010101" pitchFamily="2" charset="-122"/>
              <a:ea typeface="黑体" panose="02010609060101010101" pitchFamily="2" charset="-122"/>
              <a:sym typeface="+mn-ea"/>
            </a:endParaRPr>
          </a:p>
        </p:txBody>
      </p:sp>
      <mc:AlternateContent xmlns:mc="http://schemas.openxmlformats.org/markup-compatibility/2006">
        <mc:Choice xmlns:a14="http://schemas.microsoft.com/office/drawing/2010/main" Requires="a14">
          <p:sp>
            <p:nvSpPr>
              <p:cNvPr id="2" name="文本框 1"/>
              <p:cNvSpPr txBox="1"/>
              <p:nvPr/>
            </p:nvSpPr>
            <p:spPr>
              <a:xfrm>
                <a:off x="2411730" y="3932555"/>
                <a:ext cx="4773930" cy="812800"/>
              </a:xfrm>
              <a:prstGeom prst="rect">
                <a:avLst/>
              </a:prstGeom>
              <a:noFill/>
            </p:spPr>
            <p:txBody>
              <a:bodyPr wrap="square" rtlCol="0" anchor="t">
                <a:noAutofit/>
              </a:bodyPr>
              <a:p>
                <a:pPr algn="l"/>
                <a14:m>
                  <m:oMathPara xmlns:m="http://schemas.openxmlformats.org/officeDocument/2006/math">
                    <m:oMathParaPr>
                      <m:jc m:val="centerGroup"/>
                    </m:oMathParaPr>
                    <m:oMath xmlns:m="http://schemas.openxmlformats.org/officeDocument/2006/math">
                      <m:r>
                        <a:rPr lang="zh-CN" altLang="en-US" i="1">
                          <a:latin typeface="Cambria Math" panose="02040503050406030204" charset="0"/>
                          <a:cs typeface="Cambria Math" panose="02040503050406030204" charset="0"/>
                        </a:rPr>
                        <m:t>投资报酬率</m:t>
                      </m:r>
                      <m:r>
                        <a:rPr lang="en-US" altLang="zh-CN" i="1">
                          <a:latin typeface="Cambria Math" panose="02040503050406030204" charset="0"/>
                          <a:cs typeface="Cambria Math" panose="02040503050406030204" charset="0"/>
                        </a:rPr>
                        <m:t>=</m:t>
                      </m:r>
                      <m:f>
                        <m:fPr>
                          <m:ctrlPr>
                            <a:rPr lang="en-US" altLang="zh-CN" i="1">
                              <a:latin typeface="Cambria Math" panose="02040503050406030204" charset="0"/>
                              <a:cs typeface="Cambria Math" panose="02040503050406030204" charset="0"/>
                            </a:rPr>
                          </m:ctrlPr>
                        </m:fPr>
                        <m:num>
                          <m:r>
                            <a:rPr lang="zh-CN" altLang="en-US" i="1">
                              <a:latin typeface="Cambria Math" panose="02040503050406030204" charset="0"/>
                              <a:cs typeface="Cambria Math" panose="02040503050406030204" charset="0"/>
                            </a:rPr>
                            <m:t>经营期年平均净利润</m:t>
                          </m:r>
                        </m:num>
                        <m:den>
                          <m:r>
                            <a:rPr lang="zh-CN" altLang="en-US" i="1">
                              <a:latin typeface="Cambria Math" panose="02040503050406030204" charset="0"/>
                              <a:cs typeface="Cambria Math" panose="02040503050406030204" charset="0"/>
                            </a:rPr>
                            <m:t>初始投资额</m:t>
                          </m:r>
                        </m:den>
                      </m:f>
                      <m:r>
                        <a:rPr lang="en-US" altLang="zh-CN" i="1">
                          <a:latin typeface="Cambria Math" panose="02040503050406030204" charset="0"/>
                          <a:cs typeface="Cambria Math" panose="02040503050406030204" charset="0"/>
                        </a:rPr>
                        <m:t>×</m:t>
                      </m:r>
                      <m:r>
                        <a:rPr lang="en-US" altLang="zh-CN" i="1">
                          <a:latin typeface="Cambria Math" panose="02040503050406030204" charset="0"/>
                          <a:cs typeface="Cambria Math" panose="02040503050406030204" charset="0"/>
                        </a:rPr>
                        <m:t>100</m:t>
                      </m:r>
                      <m:r>
                        <a:rPr lang="en-US" altLang="zh-CN" i="1">
                          <a:latin typeface="Cambria Math" panose="02040503050406030204" charset="0"/>
                          <a:cs typeface="Cambria Math" panose="02040503050406030204" charset="0"/>
                        </a:rPr>
                        <m:t>%</m:t>
                      </m:r>
                    </m:oMath>
                  </m:oMathPara>
                </a14:m>
                <a:endParaRPr lang="zh-CN" altLang="en-US" i="1">
                  <a:latin typeface="Cambria Math" panose="02040503050406030204" charset="0"/>
                  <a:ea typeface="MS Mincho" charset="0"/>
                  <a:cs typeface="Cambria Math" panose="02040503050406030204" charset="0"/>
                </a:endParaRPr>
              </a:p>
            </p:txBody>
          </p:sp>
        </mc:Choice>
        <mc:Fallback>
          <p:sp>
            <p:nvSpPr>
              <p:cNvPr id="2" name="文本框 1"/>
              <p:cNvSpPr txBox="1">
                <a:spLocks noRot="1" noChangeAspect="1" noMove="1" noResize="1" noEditPoints="1" noAdjustHandles="1" noChangeArrowheads="1" noChangeShapeType="1" noTextEdit="1"/>
              </p:cNvSpPr>
              <p:nvPr/>
            </p:nvSpPr>
            <p:spPr>
              <a:xfrm>
                <a:off x="2411730" y="3932555"/>
                <a:ext cx="4773930" cy="812800"/>
              </a:xfrm>
              <a:prstGeom prst="rect">
                <a:avLst/>
              </a:prstGeom>
              <a:blipFill rotWithShape="1">
                <a:blip r:embed="rId2"/>
                <a:stretch>
                  <a:fillRect/>
                </a:stretch>
              </a:blipFill>
            </p:spPr>
            <p:txBody>
              <a:bodyPr/>
              <a:lstStyle/>
              <a:p>
                <a:r>
                  <a:rPr lang="zh-CN" altLang="en-US">
                    <a:noFill/>
                  </a:rPr>
                  <a:t> </a:t>
                </a:r>
              </a:p>
            </p:txBody>
          </p:sp>
        </mc:Fallback>
      </mc:AlternateContent>
    </p:spTree>
  </p:cSld>
  <p:clrMapOvr>
    <a:masterClrMapping/>
  </p:clrMapOvr>
  <p:transition spd="med">
    <p:blinds dir="vert"/>
    <p:sndAc>
      <p:stSnd>
        <p:snd r:embed="rId3" name="chimes.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idx="1"/>
          </p:nvPr>
        </p:nvSpPr>
        <p:spPr>
          <a:xfrm>
            <a:off x="179705" y="2000250"/>
            <a:ext cx="8785225" cy="4019550"/>
          </a:xfrm>
        </p:spPr>
        <p:txBody>
          <a:bodyPr vert="horz" wrap="square" lIns="91440" tIns="45720" rIns="91440" bIns="45720" anchor="t" anchorCtr="0"/>
          <a:p>
            <a:pPr eaLnBrk="1" hangingPunct="1">
              <a:lnSpc>
                <a:spcPct val="150000"/>
              </a:lnSpc>
            </a:pPr>
            <a:r>
              <a:rPr lang="zh-CN" altLang="en-US" sz="2400" b="1" dirty="0">
                <a:solidFill>
                  <a:srgbClr val="FF0000"/>
                </a:solidFill>
              </a:rPr>
              <a:t>例题</a:t>
            </a:r>
            <a:r>
              <a:rPr lang="en-US" altLang="zh-CN" sz="2400" b="1" dirty="0">
                <a:solidFill>
                  <a:srgbClr val="FF0000"/>
                </a:solidFill>
              </a:rPr>
              <a:t>6-4</a:t>
            </a:r>
            <a:r>
              <a:rPr lang="zh-CN" altLang="en-US" sz="2400" b="1" dirty="0">
                <a:solidFill>
                  <a:srgbClr val="FF0000"/>
                </a:solidFill>
              </a:rPr>
              <a:t>：</a:t>
            </a:r>
            <a:endParaRPr lang="en-US" altLang="zh-CN" sz="2400" b="1" dirty="0">
              <a:solidFill>
                <a:srgbClr val="FF0000"/>
              </a:solidFill>
            </a:endParaRPr>
          </a:p>
          <a:p>
            <a:pPr eaLnBrk="1" hangingPunct="1">
              <a:lnSpc>
                <a:spcPct val="150000"/>
              </a:lnSpc>
            </a:pPr>
            <a:r>
              <a:rPr lang="en-US" altLang="zh-CN" sz="2400" b="1" dirty="0"/>
              <a:t>   </a:t>
            </a:r>
            <a:r>
              <a:rPr lang="zh-CN" altLang="en-US" sz="2400" b="1" dirty="0"/>
              <a:t>以例题</a:t>
            </a:r>
            <a:r>
              <a:rPr lang="en-US" altLang="zh-CN" sz="2400" b="1" dirty="0"/>
              <a:t>6-3</a:t>
            </a:r>
            <a:r>
              <a:rPr lang="zh-CN" altLang="en-US" sz="2400" b="1" dirty="0"/>
              <a:t>中的资料为例，分别计算甲、乙两个的投资</a:t>
            </a:r>
            <a:r>
              <a:rPr lang="zh-CN" altLang="en-US" sz="2400" b="1" dirty="0"/>
              <a:t>报酬率。</a:t>
            </a:r>
            <a:endParaRPr lang="zh-CN" altLang="en-US" sz="2400" b="1" dirty="0"/>
          </a:p>
          <a:p>
            <a:pPr eaLnBrk="1" hangingPunct="1">
              <a:lnSpc>
                <a:spcPct val="150000"/>
              </a:lnSpc>
            </a:pPr>
            <a:r>
              <a:rPr lang="zh-CN" altLang="en-US" sz="2400" b="1" dirty="0"/>
              <a:t> 甲方按的投资报酬率</a:t>
            </a:r>
            <a:r>
              <a:rPr lang="en-US" altLang="zh-CN" sz="2400" b="1" dirty="0"/>
              <a:t>=15 000÷100 000=15%</a:t>
            </a:r>
            <a:endParaRPr lang="en-US" altLang="zh-CN" sz="2400" b="1" dirty="0"/>
          </a:p>
          <a:p>
            <a:pPr eaLnBrk="1" hangingPunct="1">
              <a:lnSpc>
                <a:spcPct val="150000"/>
              </a:lnSpc>
            </a:pPr>
            <a:r>
              <a:rPr lang="zh-CN" altLang="en-US" sz="2400" b="1" dirty="0"/>
              <a:t>乙方案的投资报酬率</a:t>
            </a:r>
            <a:r>
              <a:rPr lang="en-US" altLang="zh-CN" sz="2400" b="1" dirty="0"/>
              <a:t>=</a:t>
            </a:r>
            <a:r>
              <a:rPr lang="zh-CN" altLang="en-US" sz="2400" b="1" dirty="0"/>
              <a:t>（</a:t>
            </a:r>
            <a:r>
              <a:rPr lang="en-US" altLang="zh-CN" sz="2400" b="1" dirty="0"/>
              <a:t>22 500+19 500+16 500+13 500+10 500</a:t>
            </a:r>
            <a:r>
              <a:rPr lang="zh-CN" altLang="en-US" sz="2400" b="1" dirty="0"/>
              <a:t>）÷</a:t>
            </a:r>
            <a:r>
              <a:rPr lang="en-US" altLang="zh-CN" sz="2400" b="1" dirty="0"/>
              <a:t>5/150 000=11%</a:t>
            </a:r>
            <a:endParaRPr lang="en-US" altLang="zh-CN" sz="2400" b="1" dirty="0"/>
          </a:p>
          <a:p>
            <a:pPr eaLnBrk="1" hangingPunct="1">
              <a:lnSpc>
                <a:spcPct val="150000"/>
              </a:lnSpc>
            </a:pPr>
            <a:endParaRPr lang="zh-CN" altLang="en-US" sz="2400" b="1" dirty="0"/>
          </a:p>
          <a:p>
            <a:pPr eaLnBrk="1" hangingPunct="1">
              <a:lnSpc>
                <a:spcPct val="150000"/>
              </a:lnSpc>
            </a:pPr>
            <a:r>
              <a:rPr lang="zh-CN" altLang="en-US" sz="2400" b="1" dirty="0"/>
              <a:t>          </a:t>
            </a:r>
            <a:endParaRPr lang="zh-CN" altLang="en-US" sz="2400" b="1" dirty="0"/>
          </a:p>
        </p:txBody>
      </p:sp>
      <p:sp>
        <p:nvSpPr>
          <p:cNvPr id="3" name="标题 2"/>
          <p:cNvSpPr>
            <a:spLocks noGrp="1"/>
          </p:cNvSpPr>
          <p:nvPr>
            <p:ph type="title"/>
            <p:custDataLst>
              <p:tags r:id="rId1"/>
            </p:custDataLst>
          </p:nvPr>
        </p:nvSpPr>
        <p:spPr>
          <a:xfrm>
            <a:off x="467995" y="1274445"/>
            <a:ext cx="8001000" cy="539750"/>
          </a:xfrm>
        </p:spPr>
        <p:txBody>
          <a:bodyPr/>
          <a:p>
            <a:r>
              <a:rPr lang="zh-CN" altLang="en-US" sz="2800" b="1" dirty="0">
                <a:solidFill>
                  <a:srgbClr val="00B050"/>
                </a:solidFill>
                <a:latin typeface="黑体" panose="02010609060101010101" pitchFamily="2" charset="-122"/>
                <a:ea typeface="黑体" panose="02010609060101010101" pitchFamily="2" charset="-122"/>
                <a:sym typeface="+mn-ea"/>
              </a:rPr>
              <a:t>（一）投资报酬率法</a:t>
            </a:r>
            <a:endParaRPr lang="zh-CN" altLang="en-US" sz="2800" b="1" dirty="0">
              <a:solidFill>
                <a:srgbClr val="00B050"/>
              </a:solidFill>
              <a:latin typeface="黑体" panose="02010609060101010101" pitchFamily="2" charset="-122"/>
              <a:ea typeface="黑体" panose="02010609060101010101" pitchFamily="2" charset="-122"/>
              <a:sym typeface="+mn-ea"/>
            </a:endParaRPr>
          </a:p>
        </p:txBody>
      </p:sp>
      <p:sp>
        <p:nvSpPr>
          <p:cNvPr id="4" name="标题 2"/>
          <p:cNvSpPr>
            <a:spLocks noGrp="1"/>
          </p:cNvSpPr>
          <p:nvPr>
            <p:custDataLst>
              <p:tags r:id="rId2"/>
            </p:custDataLst>
          </p:nvPr>
        </p:nvSpPr>
        <p:spPr>
          <a:xfrm>
            <a:off x="755650" y="54864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r>
              <a:rPr lang="zh-CN" altLang="en-US" sz="2800" b="1" dirty="0">
                <a:solidFill>
                  <a:schemeClr val="tx1"/>
                </a:solidFill>
                <a:latin typeface="黑体" panose="02010609060101010101" pitchFamily="2" charset="-122"/>
                <a:ea typeface="黑体" panose="02010609060101010101" pitchFamily="2" charset="-122"/>
                <a:sym typeface="+mn-ea"/>
              </a:rPr>
              <a:t>二、非贴现评价法</a:t>
            </a:r>
            <a:endParaRPr lang="zh-CN" altLang="en-US" sz="2800" b="1" dirty="0">
              <a:solidFill>
                <a:schemeClr val="tx1"/>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idx="1"/>
          </p:nvPr>
        </p:nvSpPr>
        <p:spPr>
          <a:xfrm>
            <a:off x="179388" y="1124585"/>
            <a:ext cx="8785225" cy="5038725"/>
          </a:xfrm>
        </p:spPr>
        <p:txBody>
          <a:bodyPr vert="horz" wrap="square" lIns="91440" tIns="45720" rIns="91440" bIns="45720" anchor="t" anchorCtr="0"/>
          <a:p>
            <a:pPr eaLnBrk="1" hangingPunct="1">
              <a:lnSpc>
                <a:spcPct val="150000"/>
              </a:lnSpc>
            </a:pPr>
            <a:r>
              <a:rPr lang="en-US" altLang="zh-CN" sz="2400" b="1" dirty="0">
                <a:solidFill>
                  <a:srgbClr val="0000CC"/>
                </a:solidFill>
                <a:latin typeface="黑体" panose="02010609060101010101" pitchFamily="2" charset="-122"/>
                <a:ea typeface="黑体" panose="02010609060101010101" pitchFamily="2" charset="-122"/>
              </a:rPr>
              <a:t>2.</a:t>
            </a:r>
            <a:r>
              <a:rPr lang="zh-CN" altLang="en-US" sz="2400" b="1" dirty="0">
                <a:solidFill>
                  <a:srgbClr val="0000CC"/>
                </a:solidFill>
                <a:latin typeface="黑体" panose="02010609060101010101" pitchFamily="2" charset="-122"/>
                <a:ea typeface="黑体" panose="02010609060101010101" pitchFamily="2" charset="-122"/>
              </a:rPr>
              <a:t>决策规则</a:t>
            </a:r>
            <a:endParaRPr lang="zh-CN" altLang="en-US" sz="2400" b="1" dirty="0"/>
          </a:p>
          <a:p>
            <a:pPr eaLnBrk="1" hangingPunct="1">
              <a:lnSpc>
                <a:spcPct val="150000"/>
              </a:lnSpc>
            </a:pPr>
            <a:r>
              <a:rPr lang="zh-CN" altLang="en-US" sz="2400" b="1" dirty="0"/>
              <a:t>（</a:t>
            </a:r>
            <a:r>
              <a:rPr lang="en-US" altLang="zh-CN" sz="2400" b="1" dirty="0"/>
              <a:t>1</a:t>
            </a:r>
            <a:r>
              <a:rPr lang="zh-CN" altLang="en-US" sz="2400" b="1" dirty="0"/>
              <a:t>）对于独立方案，当投资利润率≥基准投资利润率时，方案可行；反之，不可行。</a:t>
            </a:r>
            <a:endParaRPr lang="zh-CN" altLang="en-US" sz="2400" b="1" dirty="0"/>
          </a:p>
          <a:p>
            <a:pPr eaLnBrk="1" hangingPunct="1">
              <a:lnSpc>
                <a:spcPct val="150000"/>
              </a:lnSpc>
            </a:pPr>
            <a:r>
              <a:rPr lang="zh-CN" altLang="en-US" sz="2400" b="1" dirty="0"/>
              <a:t>（</a:t>
            </a:r>
            <a:r>
              <a:rPr lang="en-US" altLang="zh-CN" sz="2400" b="1" dirty="0"/>
              <a:t>2</a:t>
            </a:r>
            <a:r>
              <a:rPr lang="zh-CN" altLang="en-US" sz="2400" b="1" dirty="0"/>
              <a:t>）对于互斥方案，首先将各方案所计算的投资利润率与预先确定的基准投资利润率进行比较，选出各可行方案，然后在各可行方案中，选择投资利润率最高者。</a:t>
            </a:r>
            <a:endParaRPr lang="zh-CN" altLang="en-US" sz="2400" b="1" dirty="0"/>
          </a:p>
        </p:txBody>
      </p:sp>
      <p:sp>
        <p:nvSpPr>
          <p:cNvPr id="4" name="标题 3"/>
          <p:cNvSpPr>
            <a:spLocks noGrp="1"/>
          </p:cNvSpPr>
          <p:nvPr>
            <p:ph type="title"/>
            <p:custDataLst>
              <p:tags r:id="rId1"/>
            </p:custDataLst>
          </p:nvPr>
        </p:nvSpPr>
        <p:spPr>
          <a:xfrm>
            <a:off x="612140" y="441325"/>
            <a:ext cx="8001000" cy="539750"/>
          </a:xfrm>
        </p:spPr>
        <p:txBody>
          <a:bodyPr/>
          <a:p>
            <a:r>
              <a:rPr lang="zh-CN" altLang="en-US" sz="2800" b="1" dirty="0">
                <a:solidFill>
                  <a:srgbClr val="00B050"/>
                </a:solidFill>
                <a:latin typeface="黑体" panose="02010609060101010101" pitchFamily="2" charset="-122"/>
                <a:ea typeface="黑体" panose="02010609060101010101" pitchFamily="2" charset="-122"/>
                <a:sym typeface="+mn-ea"/>
              </a:rPr>
              <a:t>（一）投资报酬率法</a:t>
            </a:r>
            <a:endParaRPr lang="zh-CN" altLang="en-US" sz="2800" b="1" dirty="0">
              <a:solidFill>
                <a:srgbClr val="00B05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2" name="chimes.wav"/>
      </p:st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idx="1"/>
          </p:nvPr>
        </p:nvSpPr>
        <p:spPr>
          <a:xfrm>
            <a:off x="179388" y="1124585"/>
            <a:ext cx="8785225" cy="5038725"/>
          </a:xfrm>
        </p:spPr>
        <p:txBody>
          <a:bodyPr vert="horz" wrap="square" lIns="91440" tIns="45720" rIns="91440" bIns="45720" anchor="t" anchorCtr="0"/>
          <a:p>
            <a:pPr eaLnBrk="1" hangingPunct="1">
              <a:lnSpc>
                <a:spcPct val="150000"/>
              </a:lnSpc>
            </a:pPr>
            <a:r>
              <a:rPr lang="en-US" altLang="zh-CN" sz="2400" b="1" dirty="0">
                <a:solidFill>
                  <a:srgbClr val="0000CC"/>
                </a:solidFill>
                <a:latin typeface="黑体" panose="02010609060101010101" pitchFamily="2" charset="-122"/>
                <a:ea typeface="黑体" panose="02010609060101010101" pitchFamily="2" charset="-122"/>
              </a:rPr>
              <a:t>3.</a:t>
            </a:r>
            <a:r>
              <a:rPr lang="zh-CN" altLang="en-US" sz="2400" b="1" dirty="0">
                <a:solidFill>
                  <a:srgbClr val="0000CC"/>
                </a:solidFill>
                <a:latin typeface="黑体" panose="02010609060101010101" pitchFamily="2" charset="-122"/>
                <a:ea typeface="黑体" panose="02010609060101010101" pitchFamily="2" charset="-122"/>
              </a:rPr>
              <a:t>优缺点</a:t>
            </a:r>
            <a:endParaRPr lang="zh-CN" altLang="en-US" sz="2400" b="1" dirty="0"/>
          </a:p>
          <a:p>
            <a:pPr eaLnBrk="1" hangingPunct="1">
              <a:lnSpc>
                <a:spcPct val="150000"/>
              </a:lnSpc>
            </a:pPr>
            <a:r>
              <a:rPr lang="zh-CN" altLang="en-US" sz="2400" b="1" dirty="0"/>
              <a:t>（</a:t>
            </a:r>
            <a:r>
              <a:rPr lang="en-US" altLang="zh-CN" sz="2400" b="1" dirty="0"/>
              <a:t>1</a:t>
            </a:r>
            <a:r>
              <a:rPr lang="zh-CN" altLang="en-US" sz="2400" b="1" dirty="0"/>
              <a:t>）优点：计算简便，便于操作。</a:t>
            </a:r>
            <a:endParaRPr lang="zh-CN" altLang="en-US" sz="2400" b="1" dirty="0"/>
          </a:p>
          <a:p>
            <a:pPr eaLnBrk="1" hangingPunct="1">
              <a:lnSpc>
                <a:spcPct val="150000"/>
              </a:lnSpc>
            </a:pPr>
            <a:r>
              <a:rPr lang="zh-CN" altLang="en-US" sz="2400" b="1" dirty="0"/>
              <a:t>（</a:t>
            </a:r>
            <a:r>
              <a:rPr lang="en-US" altLang="zh-CN" sz="2400" b="1" dirty="0"/>
              <a:t>2</a:t>
            </a:r>
            <a:r>
              <a:rPr lang="zh-CN" altLang="en-US" sz="2400" b="1" dirty="0"/>
              <a:t>）缺点：</a:t>
            </a:r>
            <a:endParaRPr lang="zh-CN" altLang="en-US" sz="2400" b="1" dirty="0"/>
          </a:p>
          <a:p>
            <a:pPr eaLnBrk="1" hangingPunct="1">
              <a:lnSpc>
                <a:spcPct val="150000"/>
              </a:lnSpc>
            </a:pPr>
            <a:r>
              <a:rPr lang="zh-CN" altLang="en-US" sz="2400" b="1" dirty="0"/>
              <a:t> </a:t>
            </a:r>
            <a:r>
              <a:rPr lang="en-US" altLang="zh-CN" sz="2400" b="1" dirty="0"/>
              <a:t>     </a:t>
            </a:r>
            <a:r>
              <a:rPr lang="zh-CN" altLang="en-US" sz="2400" b="1" dirty="0"/>
              <a:t>①没有考虑资金的时间价值，没有反映建设期长短及投资时间对项目的不同影响；</a:t>
            </a:r>
            <a:endParaRPr lang="zh-CN" altLang="en-US" sz="2400" b="1" dirty="0"/>
          </a:p>
          <a:p>
            <a:pPr eaLnBrk="1" hangingPunct="1">
              <a:lnSpc>
                <a:spcPct val="150000"/>
              </a:lnSpc>
            </a:pPr>
            <a:r>
              <a:rPr lang="zh-CN" altLang="en-US" sz="2400" b="1" dirty="0"/>
              <a:t> </a:t>
            </a:r>
            <a:r>
              <a:rPr lang="en-US" altLang="zh-CN" sz="2400" b="1" dirty="0"/>
              <a:t>    </a:t>
            </a:r>
            <a:r>
              <a:rPr lang="zh-CN" altLang="en-US" sz="2400" b="1" dirty="0"/>
              <a:t>②该指标的分子是时期指标，分母是时点指标，因而可比性较差。</a:t>
            </a:r>
            <a:endParaRPr lang="zh-CN" altLang="en-US" sz="2400" b="1" dirty="0"/>
          </a:p>
        </p:txBody>
      </p:sp>
      <p:sp>
        <p:nvSpPr>
          <p:cNvPr id="4" name="标题 3"/>
          <p:cNvSpPr>
            <a:spLocks noGrp="1"/>
          </p:cNvSpPr>
          <p:nvPr>
            <p:ph type="title"/>
            <p:custDataLst>
              <p:tags r:id="rId1"/>
            </p:custDataLst>
          </p:nvPr>
        </p:nvSpPr>
        <p:spPr>
          <a:xfrm>
            <a:off x="612140" y="441325"/>
            <a:ext cx="8001000" cy="539750"/>
          </a:xfrm>
        </p:spPr>
        <p:txBody>
          <a:bodyPr/>
          <a:p>
            <a:r>
              <a:rPr lang="zh-CN" altLang="en-US" sz="2800" b="1" dirty="0">
                <a:solidFill>
                  <a:srgbClr val="00B050"/>
                </a:solidFill>
                <a:latin typeface="黑体" panose="02010609060101010101" pitchFamily="2" charset="-122"/>
                <a:ea typeface="黑体" panose="02010609060101010101" pitchFamily="2" charset="-122"/>
                <a:sym typeface="+mn-ea"/>
              </a:rPr>
              <a:t>（一）投资报酬率法</a:t>
            </a:r>
            <a:endParaRPr lang="zh-CN" altLang="en-US" sz="2800" b="1" dirty="0">
              <a:solidFill>
                <a:srgbClr val="00B05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2" name="chimes.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idx="1"/>
          </p:nvPr>
        </p:nvSpPr>
        <p:spPr>
          <a:xfrm>
            <a:off x="107633" y="1052830"/>
            <a:ext cx="8785225" cy="5038725"/>
          </a:xfrm>
        </p:spPr>
        <p:txBody>
          <a:bodyPr vert="horz" wrap="square" lIns="91440" tIns="45720" rIns="91440" bIns="45720" anchor="t" anchorCtr="0"/>
          <a:p>
            <a:pPr eaLnBrk="1" hangingPunct="1">
              <a:lnSpc>
                <a:spcPct val="150000"/>
              </a:lnSpc>
            </a:pPr>
            <a:r>
              <a:rPr lang="en-US" altLang="zh-CN" sz="2400" b="1" dirty="0">
                <a:solidFill>
                  <a:srgbClr val="0000CC"/>
                </a:solidFill>
                <a:latin typeface="黑体" panose="02010609060101010101" pitchFamily="2" charset="-122"/>
                <a:ea typeface="黑体" panose="02010609060101010101" pitchFamily="2" charset="-122"/>
              </a:rPr>
              <a:t>1.</a:t>
            </a:r>
            <a:r>
              <a:rPr lang="zh-CN" altLang="en-US" sz="2400" b="1" dirty="0">
                <a:solidFill>
                  <a:srgbClr val="0000CC"/>
                </a:solidFill>
                <a:latin typeface="黑体" panose="02010609060101010101" pitchFamily="2" charset="-122"/>
                <a:ea typeface="黑体" panose="02010609060101010101" pitchFamily="2" charset="-122"/>
              </a:rPr>
              <a:t>含义</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400" b="1" dirty="0"/>
              <a:t>          静态投资回收期又称全部投资回收期，简称回收期，是指以投资项目经营净现金流量抵偿原始总投资所需要的全部时间。</a:t>
            </a:r>
            <a:endParaRPr lang="zh-CN" altLang="en-US" sz="2400" b="1" dirty="0"/>
          </a:p>
          <a:p>
            <a:pPr eaLnBrk="1" hangingPunct="1">
              <a:lnSpc>
                <a:spcPct val="150000"/>
              </a:lnSpc>
            </a:pPr>
            <a:r>
              <a:rPr lang="en-US" altLang="zh-CN" sz="2400" dirty="0"/>
              <a:t>  </a:t>
            </a:r>
            <a:r>
              <a:rPr lang="zh-CN" altLang="en-US" sz="2400" b="1" dirty="0"/>
              <a:t>一般来说，回收期越短越好，经验上一般认为少于项目整个期限的</a:t>
            </a:r>
            <a:r>
              <a:rPr lang="en-US" altLang="zh-CN" sz="2400" b="1" dirty="0"/>
              <a:t>1/2</a:t>
            </a:r>
            <a:r>
              <a:rPr lang="zh-CN" altLang="en-US" sz="2400" b="1" dirty="0"/>
              <a:t>为宜。</a:t>
            </a:r>
            <a:endParaRPr lang="zh-CN" altLang="en-US" sz="2400" b="1" dirty="0"/>
          </a:p>
        </p:txBody>
      </p:sp>
      <p:sp>
        <p:nvSpPr>
          <p:cNvPr id="5" name="标题 3"/>
          <p:cNvSpPr>
            <a:spLocks noGrp="1"/>
          </p:cNvSpPr>
          <p:nvPr>
            <p:custDataLst>
              <p:tags r:id="rId1"/>
            </p:custDataLst>
          </p:nvPr>
        </p:nvSpPr>
        <p:spPr>
          <a:xfrm>
            <a:off x="612140" y="441325"/>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r>
              <a:rPr lang="zh-CN" altLang="en-US" sz="2800" b="1" dirty="0">
                <a:solidFill>
                  <a:srgbClr val="00B050"/>
                </a:solidFill>
                <a:latin typeface="黑体" panose="02010609060101010101" pitchFamily="2" charset="-122"/>
                <a:ea typeface="黑体" panose="02010609060101010101" pitchFamily="2" charset="-122"/>
                <a:sym typeface="+mn-ea"/>
              </a:rPr>
              <a:t>（二）静态投资回收期法</a:t>
            </a:r>
            <a:endParaRPr lang="zh-CN" altLang="en-US" sz="2800" b="1" dirty="0">
              <a:solidFill>
                <a:srgbClr val="00B05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2" name="chimes.wav"/>
      </p:stSnd>
    </p:sndAc>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idx="1"/>
          </p:nvPr>
        </p:nvSpPr>
        <p:spPr>
          <a:xfrm>
            <a:off x="107633" y="1196340"/>
            <a:ext cx="8785225" cy="5038725"/>
          </a:xfrm>
        </p:spPr>
        <p:txBody>
          <a:bodyPr vert="horz" wrap="square" lIns="91440" tIns="45720" rIns="91440" bIns="45720" anchor="t" anchorCtr="0"/>
          <a:p>
            <a:pPr eaLnBrk="1" hangingPunct="1">
              <a:lnSpc>
                <a:spcPct val="150000"/>
              </a:lnSpc>
            </a:pPr>
            <a:r>
              <a:rPr lang="en-US" altLang="zh-CN" sz="2400" b="1" dirty="0">
                <a:solidFill>
                  <a:srgbClr val="0000CC"/>
                </a:solidFill>
                <a:latin typeface="黑体" panose="02010609060101010101" pitchFamily="2" charset="-122"/>
                <a:ea typeface="黑体" panose="02010609060101010101" pitchFamily="2" charset="-122"/>
              </a:rPr>
              <a:t>2.</a:t>
            </a:r>
            <a:r>
              <a:rPr lang="zh-CN" altLang="en-US" sz="2400" b="1" dirty="0">
                <a:solidFill>
                  <a:srgbClr val="0000CC"/>
                </a:solidFill>
                <a:latin typeface="黑体" panose="02010609060101010101" pitchFamily="2" charset="-122"/>
                <a:ea typeface="黑体" panose="02010609060101010101" pitchFamily="2" charset="-122"/>
              </a:rPr>
              <a:t>计算方法</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400" b="1" dirty="0"/>
              <a:t>       其计算方法分以下两种情况：</a:t>
            </a:r>
            <a:endParaRPr lang="zh-CN" altLang="en-US" sz="2400" b="1" dirty="0"/>
          </a:p>
          <a:p>
            <a:pPr eaLnBrk="1" hangingPunct="1">
              <a:lnSpc>
                <a:spcPct val="150000"/>
              </a:lnSpc>
            </a:pPr>
            <a:r>
              <a:rPr lang="zh-CN" altLang="en-US" sz="2400" b="1" dirty="0"/>
              <a:t>      （</a:t>
            </a:r>
            <a:r>
              <a:rPr lang="en-US" altLang="zh-CN" sz="2400" b="1" dirty="0"/>
              <a:t>1</a:t>
            </a:r>
            <a:r>
              <a:rPr lang="zh-CN" altLang="en-US" sz="2400" b="1" dirty="0"/>
              <a:t>）在原始投资额一次支出，每年现金净流入量（</a:t>
            </a:r>
            <a:r>
              <a:rPr lang="en-US" altLang="zh-CN" sz="2400" b="1" dirty="0"/>
              <a:t>NCF</a:t>
            </a:r>
            <a:r>
              <a:rPr lang="zh-CN" altLang="en-US" sz="2400" b="1" dirty="0"/>
              <a:t>）相等时：</a:t>
            </a:r>
            <a:r>
              <a:rPr lang="zh-CN" altLang="en-US" sz="2400" dirty="0"/>
              <a:t> </a:t>
            </a:r>
            <a:endParaRPr lang="zh-CN" altLang="en-US" sz="2400" dirty="0"/>
          </a:p>
          <a:p>
            <a:pPr eaLnBrk="1" hangingPunct="1"/>
            <a:endParaRPr lang="zh-CN" altLang="en-US" sz="2400" dirty="0"/>
          </a:p>
        </p:txBody>
      </p:sp>
      <p:sp>
        <p:nvSpPr>
          <p:cNvPr id="5" name="标题 3"/>
          <p:cNvSpPr>
            <a:spLocks noGrp="1"/>
          </p:cNvSpPr>
          <p:nvPr>
            <p:custDataLst>
              <p:tags r:id="rId1"/>
            </p:custDataLst>
          </p:nvPr>
        </p:nvSpPr>
        <p:spPr>
          <a:xfrm>
            <a:off x="612140" y="441325"/>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r>
              <a:rPr lang="zh-CN" altLang="en-US" sz="2800" b="1" dirty="0">
                <a:solidFill>
                  <a:srgbClr val="00B050"/>
                </a:solidFill>
                <a:latin typeface="黑体" panose="02010609060101010101" pitchFamily="2" charset="-122"/>
                <a:ea typeface="黑体" panose="02010609060101010101" pitchFamily="2" charset="-122"/>
                <a:sym typeface="+mn-ea"/>
              </a:rPr>
              <a:t>（二）静态投资回收期法</a:t>
            </a:r>
            <a:endParaRPr lang="zh-CN" altLang="en-US" sz="2800" b="1" dirty="0">
              <a:solidFill>
                <a:srgbClr val="00B050"/>
              </a:solidFill>
              <a:latin typeface="黑体" panose="02010609060101010101" pitchFamily="2" charset="-122"/>
              <a:ea typeface="黑体" panose="02010609060101010101" pitchFamily="2" charset="-122"/>
              <a:sym typeface="+mn-ea"/>
            </a:endParaRPr>
          </a:p>
        </p:txBody>
      </p:sp>
      <mc:AlternateContent xmlns:mc="http://schemas.openxmlformats.org/markup-compatibility/2006">
        <mc:Choice xmlns:a14="http://schemas.microsoft.com/office/drawing/2010/main" Requires="a14">
          <p:sp>
            <p:nvSpPr>
              <p:cNvPr id="2" name="文本框 1"/>
              <p:cNvSpPr txBox="1"/>
              <p:nvPr/>
            </p:nvSpPr>
            <p:spPr>
              <a:xfrm>
                <a:off x="2627630" y="3572510"/>
                <a:ext cx="3830320" cy="866140"/>
              </a:xfrm>
              <a:prstGeom prst="rect">
                <a:avLst/>
              </a:prstGeom>
              <a:noFill/>
            </p:spPr>
            <p:txBody>
              <a:bodyPr wrap="none" rtlCol="0" anchor="t">
                <a:noAutofit/>
              </a:bodyPr>
              <a:p>
                <a:pPr algn="l"/>
                <a14:m>
                  <m:oMathPara xmlns:m="http://schemas.openxmlformats.org/officeDocument/2006/math">
                    <m:oMathParaPr>
                      <m:jc m:val="centerGroup"/>
                    </m:oMathParaPr>
                    <m:oMath xmlns:m="http://schemas.openxmlformats.org/officeDocument/2006/math">
                      <m:r>
                        <a:rPr lang="en-US" altLang="zh-CN" i="1">
                          <a:latin typeface="Cambria Math" panose="02040503050406030204" charset="0"/>
                          <a:cs typeface="Cambria Math" panose="02040503050406030204" charset="0"/>
                        </a:rPr>
                        <m:t>投资回收期（</m:t>
                      </m:r>
                      <m:r>
                        <a:rPr lang="en-US" altLang="zh-CN" i="1">
                          <a:latin typeface="Cambria Math" panose="02040503050406030204" charset="0"/>
                          <a:cs typeface="Cambria Math" panose="02040503050406030204" charset="0"/>
                        </a:rPr>
                        <m:t>𝑃𝑃</m:t>
                      </m:r>
                      <m:r>
                        <a:rPr lang="en-US" altLang="zh-CN" i="1">
                          <a:latin typeface="Cambria Math" panose="02040503050406030204" charset="0"/>
                          <a:cs typeface="Cambria Math" panose="02040503050406030204" charset="0"/>
                        </a:rPr>
                        <m:t>)=</m:t>
                      </m:r>
                      <m:f>
                        <m:fPr>
                          <m:ctrlPr>
                            <a:rPr lang="en-US" altLang="zh-CN" i="1">
                              <a:latin typeface="Cambria Math" panose="02040503050406030204" charset="0"/>
                              <a:cs typeface="Cambria Math" panose="02040503050406030204" charset="0"/>
                            </a:rPr>
                          </m:ctrlPr>
                        </m:fPr>
                        <m:num>
                          <m:r>
                            <a:rPr lang="en-US" altLang="zh-CN" i="1">
                              <a:latin typeface="Cambria Math" panose="02040503050406030204" charset="0"/>
                              <a:cs typeface="Cambria Math" panose="02040503050406030204" charset="0"/>
                            </a:rPr>
                            <m:t>原始投资额</m:t>
                          </m:r>
                        </m:num>
                        <m:den>
                          <m:r>
                            <a:rPr lang="en-US" altLang="zh-CN" i="1">
                              <a:latin typeface="Cambria Math" panose="02040503050406030204" charset="0"/>
                              <a:cs typeface="Cambria Math" panose="02040503050406030204" charset="0"/>
                            </a:rPr>
                            <m:t>每年现金净流量</m:t>
                          </m:r>
                        </m:den>
                      </m:f>
                    </m:oMath>
                  </m:oMathPara>
                </a14:m>
                <a:endParaRPr lang="zh-CN" altLang="en-US"/>
              </a:p>
            </p:txBody>
          </p:sp>
        </mc:Choice>
        <mc:Fallback>
          <p:sp>
            <p:nvSpPr>
              <p:cNvPr id="2" name="文本框 1"/>
              <p:cNvSpPr txBox="1">
                <a:spLocks noRot="1" noChangeAspect="1" noMove="1" noResize="1" noEditPoints="1" noAdjustHandles="1" noChangeArrowheads="1" noChangeShapeType="1" noTextEdit="1"/>
              </p:cNvSpPr>
              <p:nvPr/>
            </p:nvSpPr>
            <p:spPr>
              <a:xfrm>
                <a:off x="2627630" y="3572510"/>
                <a:ext cx="3830320" cy="866140"/>
              </a:xfrm>
              <a:prstGeom prst="rect">
                <a:avLst/>
              </a:prstGeom>
              <a:blipFill rotWithShape="1">
                <a:blip r:embed="rId2"/>
                <a:stretch>
                  <a:fillRect/>
                </a:stretch>
              </a:blipFill>
            </p:spPr>
            <p:txBody>
              <a:bodyPr/>
              <a:lstStyle/>
              <a:p>
                <a:r>
                  <a:rPr lang="zh-CN" altLang="en-US">
                    <a:noFill/>
                  </a:rPr>
                  <a:t> </a:t>
                </a:r>
              </a:p>
            </p:txBody>
          </p:sp>
        </mc:Fallback>
      </mc:AlternateContent>
    </p:spTree>
  </p:cSld>
  <p:clrMapOvr>
    <a:masterClrMapping/>
  </p:clrMapOvr>
  <p:transition spd="med">
    <p:blinds dir="vert"/>
    <p:sndAc>
      <p:stSnd>
        <p:snd r:embed="rId3"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12"/>
          <p:cNvSpPr>
            <a:spLocks noChangeArrowheads="1"/>
          </p:cNvSpPr>
          <p:nvPr/>
        </p:nvSpPr>
        <p:spPr bwMode="auto">
          <a:xfrm>
            <a:off x="899478" y="620395"/>
            <a:ext cx="4211638" cy="52197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cs typeface="+mn-cs"/>
              </a:rPr>
              <a:t>（二）企业投资的意义</a:t>
            </a:r>
            <a:endParaRPr kumimoji="0" lang="zh-CN" altLang="en-US"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cs typeface="+mn-cs"/>
            </a:endParaRPr>
          </a:p>
        </p:txBody>
      </p:sp>
      <p:grpSp>
        <p:nvGrpSpPr>
          <p:cNvPr id="62" name="组合 2"/>
          <p:cNvGrpSpPr/>
          <p:nvPr/>
        </p:nvGrpSpPr>
        <p:grpSpPr>
          <a:xfrm>
            <a:off x="1198880" y="2237740"/>
            <a:ext cx="1150938" cy="719138"/>
            <a:chOff x="3058140" y="2430077"/>
            <a:chExt cx="1151056" cy="720000"/>
          </a:xfrm>
        </p:grpSpPr>
        <p:grpSp>
          <p:nvGrpSpPr>
            <p:cNvPr id="9233" name="组合 3"/>
            <p:cNvGrpSpPr/>
            <p:nvPr/>
          </p:nvGrpSpPr>
          <p:grpSpPr>
            <a:xfrm>
              <a:off x="3058140" y="2430077"/>
              <a:ext cx="1151056" cy="720000"/>
              <a:chOff x="3609683" y="2394857"/>
              <a:chExt cx="1151056" cy="720000"/>
            </a:xfrm>
          </p:grpSpPr>
          <p:sp>
            <p:nvSpPr>
              <p:cNvPr id="65" name="矩形 64"/>
              <p:cNvSpPr/>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p:txBody>
          </p:sp>
          <p:sp>
            <p:nvSpPr>
              <p:cNvPr id="66" name="流程图: 延期 6"/>
              <p:cNvSpPr/>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1</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64" name="等腰三角形 4"/>
            <p:cNvSpPr/>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67" name="组合 7"/>
          <p:cNvGrpSpPr/>
          <p:nvPr/>
        </p:nvGrpSpPr>
        <p:grpSpPr>
          <a:xfrm>
            <a:off x="1033145" y="3224848"/>
            <a:ext cx="1150938" cy="719137"/>
            <a:chOff x="3058140" y="2430077"/>
            <a:chExt cx="1151056" cy="720000"/>
          </a:xfrm>
        </p:grpSpPr>
        <p:grpSp>
          <p:nvGrpSpPr>
            <p:cNvPr id="9229" name="组合 8"/>
            <p:cNvGrpSpPr/>
            <p:nvPr/>
          </p:nvGrpSpPr>
          <p:grpSpPr>
            <a:xfrm>
              <a:off x="3058140" y="2430077"/>
              <a:ext cx="1151056" cy="720000"/>
              <a:chOff x="3609683" y="2394857"/>
              <a:chExt cx="1151056" cy="720000"/>
            </a:xfrm>
          </p:grpSpPr>
          <p:sp>
            <p:nvSpPr>
              <p:cNvPr id="70" name="矩形 69"/>
              <p:cNvSpPr/>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71" name="流程图: 延期 11"/>
              <p:cNvSpPr/>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2</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69" name="等腰三角形 9"/>
            <p:cNvSpPr/>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72" name="组合 12"/>
          <p:cNvGrpSpPr/>
          <p:nvPr/>
        </p:nvGrpSpPr>
        <p:grpSpPr>
          <a:xfrm>
            <a:off x="1033145" y="4304348"/>
            <a:ext cx="1150938" cy="720725"/>
            <a:chOff x="3058140" y="2430077"/>
            <a:chExt cx="1151056" cy="720000"/>
          </a:xfrm>
        </p:grpSpPr>
        <p:grpSp>
          <p:nvGrpSpPr>
            <p:cNvPr id="9225" name="组合 13"/>
            <p:cNvGrpSpPr/>
            <p:nvPr/>
          </p:nvGrpSpPr>
          <p:grpSpPr>
            <a:xfrm>
              <a:off x="3058140" y="2430077"/>
              <a:ext cx="1151056" cy="720000"/>
              <a:chOff x="3609683" y="2394857"/>
              <a:chExt cx="1151056" cy="720000"/>
            </a:xfrm>
          </p:grpSpPr>
          <p:sp>
            <p:nvSpPr>
              <p:cNvPr id="75" name="矩形 74"/>
              <p:cNvSpPr/>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76" name="流程图: 延期 16"/>
              <p:cNvSpPr/>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3</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74" name="等腰三角形 14"/>
            <p:cNvSpPr/>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sp>
        <p:nvSpPr>
          <p:cNvPr id="77" name="矩形 21"/>
          <p:cNvSpPr/>
          <p:nvPr/>
        </p:nvSpPr>
        <p:spPr>
          <a:xfrm>
            <a:off x="2277110" y="2348865"/>
            <a:ext cx="6070600" cy="460375"/>
          </a:xfrm>
          <a:prstGeom prst="rect">
            <a:avLst/>
          </a:prstGeom>
          <a:noFill/>
          <a:ln w="9525">
            <a:noFill/>
          </a:ln>
        </p:spPr>
        <p:txBody>
          <a:bodyPr wrap="square">
            <a:spAutoFit/>
          </a:bodyPr>
          <a:p>
            <a:pPr eaLnBrk="1" hangingPunct="1"/>
            <a:r>
              <a:rPr lang="zh-CN" altLang="en-US" sz="2400" b="1" u="sng" dirty="0">
                <a:latin typeface="+mj-ea"/>
                <a:ea typeface="+mj-ea"/>
              </a:rPr>
              <a:t>企业投资是实现财务管理目标的基本前提</a:t>
            </a:r>
            <a:endParaRPr lang="zh-CN" altLang="en-US" sz="2400" b="1" u="sng" dirty="0">
              <a:latin typeface="+mj-ea"/>
              <a:ea typeface="+mj-ea"/>
            </a:endParaRPr>
          </a:p>
        </p:txBody>
      </p:sp>
      <p:sp>
        <p:nvSpPr>
          <p:cNvPr id="78" name="矩形 22"/>
          <p:cNvSpPr/>
          <p:nvPr/>
        </p:nvSpPr>
        <p:spPr>
          <a:xfrm>
            <a:off x="2185670" y="4466590"/>
            <a:ext cx="5854065" cy="460375"/>
          </a:xfrm>
          <a:prstGeom prst="rect">
            <a:avLst/>
          </a:prstGeom>
          <a:noFill/>
          <a:ln w="9525">
            <a:noFill/>
          </a:ln>
        </p:spPr>
        <p:txBody>
          <a:bodyPr wrap="square">
            <a:spAutoFit/>
          </a:bodyPr>
          <a:p>
            <a:pPr eaLnBrk="1" hangingPunct="1"/>
            <a:r>
              <a:rPr lang="zh-CN" altLang="en-US" sz="2400" b="1" u="sng" dirty="0">
                <a:latin typeface="宋体" panose="02010600030101010101" pitchFamily="2" charset="-122"/>
                <a:ea typeface="宋体" panose="02010600030101010101" pitchFamily="2" charset="-122"/>
              </a:rPr>
              <a:t>企</a:t>
            </a:r>
            <a:r>
              <a:rPr lang="zh-CN" altLang="en-US" sz="2400" b="1" u="sng" dirty="0">
                <a:latin typeface="+mj-ea"/>
                <a:ea typeface="+mj-ea"/>
              </a:rPr>
              <a:t>业投资企业是降低经营风险的重要方法</a:t>
            </a:r>
            <a:endParaRPr lang="zh-CN" altLang="en-US" sz="2400" b="1" u="sng" dirty="0">
              <a:latin typeface="+mj-ea"/>
              <a:ea typeface="+mj-ea"/>
            </a:endParaRPr>
          </a:p>
        </p:txBody>
      </p:sp>
      <p:sp>
        <p:nvSpPr>
          <p:cNvPr id="79" name="矩形 23"/>
          <p:cNvSpPr/>
          <p:nvPr/>
        </p:nvSpPr>
        <p:spPr>
          <a:xfrm>
            <a:off x="2195195" y="3348673"/>
            <a:ext cx="5211763" cy="460375"/>
          </a:xfrm>
          <a:prstGeom prst="rect">
            <a:avLst/>
          </a:prstGeom>
          <a:noFill/>
          <a:ln w="9525">
            <a:noFill/>
          </a:ln>
        </p:spPr>
        <p:txBody>
          <a:bodyPr>
            <a:spAutoFit/>
          </a:bodyPr>
          <a:p>
            <a:pPr eaLnBrk="1" hangingPunct="1"/>
            <a:r>
              <a:rPr lang="zh-CN" altLang="en-US" sz="2400" b="1" u="sng" dirty="0">
                <a:latin typeface="+mj-ea"/>
                <a:ea typeface="+mj-ea"/>
              </a:rPr>
              <a:t>企业投资是企业生存发展的必要手段</a:t>
            </a:r>
            <a:endParaRPr lang="zh-CN" altLang="en-US" sz="2400" b="1" u="sng" dirty="0">
              <a:latin typeface="+mj-ea"/>
              <a:ea typeface="+mj-ea"/>
            </a:endParaRPr>
          </a:p>
        </p:txBody>
      </p:sp>
    </p:spTree>
    <p:custDataLst>
      <p:tags r:id="rId1"/>
    </p:custDataLst>
  </p:cSld>
  <p:clrMapOvr>
    <a:masterClrMapping/>
  </p:clrMapOvr>
  <p:transition advTm="13146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18434" name="Rectangle 2"/>
              <p:cNvSpPr>
                <a:spLocks noGrp="1"/>
              </p:cNvSpPr>
              <p:nvPr>
                <p:ph idx="1"/>
              </p:nvPr>
            </p:nvSpPr>
            <p:spPr>
              <a:xfrm>
                <a:off x="179388" y="981075"/>
                <a:ext cx="8785225" cy="5038725"/>
              </a:xfrm>
            </p:spPr>
            <p:txBody>
              <a:bodyPr vert="horz" wrap="square" lIns="91440" tIns="45720" rIns="91440" bIns="45720" anchor="t" anchorCtr="0"/>
              <a:p>
                <a:pPr eaLnBrk="1" hangingPunct="1">
                  <a:lnSpc>
                    <a:spcPct val="150000"/>
                  </a:lnSpc>
                </a:pPr>
                <a:r>
                  <a:rPr lang="en-US" altLang="zh-CN" sz="2400" b="1" dirty="0"/>
                  <a:t>    </a:t>
                </a:r>
                <a:r>
                  <a:rPr lang="zh-CN" altLang="en-US" sz="2400" b="1" dirty="0"/>
                  <a:t>（</a:t>
                </a:r>
                <a:r>
                  <a:rPr lang="en-US" altLang="zh-CN" sz="2400" b="1" dirty="0"/>
                  <a:t>2</a:t>
                </a:r>
                <a:r>
                  <a:rPr lang="zh-CN" altLang="en-US" sz="2400" b="1" dirty="0"/>
                  <a:t>）如果每年现金净流量（</a:t>
                </a:r>
                <a:r>
                  <a:rPr lang="en-US" altLang="zh-CN" sz="2400" b="1" dirty="0"/>
                  <a:t>NCF</a:t>
                </a:r>
                <a:r>
                  <a:rPr lang="zh-CN" altLang="en-US" sz="2400" b="1" dirty="0"/>
                  <a:t>）不等，或原始投资是分几年投入的，则静态的投资回收期按下列公式计算：</a:t>
                </a:r>
                <a:endParaRPr lang="zh-CN" altLang="en-US" sz="1800" b="1" dirty="0"/>
              </a:p>
              <a:p>
                <a:pPr eaLnBrk="1" hangingPunct="1">
                  <a:lnSpc>
                    <a:spcPct val="150000"/>
                  </a:lnSpc>
                </a:pPr>
                <a:endParaRPr lang="zh-CN" altLang="en-US" sz="1800" b="1" dirty="0"/>
              </a:p>
              <a:p>
                <a:pPr eaLnBrk="1" hangingPunct="1"/>
                <a14:m>
                  <m:oMathPara xmlns:m="http://schemas.openxmlformats.org/officeDocument/2006/math">
                    <m:oMathParaPr>
                      <m:jc m:val="centerGroup"/>
                    </m:oMathParaPr>
                    <m:oMath xmlns:m="http://schemas.openxmlformats.org/officeDocument/2006/math">
                      <m:nary>
                        <m:naryPr>
                          <m:chr m:val="∑"/>
                          <m:limLoc m:val="undOvr"/>
                          <m:ctrlPr>
                            <a:rPr lang="en-US" altLang="zh-CN" sz="1800" b="1" i="1" dirty="0">
                              <a:latin typeface="Cambria Math" panose="02040503050406030204" charset="0"/>
                              <a:cs typeface="Cambria Math" panose="02040503050406030204" charset="0"/>
                            </a:rPr>
                          </m:ctrlPr>
                        </m:naryPr>
                        <m:sub>
                          <m:r>
                            <a:rPr lang="en-US" altLang="zh-CN" sz="1800" b="1" i="1" dirty="0">
                              <a:latin typeface="Cambria Math" panose="02040503050406030204" charset="0"/>
                              <a:cs typeface="Cambria Math" panose="02040503050406030204" charset="0"/>
                            </a:rPr>
                            <m:t>𝒕</m:t>
                          </m:r>
                          <m:r>
                            <a:rPr lang="en-US" altLang="zh-CN" sz="1800" b="1" i="1" dirty="0">
                              <a:latin typeface="Cambria Math" panose="02040503050406030204" charset="0"/>
                              <a:cs typeface="Cambria Math" panose="02040503050406030204" charset="0"/>
                            </a:rPr>
                            <m:t>=</m:t>
                          </m:r>
                          <m:r>
                            <a:rPr lang="en-US" altLang="zh-CN" sz="1800" b="1" i="1" dirty="0">
                              <a:latin typeface="Cambria Math" panose="02040503050406030204" charset="0"/>
                              <a:cs typeface="Cambria Math" panose="02040503050406030204" charset="0"/>
                            </a:rPr>
                            <m:t>𝟎</m:t>
                          </m:r>
                        </m:sub>
                        <m:sup>
                          <m:r>
                            <a:rPr lang="en-US" altLang="zh-CN" sz="1800" b="1" i="1" dirty="0">
                              <a:latin typeface="Cambria Math" panose="02040503050406030204" charset="0"/>
                              <a:cs typeface="Cambria Math" panose="02040503050406030204" charset="0"/>
                            </a:rPr>
                            <m:t>𝒑𝒑</m:t>
                          </m:r>
                        </m:sup>
                        <m:e>
                          <m:r>
                            <a:rPr lang="en-US" altLang="zh-CN" sz="1800" b="1" i="1" dirty="0">
                              <a:latin typeface="Cambria Math" panose="02040503050406030204" charset="0"/>
                              <a:cs typeface="Cambria Math" panose="02040503050406030204" charset="0"/>
                            </a:rPr>
                            <m:t>𝑵𝑪𝑭</m:t>
                          </m:r>
                          <m:r>
                            <a:rPr lang="en-US" altLang="zh-CN" sz="1800" b="1" i="1" dirty="0">
                              <a:latin typeface="Cambria Math" panose="02040503050406030204" charset="0"/>
                              <a:cs typeface="Cambria Math" panose="02040503050406030204" charset="0"/>
                            </a:rPr>
                            <m:t>=</m:t>
                          </m:r>
                          <m:r>
                            <a:rPr lang="en-US" altLang="zh-CN" sz="1800" b="1" i="1" dirty="0">
                              <a:latin typeface="Cambria Math" panose="02040503050406030204" charset="0"/>
                              <a:cs typeface="Cambria Math" panose="02040503050406030204" charset="0"/>
                            </a:rPr>
                            <m:t>𝟎</m:t>
                          </m:r>
                        </m:e>
                      </m:nary>
                    </m:oMath>
                  </m:oMathPara>
                </a14:m>
                <a:endParaRPr lang="zh-CN" altLang="en-US" sz="2400" dirty="0"/>
              </a:p>
              <a:p>
                <a:pPr eaLnBrk="1" hangingPunct="1">
                  <a:lnSpc>
                    <a:spcPct val="150000"/>
                  </a:lnSpc>
                </a:pPr>
                <a:r>
                  <a:rPr lang="zh-CN" altLang="en-US" sz="2400" dirty="0"/>
                  <a:t>  或</a:t>
                </a:r>
                <a:r>
                  <a:rPr lang="en-US" altLang="zh-CN" sz="2400" dirty="0"/>
                  <a:t>  </a:t>
                </a:r>
                <a:r>
                  <a:rPr lang="zh-CN" altLang="en-US" sz="2400" dirty="0"/>
                  <a:t>静态的投资回收期（</a:t>
                </a:r>
                <a:r>
                  <a:rPr lang="en-US" altLang="zh-CN" sz="2400" dirty="0"/>
                  <a:t>PP</a:t>
                </a:r>
                <a:r>
                  <a:rPr lang="zh-CN" altLang="en-US" sz="2400" dirty="0"/>
                  <a:t>）</a:t>
                </a:r>
                <a:r>
                  <a:rPr lang="en-US" altLang="zh-CN" sz="2400" dirty="0"/>
                  <a:t>=</a:t>
                </a:r>
                <a:r>
                  <a:rPr lang="zh-CN" altLang="en-US" sz="2400" dirty="0"/>
                  <a:t>累计现金净流量最后一年出现负值（</a:t>
                </a:r>
                <a:r>
                  <a:rPr lang="en-US" altLang="zh-CN" sz="2400" dirty="0"/>
                  <a:t>m</a:t>
                </a:r>
                <a:r>
                  <a:rPr lang="zh-CN" altLang="en-US" sz="2400" dirty="0"/>
                  <a:t>）</a:t>
                </a:r>
                <a:r>
                  <a:rPr lang="en-US" altLang="zh-CN" sz="2400" dirty="0"/>
                  <a:t>+</a:t>
                </a:r>
                <a14:m>
                  <m:oMath xmlns:m="http://schemas.openxmlformats.org/officeDocument/2006/math">
                    <m:f>
                      <m:fPr>
                        <m:ctrlPr>
                          <a:rPr lang="en-US" altLang="zh-CN" sz="2400" i="1" dirty="0">
                            <a:latin typeface="Cambria Math" panose="02040503050406030204" charset="0"/>
                            <a:cs typeface="Cambria Math" panose="02040503050406030204" charset="0"/>
                          </a:rPr>
                        </m:ctrlPr>
                      </m:fPr>
                      <m:num>
                        <m:r>
                          <a:rPr lang="en-US" altLang="zh-CN" sz="2400" i="1" dirty="0">
                            <a:latin typeface="Cambria Math" panose="02040503050406030204" charset="0"/>
                            <a:cs typeface="Cambria Math" panose="02040503050406030204" charset="0"/>
                          </a:rPr>
                          <m:t>第</m:t>
                        </m:r>
                        <m:r>
                          <a:rPr lang="en-US" altLang="zh-CN" sz="2400" i="1" dirty="0">
                            <a:latin typeface="Cambria Math" panose="02040503050406030204" charset="0"/>
                            <a:cs typeface="Cambria Math" panose="02040503050406030204" charset="0"/>
                          </a:rPr>
                          <m:t>𝑚</m:t>
                        </m:r>
                        <m:r>
                          <a:rPr lang="en-US" altLang="zh-CN" sz="2400" i="1" dirty="0">
                            <a:latin typeface="Cambria Math" panose="02040503050406030204" charset="0"/>
                            <a:cs typeface="Cambria Math" panose="02040503050406030204" charset="0"/>
                          </a:rPr>
                          <m:t>年累计现金净流量的绝对值</m:t>
                        </m:r>
                      </m:num>
                      <m:den>
                        <m:r>
                          <a:rPr lang="en-US" altLang="zh-CN" sz="2400" i="1" dirty="0">
                            <a:latin typeface="Cambria Math" panose="02040503050406030204" charset="0"/>
                            <a:cs typeface="Cambria Math" panose="02040503050406030204" charset="0"/>
                          </a:rPr>
                          <m:t>第（</m:t>
                        </m:r>
                        <m:r>
                          <a:rPr lang="en-US" altLang="zh-CN" sz="2400" i="1" dirty="0">
                            <a:latin typeface="Cambria Math" panose="02040503050406030204" charset="0"/>
                            <a:cs typeface="Cambria Math" panose="02040503050406030204" charset="0"/>
                          </a:rPr>
                          <m:t>𝑚</m:t>
                        </m:r>
                        <m:r>
                          <a:rPr lang="en-US" altLang="zh-CN" sz="2400" i="1" dirty="0">
                            <a:latin typeface="Cambria Math" panose="02040503050406030204" charset="0"/>
                            <a:cs typeface="Cambria Math" panose="02040503050406030204" charset="0"/>
                          </a:rPr>
                          <m:t>+</m:t>
                        </m:r>
                        <m:r>
                          <a:rPr lang="en-US" altLang="zh-CN" sz="2400" i="1" dirty="0">
                            <a:latin typeface="Cambria Math" panose="02040503050406030204" charset="0"/>
                            <a:cs typeface="Cambria Math" panose="02040503050406030204" charset="0"/>
                          </a:rPr>
                          <m:t>1</m:t>
                        </m:r>
                        <m:r>
                          <a:rPr lang="en-US" altLang="zh-CN" sz="2400" i="1" dirty="0">
                            <a:latin typeface="Cambria Math" panose="02040503050406030204" charset="0"/>
                            <a:cs typeface="Cambria Math" panose="02040503050406030204" charset="0"/>
                          </a:rPr>
                          <m:t>)年的现金净流量</m:t>
                        </m:r>
                      </m:den>
                    </m:f>
                  </m:oMath>
                </a14:m>
                <a:endParaRPr lang="zh-CN" altLang="en-US" sz="2400" b="1" dirty="0"/>
              </a:p>
              <a:p>
                <a:pPr eaLnBrk="1" hangingPunct="1">
                  <a:lnSpc>
                    <a:spcPct val="150000"/>
                  </a:lnSpc>
                </a:pPr>
                <a:endParaRPr lang="zh-CN" altLang="en-US" sz="2400" b="1" dirty="0"/>
              </a:p>
            </p:txBody>
          </p:sp>
        </mc:Choice>
        <mc:Fallback>
          <p:sp>
            <p:nvSpPr>
              <p:cNvPr id="18434" name="Rectangle 2"/>
              <p:cNvSpPr>
                <a:spLocks noRot="1" noChangeAspect="1" noMove="1" noResize="1" noEditPoints="1" noAdjustHandles="1" noChangeArrowheads="1" noChangeShapeType="1" noTextEdit="1"/>
              </p:cNvSpPr>
              <p:nvPr>
                <p:ph idx="1"/>
              </p:nvPr>
            </p:nvSpPr>
            <p:spPr>
              <a:xfrm>
                <a:off x="179388" y="981075"/>
                <a:ext cx="8785225" cy="5038725"/>
              </a:xfrm>
              <a:blipFill rotWithShape="1">
                <a:blip r:embed="rId1"/>
                <a:stretch>
                  <a:fillRect l="-4" r="4"/>
                </a:stretch>
              </a:blipFill>
            </p:spPr>
            <p:txBody>
              <a:bodyPr/>
              <a:lstStyle/>
              <a:p>
                <a:r>
                  <a:rPr lang="zh-CN" altLang="en-US">
                    <a:noFill/>
                  </a:rPr>
                  <a:t> </a:t>
                </a:r>
              </a:p>
            </p:txBody>
          </p:sp>
        </mc:Fallback>
      </mc:AlternateContent>
    </p:spTree>
  </p:cSld>
  <p:clrMapOvr>
    <a:masterClrMapping/>
  </p:clrMapOvr>
  <p:transition spd="med">
    <p:blinds dir="vert"/>
    <p:sndAc>
      <p:stSnd>
        <p:snd r:embed="rId2" name="chimes.wav"/>
      </p:stSnd>
    </p:sndAc>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18434" name="Rectangle 2"/>
              <p:cNvSpPr>
                <a:spLocks noGrp="1"/>
              </p:cNvSpPr>
              <p:nvPr>
                <p:ph idx="1"/>
              </p:nvPr>
            </p:nvSpPr>
            <p:spPr>
              <a:xfrm>
                <a:off x="179388" y="981075"/>
                <a:ext cx="8785225" cy="5038725"/>
              </a:xfrm>
            </p:spPr>
            <p:txBody>
              <a:bodyPr vert="horz" wrap="square" lIns="91440" tIns="45720" rIns="91440" bIns="45720" anchor="t" anchorCtr="0"/>
              <a:p>
                <a:pPr eaLnBrk="1" hangingPunct="1">
                  <a:lnSpc>
                    <a:spcPct val="150000"/>
                  </a:lnSpc>
                </a:pPr>
                <a:r>
                  <a:rPr lang="zh-CN" sz="2400" b="1" dirty="0">
                    <a:solidFill>
                      <a:srgbClr val="FF0000"/>
                    </a:solidFill>
                  </a:rPr>
                  <a:t>例题</a:t>
                </a:r>
                <a:r>
                  <a:rPr lang="en-US" altLang="zh-CN" sz="2400" b="1" dirty="0">
                    <a:solidFill>
                      <a:srgbClr val="FF0000"/>
                    </a:solidFill>
                  </a:rPr>
                  <a:t>6-5:</a:t>
                </a:r>
                <a:endParaRPr lang="en-US" altLang="zh-CN" sz="2400" b="1" dirty="0"/>
              </a:p>
              <a:p>
                <a:pPr eaLnBrk="1" hangingPunct="1">
                  <a:lnSpc>
                    <a:spcPct val="150000"/>
                  </a:lnSpc>
                </a:pPr>
                <a:r>
                  <a:rPr lang="en-US" altLang="zh-CN" sz="2400" b="1" dirty="0"/>
                  <a:t>  </a:t>
                </a:r>
                <a:r>
                  <a:rPr lang="zh-CN" altLang="en-US" sz="2400" b="1" dirty="0"/>
                  <a:t>以例题</a:t>
                </a:r>
                <a:r>
                  <a:rPr lang="en-US" altLang="zh-CN" sz="2400" b="1" dirty="0"/>
                  <a:t>6-3</a:t>
                </a:r>
                <a:r>
                  <a:rPr lang="zh-CN" altLang="en-US" sz="2400" b="1" dirty="0"/>
                  <a:t>中的资料为例，分别计算甲、乙两个方案的静态投资回收期。</a:t>
                </a:r>
                <a:endParaRPr lang="zh-CN" altLang="en-US" sz="2400" b="1" dirty="0"/>
              </a:p>
              <a:p>
                <a:pPr eaLnBrk="1" hangingPunct="1">
                  <a:lnSpc>
                    <a:spcPct val="150000"/>
                  </a:lnSpc>
                </a:pPr>
                <a:r>
                  <a:rPr lang="zh-CN" altLang="en-US" sz="2400" b="1" dirty="0"/>
                  <a:t>甲方案的投资回收期</a:t>
                </a:r>
                <a:r>
                  <a:rPr lang="en-US" altLang="zh-CN" sz="2400" b="1" dirty="0"/>
                  <a:t>=100 000÷35 000≈2.86</a:t>
                </a:r>
                <a:r>
                  <a:rPr lang="zh-CN" altLang="en-US" sz="2400" b="1" dirty="0"/>
                  <a:t>（年）</a:t>
                </a:r>
                <a:endParaRPr lang="zh-CN" altLang="en-US" sz="2400" b="1" dirty="0"/>
              </a:p>
              <a:p>
                <a:pPr eaLnBrk="1" hangingPunct="1">
                  <a:lnSpc>
                    <a:spcPct val="150000"/>
                  </a:lnSpc>
                </a:pPr>
                <a:r>
                  <a:rPr lang="zh-CN" altLang="en-US" sz="2400" b="1" dirty="0"/>
                  <a:t>乙方案的投资回收期</a:t>
                </a:r>
                <a:r>
                  <a:rPr lang="en-US" altLang="zh-CN" sz="2400" b="1" dirty="0"/>
                  <a:t>=3+</a:t>
                </a:r>
                <a14:m>
                  <m:oMath xmlns:m="http://schemas.openxmlformats.org/officeDocument/2006/math">
                    <m:f>
                      <m:fPr>
                        <m:ctrlPr>
                          <a:rPr lang="en-US" altLang="zh-CN" sz="2400" b="1" i="1" dirty="0">
                            <a:latin typeface="Cambria Math" panose="02040503050406030204" charset="0"/>
                            <a:cs typeface="Cambria Math" panose="02040503050406030204" charset="0"/>
                          </a:rPr>
                        </m:ctrlPr>
                      </m:fPr>
                      <m:num>
                        <m:d>
                          <m:dPr>
                            <m:begChr m:val="|"/>
                            <m:endChr m:val="|"/>
                            <m:ctrlPr>
                              <a:rPr lang="en-US" altLang="zh-CN" sz="2400" b="1" i="1" dirty="0">
                                <a:latin typeface="Cambria Math" panose="02040503050406030204" charset="0"/>
                                <a:cs typeface="Cambria Math" panose="02040503050406030204" charset="0"/>
                              </a:rPr>
                            </m:ctrlPr>
                          </m:dPr>
                          <m:e>
                            <m:r>
                              <a:rPr lang="en-US" altLang="zh-CN" sz="2400" b="1" i="1" dirty="0">
                                <a:latin typeface="Cambria Math" panose="02040503050406030204" charset="0"/>
                                <a:cs typeface="Cambria Math" panose="02040503050406030204" charset="0"/>
                              </a:rPr>
                              <m:t>−</m:t>
                            </m:r>
                            <m:r>
                              <a:rPr lang="en-US" altLang="zh-CN" sz="2400" b="1" i="1" dirty="0">
                                <a:latin typeface="Cambria Math" panose="02040503050406030204" charset="0"/>
                                <a:cs typeface="Cambria Math" panose="02040503050406030204" charset="0"/>
                              </a:rPr>
                              <m:t>𝟑𝟏</m:t>
                            </m:r>
                            <m:r>
                              <a:rPr lang="en-US" altLang="zh-CN" sz="2400" b="1" i="1" dirty="0">
                                <a:latin typeface="Cambria Math" panose="02040503050406030204" charset="0"/>
                                <a:cs typeface="Cambria Math" panose="02040503050406030204" charset="0"/>
                              </a:rPr>
                              <m:t> </m:t>
                            </m:r>
                            <m:r>
                              <a:rPr lang="en-US" altLang="zh-CN" sz="2400" b="1" i="1" dirty="0">
                                <a:latin typeface="Cambria Math" panose="02040503050406030204" charset="0"/>
                                <a:cs typeface="Cambria Math" panose="02040503050406030204" charset="0"/>
                              </a:rPr>
                              <m:t>𝟓𝟎𝟎</m:t>
                            </m:r>
                          </m:e>
                        </m:d>
                      </m:num>
                      <m:den>
                        <m:r>
                          <a:rPr lang="en-US" altLang="zh-CN" sz="2400" b="1" i="1" dirty="0">
                            <a:latin typeface="Cambria Math" panose="02040503050406030204" charset="0"/>
                            <a:cs typeface="Cambria Math" panose="02040503050406030204" charset="0"/>
                          </a:rPr>
                          <m:t>𝟑𝟑</m:t>
                        </m:r>
                        <m:r>
                          <a:rPr lang="en-US" altLang="zh-CN" sz="2400" b="1" i="1" dirty="0">
                            <a:latin typeface="Cambria Math" panose="02040503050406030204" charset="0"/>
                            <a:cs typeface="Cambria Math" panose="02040503050406030204" charset="0"/>
                          </a:rPr>
                          <m:t> </m:t>
                        </m:r>
                        <m:r>
                          <a:rPr lang="en-US" altLang="zh-CN" sz="2400" b="1" i="1" dirty="0">
                            <a:latin typeface="Cambria Math" panose="02040503050406030204" charset="0"/>
                            <a:cs typeface="Cambria Math" panose="02040503050406030204" charset="0"/>
                          </a:rPr>
                          <m:t>𝟓𝟎𝟎</m:t>
                        </m:r>
                      </m:den>
                    </m:f>
                  </m:oMath>
                </a14:m>
                <a:r>
                  <a:rPr lang="en-US" altLang="zh-CN" sz="2400" b="1" dirty="0"/>
                  <a:t>≈3.94</a:t>
                </a:r>
                <a:r>
                  <a:rPr lang="zh-CN" altLang="en-US" sz="2400" b="1" dirty="0"/>
                  <a:t>（年）</a:t>
                </a:r>
                <a:endParaRPr lang="zh-CN" altLang="en-US" sz="2400" b="1" dirty="0"/>
              </a:p>
              <a:p>
                <a:pPr eaLnBrk="1" hangingPunct="1">
                  <a:lnSpc>
                    <a:spcPct val="150000"/>
                  </a:lnSpc>
                </a:pPr>
                <a:r>
                  <a:rPr lang="zh-CN" altLang="en-US" sz="2400" b="1" dirty="0"/>
                  <a:t>其具体计算过程如表</a:t>
                </a:r>
                <a:r>
                  <a:rPr lang="en-US" altLang="zh-CN" sz="2400" b="1" dirty="0"/>
                  <a:t>6-6</a:t>
                </a:r>
                <a:r>
                  <a:rPr lang="zh-CN" altLang="en-US" sz="2400" b="1" dirty="0"/>
                  <a:t>所示。</a:t>
                </a:r>
                <a:endParaRPr lang="zh-CN" altLang="en-US" sz="2400" b="1" dirty="0"/>
              </a:p>
            </p:txBody>
          </p:sp>
        </mc:Choice>
        <mc:Fallback>
          <p:sp>
            <p:nvSpPr>
              <p:cNvPr id="18434" name="Rectangle 2"/>
              <p:cNvSpPr>
                <a:spLocks noRot="1" noChangeAspect="1" noMove="1" noResize="1" noEditPoints="1" noAdjustHandles="1" noChangeArrowheads="1" noChangeShapeType="1" noTextEdit="1"/>
              </p:cNvSpPr>
              <p:nvPr>
                <p:ph idx="1"/>
              </p:nvPr>
            </p:nvSpPr>
            <p:spPr>
              <a:xfrm>
                <a:off x="179388" y="981075"/>
                <a:ext cx="8785225" cy="5038725"/>
              </a:xfrm>
              <a:blipFill rotWithShape="1">
                <a:blip r:embed="rId1"/>
                <a:stretch>
                  <a:fillRect l="-4" r="4"/>
                </a:stretch>
              </a:blipFill>
            </p:spPr>
            <p:txBody>
              <a:bodyPr/>
              <a:lstStyle/>
              <a:p>
                <a:r>
                  <a:rPr lang="zh-CN" altLang="en-US">
                    <a:noFill/>
                  </a:rPr>
                  <a:t> </a:t>
                </a:r>
              </a:p>
            </p:txBody>
          </p:sp>
        </mc:Fallback>
      </mc:AlternateContent>
    </p:spTree>
  </p:cSld>
  <p:clrMapOvr>
    <a:masterClrMapping/>
  </p:clrMapOvr>
  <p:transition spd="med">
    <p:blinds dir="vert"/>
    <p:sndAc>
      <p:stSnd>
        <p:snd r:embed="rId2" name="chimes.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idx="1"/>
          </p:nvPr>
        </p:nvSpPr>
        <p:spPr>
          <a:xfrm>
            <a:off x="107950" y="692785"/>
            <a:ext cx="8785225" cy="897255"/>
          </a:xfrm>
        </p:spPr>
        <p:txBody>
          <a:bodyPr vert="horz" wrap="square" lIns="91440" tIns="45720" rIns="91440" bIns="45720" anchor="t" anchorCtr="0"/>
          <a:p>
            <a:pPr eaLnBrk="1" hangingPunct="1">
              <a:lnSpc>
                <a:spcPct val="150000"/>
              </a:lnSpc>
            </a:pPr>
            <a:r>
              <a:rPr lang="en-US" altLang="zh-CN" sz="2400" b="1" dirty="0"/>
              <a:t>       </a:t>
            </a:r>
            <a:r>
              <a:rPr lang="zh-CN" altLang="en-US" sz="2400" b="1" dirty="0"/>
              <a:t>表</a:t>
            </a:r>
            <a:r>
              <a:rPr lang="en-US" altLang="zh-CN" sz="2400" b="1" dirty="0"/>
              <a:t>6-6 </a:t>
            </a:r>
            <a:r>
              <a:rPr lang="zh-CN" altLang="en-US" sz="2400" b="1" dirty="0"/>
              <a:t>乙方案累计现金净流量计算过程</a:t>
            </a:r>
            <a:r>
              <a:rPr lang="en-US" altLang="zh-CN" sz="2400" b="1" dirty="0"/>
              <a:t>     </a:t>
            </a:r>
            <a:r>
              <a:rPr lang="zh-CN" altLang="en-US" sz="2400" b="1" dirty="0"/>
              <a:t>单位：元</a:t>
            </a:r>
            <a:endParaRPr lang="zh-CN" altLang="en-US" sz="2400" b="1" dirty="0"/>
          </a:p>
        </p:txBody>
      </p:sp>
      <p:graphicFrame>
        <p:nvGraphicFramePr>
          <p:cNvPr id="2" name="表格 1"/>
          <p:cNvGraphicFramePr/>
          <p:nvPr>
            <p:custDataLst>
              <p:tags r:id="rId1"/>
            </p:custDataLst>
          </p:nvPr>
        </p:nvGraphicFramePr>
        <p:xfrm>
          <a:off x="295910" y="1700530"/>
          <a:ext cx="8569960" cy="2531745"/>
        </p:xfrm>
        <a:graphic>
          <a:graphicData uri="http://schemas.openxmlformats.org/drawingml/2006/table">
            <a:tbl>
              <a:tblPr firstRow="1" bandRow="1">
                <a:tableStyleId>{5C22544A-7EE6-4342-B048-85BDC9FD1C3A}</a:tableStyleId>
              </a:tblPr>
              <a:tblGrid>
                <a:gridCol w="1119505"/>
                <a:gridCol w="1329055"/>
                <a:gridCol w="1328420"/>
                <a:gridCol w="1120140"/>
                <a:gridCol w="1224280"/>
                <a:gridCol w="1224280"/>
                <a:gridCol w="1224280"/>
              </a:tblGrid>
              <a:tr h="843915">
                <a:tc>
                  <a:txBody>
                    <a:bodyPr/>
                    <a:p>
                      <a:pPr>
                        <a:buNone/>
                      </a:pPr>
                      <a:r>
                        <a:rPr lang="zh-CN" altLang="en-US"/>
                        <a:t>年份</a:t>
                      </a:r>
                      <a:endParaRPr lang="zh-CN" altLang="en-US"/>
                    </a:p>
                  </a:txBody>
                  <a:tcPr/>
                </a:tc>
                <a:tc>
                  <a:txBody>
                    <a:bodyPr/>
                    <a:p>
                      <a:pPr>
                        <a:buNone/>
                      </a:pPr>
                      <a:r>
                        <a:rPr lang="zh-CN" altLang="en-US"/>
                        <a:t>第</a:t>
                      </a:r>
                      <a:r>
                        <a:rPr lang="en-US" altLang="zh-CN"/>
                        <a:t>0</a:t>
                      </a:r>
                      <a:r>
                        <a:rPr lang="zh-CN" altLang="en-US"/>
                        <a:t>年</a:t>
                      </a:r>
                      <a:endParaRPr lang="zh-CN" altLang="en-US"/>
                    </a:p>
                  </a:txBody>
                  <a:tcPr/>
                </a:tc>
                <a:tc>
                  <a:txBody>
                    <a:bodyPr/>
                    <a:p>
                      <a:pPr>
                        <a:buNone/>
                      </a:pPr>
                      <a:r>
                        <a:rPr lang="zh-CN" altLang="en-US"/>
                        <a:t>第</a:t>
                      </a:r>
                      <a:r>
                        <a:rPr lang="en-US" altLang="zh-CN"/>
                        <a:t>1</a:t>
                      </a:r>
                      <a:r>
                        <a:rPr lang="zh-CN" altLang="en-US"/>
                        <a:t>年</a:t>
                      </a:r>
                      <a:endParaRPr lang="zh-CN" altLang="en-US"/>
                    </a:p>
                  </a:txBody>
                  <a:tcPr/>
                </a:tc>
                <a:tc>
                  <a:txBody>
                    <a:bodyPr/>
                    <a:p>
                      <a:pPr>
                        <a:buNone/>
                      </a:pPr>
                      <a:r>
                        <a:rPr lang="zh-CN" altLang="en-US"/>
                        <a:t>第</a:t>
                      </a:r>
                      <a:r>
                        <a:rPr lang="en-US" altLang="zh-CN"/>
                        <a:t>2</a:t>
                      </a:r>
                      <a:r>
                        <a:rPr lang="zh-CN" altLang="en-US"/>
                        <a:t>年</a:t>
                      </a:r>
                      <a:endParaRPr lang="zh-CN" altLang="en-US"/>
                    </a:p>
                  </a:txBody>
                  <a:tcPr/>
                </a:tc>
                <a:tc>
                  <a:txBody>
                    <a:bodyPr/>
                    <a:p>
                      <a:pPr>
                        <a:buNone/>
                      </a:pPr>
                      <a:r>
                        <a:rPr lang="zh-CN" altLang="en-US"/>
                        <a:t>第</a:t>
                      </a:r>
                      <a:r>
                        <a:rPr lang="en-US" altLang="zh-CN"/>
                        <a:t>3</a:t>
                      </a:r>
                      <a:r>
                        <a:rPr lang="zh-CN" altLang="en-US"/>
                        <a:t>年</a:t>
                      </a:r>
                      <a:endParaRPr lang="zh-CN" altLang="en-US"/>
                    </a:p>
                  </a:txBody>
                  <a:tcPr/>
                </a:tc>
                <a:tc>
                  <a:txBody>
                    <a:bodyPr/>
                    <a:p>
                      <a:pPr>
                        <a:buNone/>
                      </a:pPr>
                      <a:r>
                        <a:rPr lang="zh-CN" altLang="en-US"/>
                        <a:t>第</a:t>
                      </a:r>
                      <a:r>
                        <a:rPr lang="en-US" altLang="zh-CN"/>
                        <a:t>4</a:t>
                      </a:r>
                      <a:r>
                        <a:rPr lang="zh-CN" altLang="en-US"/>
                        <a:t>年</a:t>
                      </a:r>
                      <a:endParaRPr lang="zh-CN" altLang="en-US"/>
                    </a:p>
                  </a:txBody>
                  <a:tcPr/>
                </a:tc>
                <a:tc>
                  <a:txBody>
                    <a:bodyPr/>
                    <a:p>
                      <a:pPr>
                        <a:buNone/>
                      </a:pPr>
                      <a:r>
                        <a:rPr lang="zh-CN" altLang="en-US"/>
                        <a:t>第</a:t>
                      </a:r>
                      <a:r>
                        <a:rPr lang="en-US" altLang="zh-CN"/>
                        <a:t>5</a:t>
                      </a:r>
                      <a:r>
                        <a:rPr lang="zh-CN" altLang="en-US"/>
                        <a:t>年</a:t>
                      </a:r>
                      <a:endParaRPr lang="zh-CN" altLang="en-US"/>
                    </a:p>
                  </a:txBody>
                  <a:tcPr/>
                </a:tc>
              </a:tr>
              <a:tr h="843915">
                <a:tc>
                  <a:txBody>
                    <a:bodyPr/>
                    <a:p>
                      <a:pPr>
                        <a:buNone/>
                      </a:pPr>
                      <a:r>
                        <a:rPr lang="en-US" altLang="zh-CN"/>
                        <a:t>NCF</a:t>
                      </a:r>
                      <a:endParaRPr lang="en-US" altLang="zh-CN"/>
                    </a:p>
                  </a:txBody>
                  <a:tcPr/>
                </a:tc>
                <a:tc>
                  <a:txBody>
                    <a:bodyPr/>
                    <a:p>
                      <a:pPr>
                        <a:buNone/>
                      </a:pPr>
                      <a:r>
                        <a:rPr lang="en-US" altLang="zh-CN"/>
                        <a:t>-150 000</a:t>
                      </a:r>
                      <a:endParaRPr lang="en-US" altLang="zh-CN"/>
                    </a:p>
                  </a:txBody>
                  <a:tcPr/>
                </a:tc>
                <a:tc>
                  <a:txBody>
                    <a:bodyPr/>
                    <a:p>
                      <a:pPr>
                        <a:buNone/>
                      </a:pPr>
                      <a:r>
                        <a:rPr lang="en-US" altLang="zh-CN"/>
                        <a:t>42 500</a:t>
                      </a:r>
                      <a:endParaRPr lang="en-US" altLang="zh-CN"/>
                    </a:p>
                  </a:txBody>
                  <a:tcPr/>
                </a:tc>
                <a:tc>
                  <a:txBody>
                    <a:bodyPr/>
                    <a:p>
                      <a:pPr>
                        <a:buNone/>
                      </a:pPr>
                      <a:r>
                        <a:rPr lang="en-US" altLang="zh-CN"/>
                        <a:t>3 9 500</a:t>
                      </a:r>
                      <a:endParaRPr lang="en-US" altLang="zh-CN"/>
                    </a:p>
                  </a:txBody>
                  <a:tcPr/>
                </a:tc>
                <a:tc>
                  <a:txBody>
                    <a:bodyPr/>
                    <a:p>
                      <a:pPr>
                        <a:buNone/>
                      </a:pPr>
                      <a:r>
                        <a:rPr lang="en-US" altLang="zh-CN"/>
                        <a:t>36 500</a:t>
                      </a:r>
                      <a:endParaRPr lang="en-US" altLang="zh-CN"/>
                    </a:p>
                  </a:txBody>
                  <a:tcPr/>
                </a:tc>
                <a:tc>
                  <a:txBody>
                    <a:bodyPr/>
                    <a:p>
                      <a:pPr>
                        <a:buNone/>
                      </a:pPr>
                      <a:r>
                        <a:rPr lang="en-US" altLang="zh-CN"/>
                        <a:t>33 500</a:t>
                      </a:r>
                      <a:endParaRPr lang="en-US" altLang="zh-CN"/>
                    </a:p>
                  </a:txBody>
                  <a:tcPr/>
                </a:tc>
                <a:tc>
                  <a:txBody>
                    <a:bodyPr/>
                    <a:p>
                      <a:pPr>
                        <a:buNone/>
                      </a:pPr>
                      <a:r>
                        <a:rPr lang="en-US" altLang="zh-CN"/>
                        <a:t>80 500</a:t>
                      </a:r>
                      <a:endParaRPr lang="en-US" altLang="zh-CN"/>
                    </a:p>
                  </a:txBody>
                  <a:tcPr/>
                </a:tc>
              </a:tr>
              <a:tr h="843915">
                <a:tc>
                  <a:txBody>
                    <a:bodyPr/>
                    <a:p>
                      <a:pPr>
                        <a:buNone/>
                      </a:pPr>
                      <a:r>
                        <a:rPr lang="zh-CN" altLang="en-US"/>
                        <a:t>累计</a:t>
                      </a:r>
                      <a:r>
                        <a:rPr lang="en-US" altLang="zh-CN"/>
                        <a:t>NCF</a:t>
                      </a:r>
                      <a:endParaRPr lang="en-US" altLang="zh-CN"/>
                    </a:p>
                  </a:txBody>
                  <a:tcPr/>
                </a:tc>
                <a:tc>
                  <a:txBody>
                    <a:bodyPr/>
                    <a:p>
                      <a:pPr>
                        <a:buNone/>
                      </a:pPr>
                      <a:r>
                        <a:rPr lang="en-US" altLang="zh-CN"/>
                        <a:t>-150 000</a:t>
                      </a:r>
                      <a:endParaRPr lang="en-US" altLang="zh-CN"/>
                    </a:p>
                  </a:txBody>
                  <a:tcPr/>
                </a:tc>
                <a:tc>
                  <a:txBody>
                    <a:bodyPr/>
                    <a:p>
                      <a:pPr>
                        <a:buNone/>
                      </a:pPr>
                      <a:r>
                        <a:rPr lang="en-US" altLang="zh-CN"/>
                        <a:t>-107 500</a:t>
                      </a:r>
                      <a:endParaRPr lang="en-US" altLang="zh-CN"/>
                    </a:p>
                  </a:txBody>
                  <a:tcPr/>
                </a:tc>
                <a:tc>
                  <a:txBody>
                    <a:bodyPr/>
                    <a:p>
                      <a:pPr>
                        <a:buNone/>
                      </a:pPr>
                      <a:r>
                        <a:rPr lang="en-US" altLang="zh-CN"/>
                        <a:t>-68 000</a:t>
                      </a:r>
                      <a:endParaRPr lang="en-US" altLang="zh-CN"/>
                    </a:p>
                  </a:txBody>
                  <a:tcPr/>
                </a:tc>
                <a:tc>
                  <a:txBody>
                    <a:bodyPr/>
                    <a:p>
                      <a:pPr>
                        <a:buNone/>
                      </a:pPr>
                      <a:r>
                        <a:rPr lang="en-US" altLang="zh-CN"/>
                        <a:t>-31 500</a:t>
                      </a:r>
                      <a:endParaRPr lang="en-US" altLang="zh-CN"/>
                    </a:p>
                  </a:txBody>
                  <a:tcPr/>
                </a:tc>
                <a:tc>
                  <a:txBody>
                    <a:bodyPr/>
                    <a:p>
                      <a:pPr>
                        <a:buNone/>
                      </a:pPr>
                      <a:r>
                        <a:rPr lang="en-US" altLang="zh-CN"/>
                        <a:t>2 000</a:t>
                      </a:r>
                      <a:endParaRPr lang="en-US" altLang="zh-CN"/>
                    </a:p>
                  </a:txBody>
                  <a:tcPr/>
                </a:tc>
                <a:tc>
                  <a:txBody>
                    <a:bodyPr/>
                    <a:p>
                      <a:pPr>
                        <a:buNone/>
                      </a:pPr>
                      <a:r>
                        <a:rPr lang="en-US" altLang="zh-CN"/>
                        <a:t>—</a:t>
                      </a:r>
                      <a:endParaRPr lang="en-US" altLang="zh-CN"/>
                    </a:p>
                  </a:txBody>
                  <a:tcPr/>
                </a:tc>
              </a:tr>
            </a:tbl>
          </a:graphicData>
        </a:graphic>
      </p:graphicFrame>
    </p:spTree>
  </p:cSld>
  <p:clrMapOvr>
    <a:masterClrMapping/>
  </p:clrMapOvr>
  <p:transition spd="med">
    <p:blinds dir="vert"/>
    <p:sndAc>
      <p:stSnd>
        <p:snd r:embed="rId2" name="chimes.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idx="1"/>
          </p:nvPr>
        </p:nvSpPr>
        <p:spPr>
          <a:xfrm>
            <a:off x="179388" y="981075"/>
            <a:ext cx="8785225" cy="5038725"/>
          </a:xfrm>
        </p:spPr>
        <p:txBody>
          <a:bodyPr vert="horz" wrap="square" lIns="91440" tIns="45720" rIns="91440" bIns="45720" anchor="t" anchorCtr="0"/>
          <a:p>
            <a:pPr eaLnBrk="1" hangingPunct="1">
              <a:lnSpc>
                <a:spcPct val="150000"/>
              </a:lnSpc>
            </a:pPr>
            <a:r>
              <a:rPr lang="en-US" altLang="zh-CN" sz="2400" b="1" dirty="0"/>
              <a:t>         3.</a:t>
            </a:r>
            <a:r>
              <a:rPr lang="zh-CN" altLang="en-US" sz="2400" b="1" dirty="0"/>
              <a:t>决策规则</a:t>
            </a:r>
            <a:endParaRPr lang="zh-CN" altLang="en-US" sz="2400" dirty="0"/>
          </a:p>
          <a:p>
            <a:pPr eaLnBrk="1" hangingPunct="1">
              <a:lnSpc>
                <a:spcPct val="150000"/>
              </a:lnSpc>
            </a:pPr>
            <a:r>
              <a:rPr lang="zh-CN" altLang="en-US" sz="2400" dirty="0"/>
              <a:t>          </a:t>
            </a:r>
            <a:r>
              <a:rPr lang="zh-CN" altLang="en-US" sz="2400" b="1" dirty="0"/>
              <a:t>静态投资回收期是一个非贴现的绝对量反指标。在评价投资方案的可行性时，进行决策的标准是：投资回收期最短的方案为最佳方案。因为投资回收期越短，投资风险越小。</a:t>
            </a:r>
            <a:endParaRPr lang="zh-CN" altLang="en-US" sz="2400" b="1" dirty="0"/>
          </a:p>
          <a:p>
            <a:pPr eaLnBrk="1" hangingPunct="1">
              <a:lnSpc>
                <a:spcPct val="150000"/>
              </a:lnSpc>
            </a:pPr>
            <a:endParaRPr lang="zh-CN" altLang="en-US" sz="2400" b="1" dirty="0"/>
          </a:p>
        </p:txBody>
      </p:sp>
    </p:spTree>
  </p:cSld>
  <p:clrMapOvr>
    <a:masterClrMapping/>
  </p:clrMapOvr>
  <p:transition spd="med">
    <p:blinds dir="vert"/>
    <p:sndAc>
      <p:stSnd>
        <p:snd r:embed="rId1" name="chimes.wav"/>
      </p:stSnd>
    </p:sndAc>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idx="1"/>
          </p:nvPr>
        </p:nvSpPr>
        <p:spPr>
          <a:xfrm>
            <a:off x="179388" y="621030"/>
            <a:ext cx="8785225" cy="5038725"/>
          </a:xfrm>
        </p:spPr>
        <p:txBody>
          <a:bodyPr vert="horz" wrap="square" lIns="91440" tIns="45720" rIns="91440" bIns="45720" anchor="t" anchorCtr="0"/>
          <a:p>
            <a:pPr eaLnBrk="1" hangingPunct="1">
              <a:lnSpc>
                <a:spcPct val="150000"/>
              </a:lnSpc>
            </a:pPr>
            <a:r>
              <a:rPr lang="en-US" altLang="zh-CN" sz="2400" b="1" dirty="0">
                <a:latin typeface="宋体" panose="02010600030101010101" pitchFamily="2" charset="-122"/>
                <a:ea typeface="宋体" panose="02010600030101010101" pitchFamily="2" charset="-122"/>
                <a:cs typeface="宋体" panose="02010600030101010101" pitchFamily="2" charset="-122"/>
              </a:rPr>
              <a:t> 4.</a:t>
            </a:r>
            <a:r>
              <a:rPr lang="zh-CN" altLang="en-US" sz="2400" b="1" dirty="0">
                <a:latin typeface="宋体" panose="02010600030101010101" pitchFamily="2" charset="-122"/>
                <a:ea typeface="宋体" panose="02010600030101010101" pitchFamily="2" charset="-122"/>
                <a:cs typeface="宋体" panose="02010600030101010101" pitchFamily="2" charset="-122"/>
              </a:rPr>
              <a:t>优缺点</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1</a:t>
            </a:r>
            <a:r>
              <a:rPr lang="zh-CN" altLang="en-US" sz="2400" b="1" dirty="0">
                <a:latin typeface="宋体" panose="02010600030101010101" pitchFamily="2" charset="-122"/>
                <a:ea typeface="宋体" panose="02010600030101010101" pitchFamily="2" charset="-122"/>
                <a:cs typeface="宋体" panose="02010600030101010101" pitchFamily="2" charset="-122"/>
              </a:rPr>
              <a:t>）优点：计算简单，易于理解。可在一定程度上反映投资项目的风险。一般来说，投资回收期越短，说明项目的风险越小；反之，风险越大。</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a:t>
            </a:r>
            <a:r>
              <a:rPr lang="en-US" altLang="zh-CN" sz="2400" b="1" dirty="0">
                <a:latin typeface="宋体" panose="02010600030101010101" pitchFamily="2" charset="-122"/>
                <a:ea typeface="宋体" panose="02010600030101010101" pitchFamily="2" charset="-122"/>
                <a:cs typeface="宋体" panose="02010600030101010101" pitchFamily="2" charset="-122"/>
              </a:rPr>
              <a:t>2</a:t>
            </a:r>
            <a:r>
              <a:rPr lang="zh-CN" altLang="en-US" sz="2400" b="1" dirty="0">
                <a:latin typeface="宋体" panose="02010600030101010101" pitchFamily="2" charset="-122"/>
                <a:ea typeface="宋体" panose="02010600030101010101" pitchFamily="2" charset="-122"/>
                <a:cs typeface="宋体" panose="02010600030101010101" pitchFamily="2" charset="-122"/>
              </a:rPr>
              <a:t>）缺点：</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①没有考虑资金的时间价值；</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②没有考虑回收期满后继续发生的净现金流量的变化情况，忽视了投资项目的获利能力，导致企业更容易接受短期项目，而放弃具有战略意义的长期项目。</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1" name="chimes.wav"/>
      </p:stSnd>
    </p:sndAc>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20482" name="Rectangle 2"/>
              <p:cNvSpPr>
                <a:spLocks noGrp="1"/>
              </p:cNvSpPr>
              <p:nvPr>
                <p:ph idx="1"/>
              </p:nvPr>
            </p:nvSpPr>
            <p:spPr>
              <a:xfrm>
                <a:off x="251460" y="1628775"/>
                <a:ext cx="8785225" cy="3757930"/>
              </a:xfrm>
            </p:spPr>
            <p:txBody>
              <a:bodyPr vert="horz" wrap="square" lIns="91440" tIns="45720" rIns="91440" bIns="45720" anchor="t" anchorCtr="0"/>
              <a:p>
                <a:pPr eaLnBrk="1" hangingPunct="1">
                  <a:lnSpc>
                    <a:spcPct val="150000"/>
                  </a:lnSpc>
                </a:pPr>
                <a:r>
                  <a:rPr lang="en-US" altLang="zh-CN" sz="2400" b="1" dirty="0"/>
                  <a:t>1.</a:t>
                </a:r>
                <a:r>
                  <a:rPr lang="zh-CN" altLang="en-US" sz="2400" b="1" dirty="0"/>
                  <a:t>含义</a:t>
                </a:r>
                <a:endParaRPr lang="zh-CN" altLang="en-US" sz="2400" b="1" dirty="0"/>
              </a:p>
              <a:p>
                <a:pPr eaLnBrk="1" hangingPunct="1">
                  <a:lnSpc>
                    <a:spcPct val="150000"/>
                  </a:lnSpc>
                </a:pPr>
                <a:r>
                  <a:rPr lang="zh-CN" altLang="en-US" sz="2400" b="1" dirty="0"/>
                  <a:t> 净现值是指在项目计算期内按特定的贴现率计算的各年现金净流量现值的代数和。</a:t>
                </a:r>
                <a:endParaRPr lang="zh-CN" altLang="en-US" sz="2400" b="1" dirty="0"/>
              </a:p>
              <a:p>
                <a:pPr eaLnBrk="1" hangingPunct="1">
                  <a:lnSpc>
                    <a:spcPct val="150000"/>
                  </a:lnSpc>
                </a:pPr>
                <a:r>
                  <a:rPr lang="en-US" altLang="zh-CN" sz="1800" b="1" dirty="0"/>
                  <a:t>2.</a:t>
                </a:r>
                <a:r>
                  <a:rPr lang="zh-CN" altLang="en-US" sz="1800" b="1" dirty="0"/>
                  <a:t>计算公式</a:t>
                </a:r>
                <a:endParaRPr lang="zh-CN" altLang="en-US" sz="1800" b="1" dirty="0"/>
              </a:p>
              <a:p>
                <a:pPr eaLnBrk="1" hangingPunct="1">
                  <a:lnSpc>
                    <a:spcPct val="150000"/>
                  </a:lnSpc>
                </a:pPr>
                <a14:m>
                  <m:oMath xmlns:m="http://schemas.openxmlformats.org/officeDocument/2006/math">
                    <m:r>
                      <a:rPr lang="en-US" altLang="zh-CN" sz="1800" b="1" i="1" dirty="0">
                        <a:latin typeface="Cambria Math" panose="02040503050406030204" charset="0"/>
                        <a:cs typeface="Cambria Math" panose="02040503050406030204" charset="0"/>
                      </a:rPr>
                      <m:t>  净现值（</m:t>
                    </m:r>
                    <m:r>
                      <a:rPr lang="en-US" altLang="zh-CN" sz="1800" b="1" i="1" dirty="0">
                        <a:latin typeface="Cambria Math" panose="02040503050406030204" charset="0"/>
                        <a:cs typeface="Cambria Math" panose="02040503050406030204" charset="0"/>
                      </a:rPr>
                      <m:t>𝑵𝑷𝑽</m:t>
                    </m:r>
                    <m:r>
                      <a:rPr lang="en-US" altLang="zh-CN" sz="1800" b="1" i="1" dirty="0">
                        <a:latin typeface="Cambria Math" panose="02040503050406030204" charset="0"/>
                        <a:cs typeface="Cambria Math" panose="02040503050406030204" charset="0"/>
                      </a:rPr>
                      <m:t>)=</m:t>
                    </m:r>
                    <m:nary>
                      <m:naryPr>
                        <m:chr m:val="∑"/>
                        <m:limLoc m:val="undOvr"/>
                        <m:ctrlPr>
                          <a:rPr lang="en-US" altLang="zh-CN" sz="1800" b="1" i="1" dirty="0">
                            <a:latin typeface="Cambria Math" panose="02040503050406030204" charset="0"/>
                            <a:cs typeface="Cambria Math" panose="02040503050406030204" charset="0"/>
                          </a:rPr>
                        </m:ctrlPr>
                      </m:naryPr>
                      <m:sub>
                        <m:r>
                          <a:rPr lang="en-US" altLang="zh-CN" sz="1800" b="1" i="1" dirty="0">
                            <a:latin typeface="Cambria Math" panose="02040503050406030204" charset="0"/>
                            <a:cs typeface="Cambria Math" panose="02040503050406030204" charset="0"/>
                          </a:rPr>
                          <m:t>𝒕</m:t>
                        </m:r>
                        <m:r>
                          <a:rPr lang="en-US" altLang="zh-CN" sz="1800" b="1" i="1" dirty="0">
                            <a:latin typeface="Cambria Math" panose="02040503050406030204" charset="0"/>
                            <a:cs typeface="Cambria Math" panose="02040503050406030204" charset="0"/>
                          </a:rPr>
                          <m:t>=</m:t>
                        </m:r>
                        <m:r>
                          <a:rPr lang="en-US" altLang="zh-CN" sz="1800" b="1" i="1" dirty="0">
                            <a:latin typeface="Cambria Math" panose="02040503050406030204" charset="0"/>
                            <a:cs typeface="Cambria Math" panose="02040503050406030204" charset="0"/>
                          </a:rPr>
                          <m:t>𝟎</m:t>
                        </m:r>
                      </m:sub>
                      <m:sup>
                        <m:r>
                          <a:rPr lang="en-US" altLang="zh-CN" sz="1800" b="1" i="1" dirty="0">
                            <a:latin typeface="Cambria Math" panose="02040503050406030204" charset="0"/>
                            <a:cs typeface="Cambria Math" panose="02040503050406030204" charset="0"/>
                          </a:rPr>
                          <m:t>𝒏</m:t>
                        </m:r>
                      </m:sup>
                      <m:e>
                        <m:f>
                          <m:fPr>
                            <m:ctrlPr>
                              <a:rPr lang="en-US" altLang="zh-CN" sz="1800" b="1" i="1" dirty="0">
                                <a:latin typeface="Cambria Math" panose="02040503050406030204" charset="0"/>
                                <a:cs typeface="Cambria Math" panose="02040503050406030204" charset="0"/>
                              </a:rPr>
                            </m:ctrlPr>
                          </m:fPr>
                          <m:num>
                            <m:sSub>
                              <m:sSubPr>
                                <m:ctrlPr>
                                  <a:rPr lang="en-US" altLang="zh-CN" sz="1800" b="1" i="1" dirty="0">
                                    <a:latin typeface="Cambria Math" panose="02040503050406030204" charset="0"/>
                                    <a:cs typeface="Cambria Math" panose="02040503050406030204" charset="0"/>
                                  </a:rPr>
                                </m:ctrlPr>
                              </m:sSubPr>
                              <m:e>
                                <m:r>
                                  <a:rPr lang="en-US" altLang="zh-CN" sz="1800" b="1" i="1" dirty="0">
                                    <a:latin typeface="Cambria Math" panose="02040503050406030204" charset="0"/>
                                    <a:cs typeface="Cambria Math" panose="02040503050406030204" charset="0"/>
                                  </a:rPr>
                                  <m:t>𝑵𝑪𝑭</m:t>
                                </m:r>
                              </m:e>
                              <m:sub>
                                <m:r>
                                  <a:rPr lang="en-US" altLang="zh-CN" sz="1800" b="1" i="1" dirty="0">
                                    <a:latin typeface="Cambria Math" panose="02040503050406030204" charset="0"/>
                                    <a:cs typeface="Cambria Math" panose="02040503050406030204" charset="0"/>
                                  </a:rPr>
                                  <m:t>𝒕</m:t>
                                </m:r>
                              </m:sub>
                            </m:sSub>
                          </m:num>
                          <m:den>
                            <m:sSup>
                              <m:sSupPr>
                                <m:ctrlPr>
                                  <a:rPr lang="en-US" altLang="zh-CN" sz="1800" b="1" i="1" dirty="0">
                                    <a:latin typeface="Cambria Math" panose="02040503050406030204" charset="0"/>
                                    <a:cs typeface="Cambria Math" panose="02040503050406030204" charset="0"/>
                                  </a:rPr>
                                </m:ctrlPr>
                              </m:sSupPr>
                              <m:e>
                                <m:r>
                                  <a:rPr lang="en-US" altLang="zh-CN" sz="1800" b="1" i="1" dirty="0">
                                    <a:latin typeface="Cambria Math" panose="02040503050406030204" charset="0"/>
                                    <a:cs typeface="Cambria Math" panose="02040503050406030204" charset="0"/>
                                  </a:rPr>
                                  <m:t>(</m:t>
                                </m:r>
                                <m:r>
                                  <a:rPr lang="en-US" altLang="zh-CN" sz="1800" b="1" i="1" dirty="0">
                                    <a:latin typeface="Cambria Math" panose="02040503050406030204" charset="0"/>
                                    <a:cs typeface="Cambria Math" panose="02040503050406030204" charset="0"/>
                                  </a:rPr>
                                  <m:t>𝟏</m:t>
                                </m:r>
                                <m:r>
                                  <a:rPr lang="en-US" altLang="zh-CN" sz="1800" b="1" i="1" dirty="0">
                                    <a:latin typeface="Cambria Math" panose="02040503050406030204" charset="0"/>
                                    <a:cs typeface="Cambria Math" panose="02040503050406030204" charset="0"/>
                                  </a:rPr>
                                  <m:t>+</m:t>
                                </m:r>
                                <m:r>
                                  <a:rPr lang="en-US" altLang="zh-CN" sz="1800" b="1" i="1" dirty="0">
                                    <a:latin typeface="Cambria Math" panose="02040503050406030204" charset="0"/>
                                    <a:cs typeface="Cambria Math" panose="02040503050406030204" charset="0"/>
                                  </a:rPr>
                                  <m:t>𝒊</m:t>
                                </m:r>
                                <m:r>
                                  <a:rPr lang="en-US" altLang="zh-CN" sz="1800" b="1" i="1" dirty="0">
                                    <a:latin typeface="Cambria Math" panose="02040503050406030204" charset="0"/>
                                    <a:cs typeface="Cambria Math" panose="02040503050406030204" charset="0"/>
                                  </a:rPr>
                                  <m:t>)</m:t>
                                </m:r>
                              </m:e>
                              <m:sup>
                                <m:r>
                                  <a:rPr lang="en-US" altLang="zh-CN" sz="1800" b="1" i="1" dirty="0">
                                    <a:latin typeface="Cambria Math" panose="02040503050406030204" charset="0"/>
                                    <a:cs typeface="Cambria Math" panose="02040503050406030204" charset="0"/>
                                  </a:rPr>
                                  <m:t>𝒕</m:t>
                                </m:r>
                              </m:sup>
                            </m:sSup>
                          </m:den>
                        </m:f>
                      </m:e>
                    </m:nary>
                  </m:oMath>
                </a14:m>
                <a:r>
                  <a:rPr lang="zh-CN" altLang="en-US" sz="1800" b="1" dirty="0"/>
                  <a:t>   </a:t>
                </a:r>
                <a:endParaRPr lang="zh-CN" altLang="en-US" sz="1800" b="1" dirty="0"/>
              </a:p>
              <a:p>
                <a:pPr eaLnBrk="1" hangingPunct="1">
                  <a:lnSpc>
                    <a:spcPct val="150000"/>
                  </a:lnSpc>
                </a:pPr>
                <a:r>
                  <a:rPr lang="en-US" altLang="zh-CN" sz="1800" b="1" dirty="0"/>
                  <a:t>  </a:t>
                </a:r>
                <a:r>
                  <a:rPr lang="zh-CN" altLang="en-US" sz="1800" b="1" dirty="0"/>
                  <a:t>式中：</a:t>
                </a:r>
                <a:r>
                  <a:rPr lang="en-US" altLang="zh-CN" sz="1800" b="1" dirty="0"/>
                  <a:t>i</a:t>
                </a:r>
                <a:r>
                  <a:rPr lang="zh-CN" altLang="en-US" sz="1800" b="1" dirty="0"/>
                  <a:t>为给定的折现率，</a:t>
                </a:r>
                <a14:m>
                  <m:oMath xmlns:m="http://schemas.openxmlformats.org/officeDocument/2006/math">
                    <m:sSub>
                      <m:sSubPr>
                        <m:ctrlPr>
                          <a:rPr lang="en-US" altLang="zh-CN" sz="1800" b="1" i="1" dirty="0">
                            <a:latin typeface="Cambria Math" panose="02040503050406030204" charset="0"/>
                            <a:cs typeface="Cambria Math" panose="02040503050406030204" charset="0"/>
                          </a:rPr>
                        </m:ctrlPr>
                      </m:sSubPr>
                      <m:e>
                        <m:r>
                          <a:rPr lang="en-US" altLang="zh-CN" sz="1800" b="1" i="1" dirty="0">
                            <a:latin typeface="Cambria Math" panose="02040503050406030204" charset="0"/>
                            <a:cs typeface="Cambria Math" panose="02040503050406030204" charset="0"/>
                          </a:rPr>
                          <m:t>𝑵𝑪𝑭</m:t>
                        </m:r>
                      </m:e>
                      <m:sub>
                        <m:r>
                          <a:rPr lang="en-US" altLang="zh-CN" sz="1800" b="1" i="1" dirty="0">
                            <a:latin typeface="Cambria Math" panose="02040503050406030204" charset="0"/>
                            <a:cs typeface="Cambria Math" panose="02040503050406030204" charset="0"/>
                          </a:rPr>
                          <m:t>𝒕</m:t>
                        </m:r>
                      </m:sub>
                    </m:sSub>
                    <m:r>
                      <a:rPr lang="en-US" altLang="zh-CN" sz="1800" b="1" i="1" dirty="0">
                        <a:latin typeface="Cambria Math" panose="02040503050406030204" charset="0"/>
                        <a:cs typeface="Cambria Math" panose="02040503050406030204" charset="0"/>
                      </a:rPr>
                      <m:t>为</m:t>
                    </m:r>
                  </m:oMath>
                </a14:m>
                <a:r>
                  <a:rPr lang="zh-CN" altLang="en-US" sz="1800" b="1" dirty="0"/>
                  <a:t>第</a:t>
                </a:r>
                <a:r>
                  <a:rPr lang="en-US" altLang="zh-CN" sz="1800" b="1" dirty="0"/>
                  <a:t>t</a:t>
                </a:r>
                <a:r>
                  <a:rPr lang="zh-CN" altLang="en-US" sz="1800" b="1" dirty="0"/>
                  <a:t>年的现金净流量；</a:t>
                </a:r>
                <a:endParaRPr lang="zh-CN" altLang="en-US" sz="1800" b="1" dirty="0"/>
              </a:p>
            </p:txBody>
          </p:sp>
        </mc:Choice>
        <mc:Fallback>
          <p:sp>
            <p:nvSpPr>
              <p:cNvPr id="20482" name="Rectangle 2"/>
              <p:cNvSpPr>
                <a:spLocks noRot="1" noChangeAspect="1" noMove="1" noResize="1" noEditPoints="1" noAdjustHandles="1" noChangeArrowheads="1" noChangeShapeType="1" noTextEdit="1"/>
              </p:cNvSpPr>
              <p:nvPr>
                <p:ph idx="1"/>
              </p:nvPr>
            </p:nvSpPr>
            <p:spPr>
              <a:xfrm>
                <a:off x="251460" y="1628775"/>
                <a:ext cx="8785225" cy="3757930"/>
              </a:xfrm>
              <a:blipFill rotWithShape="1">
                <a:blip r:embed="rId1"/>
                <a:stretch>
                  <a:fillRect/>
                </a:stretch>
              </a:blipFill>
            </p:spPr>
            <p:txBody>
              <a:bodyPr/>
              <a:lstStyle/>
              <a:p>
                <a:r>
                  <a:rPr lang="zh-CN" altLang="en-US">
                    <a:noFill/>
                  </a:rPr>
                  <a:t> </a:t>
                </a:r>
              </a:p>
            </p:txBody>
          </p:sp>
        </mc:Fallback>
      </mc:AlternateContent>
      <p:sp>
        <p:nvSpPr>
          <p:cNvPr id="5" name="标题 3"/>
          <p:cNvSpPr>
            <a:spLocks noGrp="1"/>
          </p:cNvSpPr>
          <p:nvPr>
            <p:custDataLst>
              <p:tags r:id="rId2"/>
            </p:custDataLst>
          </p:nvPr>
        </p:nvSpPr>
        <p:spPr>
          <a:xfrm>
            <a:off x="683260" y="40513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r>
              <a:rPr lang="zh-CN" altLang="en-US" sz="2800" b="1" dirty="0">
                <a:solidFill>
                  <a:srgbClr val="FF0000"/>
                </a:solidFill>
                <a:latin typeface="黑体" panose="02010609060101010101" pitchFamily="2" charset="-122"/>
                <a:ea typeface="黑体" panose="02010609060101010101" pitchFamily="2" charset="-122"/>
                <a:sym typeface="+mn-ea"/>
              </a:rPr>
              <a:t>三、贴现评价指标方法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
        <p:nvSpPr>
          <p:cNvPr id="2" name="标题 3"/>
          <p:cNvSpPr>
            <a:spLocks noGrp="1"/>
          </p:cNvSpPr>
          <p:nvPr>
            <p:custDataLst>
              <p:tags r:id="rId3"/>
            </p:custDataLst>
          </p:nvPr>
        </p:nvSpPr>
        <p:spPr>
          <a:xfrm>
            <a:off x="539115" y="1089025"/>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（一）</a:t>
            </a:r>
            <a:r>
              <a:rPr lang="zh-CN" altLang="en-US" sz="2800" b="1" dirty="0">
                <a:solidFill>
                  <a:srgbClr val="0000CC"/>
                </a:solidFill>
                <a:latin typeface="黑体" panose="02010609060101010101" pitchFamily="2" charset="-122"/>
                <a:ea typeface="黑体" panose="02010609060101010101" pitchFamily="2" charset="-122"/>
                <a:sym typeface="+mn-ea"/>
              </a:rPr>
              <a:t>净现值法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4" name="chimes.wav"/>
      </p:stSnd>
    </p:sndAc>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idx="1"/>
          </p:nvPr>
        </p:nvSpPr>
        <p:spPr>
          <a:xfrm>
            <a:off x="251460" y="1628775"/>
            <a:ext cx="8785225" cy="3757930"/>
          </a:xfrm>
        </p:spPr>
        <p:txBody>
          <a:bodyPr vert="horz" wrap="square" lIns="91440" tIns="45720" rIns="91440" bIns="45720" anchor="t" anchorCtr="0"/>
          <a:p>
            <a:pPr eaLnBrk="1" hangingPunct="1">
              <a:lnSpc>
                <a:spcPct val="150000"/>
              </a:lnSpc>
            </a:pPr>
            <a:r>
              <a:rPr lang="zh-CN" altLang="en-US" sz="2400" b="1" dirty="0"/>
              <a:t>在实践中，贴现率通常可以参考以下几种标准进行选择：</a:t>
            </a:r>
            <a:endParaRPr lang="zh-CN" altLang="en-US" sz="2400" b="1" dirty="0"/>
          </a:p>
          <a:p>
            <a:pPr eaLnBrk="1" hangingPunct="1">
              <a:lnSpc>
                <a:spcPct val="150000"/>
              </a:lnSpc>
            </a:pPr>
            <a:r>
              <a:rPr lang="zh-CN" altLang="en-US" sz="2400" b="1" dirty="0"/>
              <a:t>（</a:t>
            </a:r>
            <a:r>
              <a:rPr lang="en-US" altLang="zh-CN" sz="2400" b="1" dirty="0"/>
              <a:t>1</a:t>
            </a:r>
            <a:r>
              <a:rPr lang="zh-CN" altLang="en-US" sz="2400" b="1" dirty="0"/>
              <a:t>）投资项目的资本成本或企业的平均资本成本；</a:t>
            </a:r>
            <a:endParaRPr lang="zh-CN" altLang="en-US" sz="2400" b="1" dirty="0"/>
          </a:p>
          <a:p>
            <a:pPr eaLnBrk="1" hangingPunct="1">
              <a:lnSpc>
                <a:spcPct val="150000"/>
              </a:lnSpc>
            </a:pPr>
            <a:r>
              <a:rPr lang="zh-CN" altLang="en-US" sz="2400" b="1" dirty="0"/>
              <a:t>（</a:t>
            </a:r>
            <a:r>
              <a:rPr lang="en-US" altLang="zh-CN" sz="2400" b="1" dirty="0"/>
              <a:t>2</a:t>
            </a:r>
            <a:r>
              <a:rPr lang="zh-CN" altLang="en-US" sz="2400" b="1" dirty="0"/>
              <a:t>）投资项目的机会成本；</a:t>
            </a:r>
            <a:endParaRPr lang="zh-CN" altLang="en-US" sz="2400" b="1" dirty="0"/>
          </a:p>
          <a:p>
            <a:pPr eaLnBrk="1" hangingPunct="1">
              <a:lnSpc>
                <a:spcPct val="150000"/>
              </a:lnSpc>
            </a:pPr>
            <a:r>
              <a:rPr lang="zh-CN" altLang="en-US" sz="2400" b="1" dirty="0"/>
              <a:t>（</a:t>
            </a:r>
            <a:r>
              <a:rPr lang="en-US" altLang="zh-CN" sz="2400" b="1" dirty="0"/>
              <a:t>3</a:t>
            </a:r>
            <a:r>
              <a:rPr lang="zh-CN" altLang="en-US" sz="2400" b="1" dirty="0"/>
              <a:t>）行业平均收益率；</a:t>
            </a:r>
            <a:endParaRPr lang="zh-CN" altLang="en-US" sz="2400" b="1" dirty="0"/>
          </a:p>
          <a:p>
            <a:pPr eaLnBrk="1" hangingPunct="1">
              <a:lnSpc>
                <a:spcPct val="150000"/>
              </a:lnSpc>
            </a:pPr>
            <a:r>
              <a:rPr lang="zh-CN" altLang="en-US" sz="2400" b="1" dirty="0"/>
              <a:t>（</a:t>
            </a:r>
            <a:r>
              <a:rPr lang="en-US" altLang="zh-CN" sz="2400" b="1" dirty="0"/>
              <a:t>4</a:t>
            </a:r>
            <a:r>
              <a:rPr lang="zh-CN" altLang="en-US" sz="2400" b="1" dirty="0"/>
              <a:t>）投资者要求的必要报酬率；</a:t>
            </a:r>
            <a:endParaRPr lang="zh-CN" altLang="en-US" sz="2400" b="1" dirty="0"/>
          </a:p>
          <a:p>
            <a:pPr eaLnBrk="1" hangingPunct="1">
              <a:lnSpc>
                <a:spcPct val="150000"/>
              </a:lnSpc>
            </a:pPr>
            <a:r>
              <a:rPr lang="zh-CN" altLang="en-US" sz="2400" b="1" dirty="0"/>
              <a:t>（</a:t>
            </a:r>
            <a:r>
              <a:rPr lang="en-US" altLang="zh-CN" sz="2400" b="1" dirty="0"/>
              <a:t>5</a:t>
            </a:r>
            <a:r>
              <a:rPr lang="zh-CN" altLang="en-US" sz="2400" b="1" dirty="0"/>
              <a:t>）市场利率；</a:t>
            </a:r>
            <a:endParaRPr lang="zh-CN" altLang="en-US" sz="2400" b="1" dirty="0"/>
          </a:p>
          <a:p>
            <a:pPr eaLnBrk="1" hangingPunct="1">
              <a:lnSpc>
                <a:spcPct val="150000"/>
              </a:lnSpc>
            </a:pPr>
            <a:r>
              <a:rPr lang="zh-CN" altLang="en-US" sz="2400" b="1" dirty="0"/>
              <a:t>（</a:t>
            </a:r>
            <a:r>
              <a:rPr lang="en-US" altLang="zh-CN" sz="2400" b="1" dirty="0"/>
              <a:t>6</a:t>
            </a:r>
            <a:r>
              <a:rPr lang="zh-CN" altLang="en-US" sz="2400" b="1" dirty="0"/>
              <a:t>）不同阶段采用不同的贴现率。</a:t>
            </a:r>
            <a:endParaRPr lang="zh-CN" altLang="en-US" sz="2400" b="1" dirty="0"/>
          </a:p>
          <a:p>
            <a:pPr eaLnBrk="1" hangingPunct="1">
              <a:lnSpc>
                <a:spcPct val="150000"/>
              </a:lnSpc>
            </a:pPr>
            <a:r>
              <a:rPr lang="zh-CN" altLang="en-US" sz="2400" b="1" dirty="0"/>
              <a:t> </a:t>
            </a:r>
            <a:endParaRPr lang="zh-CN" altLang="en-US" sz="1800" b="1" dirty="0"/>
          </a:p>
        </p:txBody>
      </p:sp>
      <p:sp>
        <p:nvSpPr>
          <p:cNvPr id="5" name="标题 3"/>
          <p:cNvSpPr>
            <a:spLocks noGrp="1"/>
          </p:cNvSpPr>
          <p:nvPr>
            <p:custDataLst>
              <p:tags r:id="rId1"/>
            </p:custDataLst>
          </p:nvPr>
        </p:nvSpPr>
        <p:spPr>
          <a:xfrm>
            <a:off x="683260" y="40513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r>
              <a:rPr lang="zh-CN" altLang="en-US" sz="2800" b="1" dirty="0">
                <a:solidFill>
                  <a:srgbClr val="FF0000"/>
                </a:solidFill>
                <a:latin typeface="黑体" panose="02010609060101010101" pitchFamily="2" charset="-122"/>
                <a:ea typeface="黑体" panose="02010609060101010101" pitchFamily="2" charset="-122"/>
                <a:sym typeface="+mn-ea"/>
              </a:rPr>
              <a:t>三、贴现评价指标方法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
        <p:nvSpPr>
          <p:cNvPr id="2" name="标题 3"/>
          <p:cNvSpPr>
            <a:spLocks noGrp="1"/>
          </p:cNvSpPr>
          <p:nvPr>
            <p:custDataLst>
              <p:tags r:id="rId2"/>
            </p:custDataLst>
          </p:nvPr>
        </p:nvSpPr>
        <p:spPr>
          <a:xfrm>
            <a:off x="539115" y="1089025"/>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（一）</a:t>
            </a:r>
            <a:r>
              <a:rPr lang="zh-CN" altLang="en-US" sz="2800" b="1" dirty="0">
                <a:solidFill>
                  <a:srgbClr val="0000CC"/>
                </a:solidFill>
                <a:latin typeface="黑体" panose="02010609060101010101" pitchFamily="2" charset="-122"/>
                <a:ea typeface="黑体" panose="02010609060101010101" pitchFamily="2" charset="-122"/>
                <a:sym typeface="+mn-ea"/>
              </a:rPr>
              <a:t>净现值法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idx="1"/>
          </p:nvPr>
        </p:nvSpPr>
        <p:spPr>
          <a:xfrm>
            <a:off x="251460" y="1628775"/>
            <a:ext cx="8785225" cy="3757930"/>
          </a:xfrm>
        </p:spPr>
        <p:txBody>
          <a:bodyPr vert="horz" wrap="square" lIns="91440" tIns="45720" rIns="91440" bIns="45720" anchor="t" anchorCtr="0"/>
          <a:p>
            <a:pPr eaLnBrk="1" hangingPunct="1">
              <a:lnSpc>
                <a:spcPct val="150000"/>
              </a:lnSpc>
            </a:pPr>
            <a:r>
              <a:rPr lang="en-US" altLang="zh-CN" sz="2000" b="1" dirty="0"/>
              <a:t>3.</a:t>
            </a:r>
            <a:r>
              <a:rPr lang="zh-CN" altLang="en-US" sz="2000" b="1" dirty="0"/>
              <a:t>计算步骤</a:t>
            </a:r>
            <a:endParaRPr lang="zh-CN" altLang="en-US" sz="2000" b="1" dirty="0"/>
          </a:p>
          <a:p>
            <a:pPr eaLnBrk="1" hangingPunct="1">
              <a:lnSpc>
                <a:spcPct val="150000"/>
              </a:lnSpc>
            </a:pPr>
            <a:r>
              <a:rPr lang="zh-CN" altLang="en-US" sz="2000" b="1" dirty="0"/>
              <a:t> </a:t>
            </a:r>
            <a:r>
              <a:rPr lang="zh-CN" sz="2000" b="1" dirty="0"/>
              <a:t>第</a:t>
            </a:r>
            <a:r>
              <a:rPr lang="en-US" altLang="zh-CN" sz="2000" b="1" dirty="0"/>
              <a:t>1</a:t>
            </a:r>
            <a:r>
              <a:rPr lang="zh-CN" altLang="en-US" sz="2000" b="1" dirty="0"/>
              <a:t>步，确定投资项目的计算期（包括建设期和运营期）、计算固定资产年折旧额、无形资产摊销。</a:t>
            </a:r>
            <a:endParaRPr lang="zh-CN" altLang="en-US" sz="2000" b="1" dirty="0"/>
          </a:p>
          <a:p>
            <a:pPr eaLnBrk="1" hangingPunct="1">
              <a:lnSpc>
                <a:spcPct val="150000"/>
              </a:lnSpc>
            </a:pPr>
            <a:r>
              <a:rPr lang="zh-CN" altLang="en-US" sz="2000" b="1" dirty="0"/>
              <a:t>第</a:t>
            </a:r>
            <a:r>
              <a:rPr lang="en-US" altLang="zh-CN" sz="2000" b="1" dirty="0"/>
              <a:t>2</a:t>
            </a:r>
            <a:r>
              <a:rPr lang="zh-CN" altLang="en-US" sz="2000" b="1" dirty="0"/>
              <a:t>步，计算投资项目各期的现金净流量（</a:t>
            </a:r>
            <a:r>
              <a:rPr lang="en-US" altLang="zh-CN" sz="2000" b="1" dirty="0"/>
              <a:t>NCF</a:t>
            </a:r>
            <a:r>
              <a:rPr lang="zh-CN" altLang="en-US" sz="2000" b="1" dirty="0"/>
              <a:t>）。</a:t>
            </a:r>
            <a:endParaRPr lang="zh-CN" altLang="en-US" sz="2000" b="1" dirty="0"/>
          </a:p>
          <a:p>
            <a:pPr eaLnBrk="1" hangingPunct="1">
              <a:lnSpc>
                <a:spcPct val="150000"/>
              </a:lnSpc>
            </a:pPr>
            <a:r>
              <a:rPr lang="zh-CN" altLang="en-US" sz="2000" b="1" dirty="0"/>
              <a:t>第</a:t>
            </a:r>
            <a:r>
              <a:rPr lang="en-US" altLang="zh-CN" sz="2000" b="1" dirty="0"/>
              <a:t>3</a:t>
            </a:r>
            <a:r>
              <a:rPr lang="zh-CN" altLang="en-US" sz="2000" b="1" dirty="0"/>
              <a:t>步，按给定的贴现率，将投资项目各期对应的复利现值系数通过查表确定下来。</a:t>
            </a:r>
            <a:endParaRPr lang="zh-CN" altLang="en-US" sz="2000" b="1" dirty="0"/>
          </a:p>
          <a:p>
            <a:pPr eaLnBrk="1" hangingPunct="1">
              <a:lnSpc>
                <a:spcPct val="150000"/>
              </a:lnSpc>
            </a:pPr>
            <a:r>
              <a:rPr lang="zh-CN" altLang="en-US" sz="2000" b="1" dirty="0"/>
              <a:t>第</a:t>
            </a:r>
            <a:r>
              <a:rPr lang="en-US" altLang="zh-CN" sz="2000" b="1" dirty="0"/>
              <a:t>4</a:t>
            </a:r>
            <a:r>
              <a:rPr lang="zh-CN" altLang="en-US" sz="2000" b="1" dirty="0"/>
              <a:t>步，将各期现金净流量与其对应的复利现值系数相乘，计算现值。</a:t>
            </a:r>
            <a:endParaRPr lang="zh-CN" altLang="en-US" sz="2000" b="1" dirty="0"/>
          </a:p>
          <a:p>
            <a:pPr eaLnBrk="1" hangingPunct="1">
              <a:lnSpc>
                <a:spcPct val="150000"/>
              </a:lnSpc>
            </a:pPr>
            <a:r>
              <a:rPr lang="zh-CN" altLang="en-US" sz="2000" b="1" dirty="0"/>
              <a:t>第</a:t>
            </a:r>
            <a:r>
              <a:rPr lang="en-US" altLang="zh-CN" sz="2000" b="1" dirty="0"/>
              <a:t>5</a:t>
            </a:r>
            <a:r>
              <a:rPr lang="zh-CN" altLang="en-US" sz="2000" b="1" dirty="0"/>
              <a:t>步，加总各期现金净流量的现值，即得到该投资项目的净现值</a:t>
            </a:r>
            <a:r>
              <a:rPr lang="en-US" altLang="zh-CN" sz="2000" b="1" dirty="0"/>
              <a:t>NPV</a:t>
            </a:r>
            <a:r>
              <a:rPr lang="zh-CN" altLang="en-US" sz="2000" b="1" dirty="0"/>
              <a:t>。</a:t>
            </a:r>
            <a:endParaRPr lang="en-US" altLang="zh-CN" sz="2000" b="1" dirty="0"/>
          </a:p>
          <a:p>
            <a:pPr eaLnBrk="1" hangingPunct="1">
              <a:lnSpc>
                <a:spcPct val="150000"/>
              </a:lnSpc>
            </a:pPr>
            <a:endParaRPr lang="en-US" altLang="zh-CN" sz="2000" b="1" dirty="0"/>
          </a:p>
        </p:txBody>
      </p:sp>
      <p:sp>
        <p:nvSpPr>
          <p:cNvPr id="5" name="标题 3"/>
          <p:cNvSpPr>
            <a:spLocks noGrp="1"/>
          </p:cNvSpPr>
          <p:nvPr>
            <p:custDataLst>
              <p:tags r:id="rId1"/>
            </p:custDataLst>
          </p:nvPr>
        </p:nvSpPr>
        <p:spPr>
          <a:xfrm>
            <a:off x="683260" y="40513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r>
              <a:rPr lang="zh-CN" altLang="en-US" sz="2800" b="1" dirty="0">
                <a:solidFill>
                  <a:srgbClr val="FF0000"/>
                </a:solidFill>
                <a:latin typeface="黑体" panose="02010609060101010101" pitchFamily="2" charset="-122"/>
                <a:ea typeface="黑体" panose="02010609060101010101" pitchFamily="2" charset="-122"/>
                <a:sym typeface="+mn-ea"/>
              </a:rPr>
              <a:t>三、贴现评价指标方法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
        <p:nvSpPr>
          <p:cNvPr id="2" name="标题 3"/>
          <p:cNvSpPr>
            <a:spLocks noGrp="1"/>
          </p:cNvSpPr>
          <p:nvPr>
            <p:custDataLst>
              <p:tags r:id="rId2"/>
            </p:custDataLst>
          </p:nvPr>
        </p:nvSpPr>
        <p:spPr>
          <a:xfrm>
            <a:off x="810260" y="98044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（一）</a:t>
            </a:r>
            <a:r>
              <a:rPr lang="zh-CN" altLang="en-US" sz="2800" b="1" dirty="0">
                <a:solidFill>
                  <a:srgbClr val="0000CC"/>
                </a:solidFill>
                <a:latin typeface="黑体" panose="02010609060101010101" pitchFamily="2" charset="-122"/>
                <a:ea typeface="黑体" panose="02010609060101010101" pitchFamily="2" charset="-122"/>
                <a:sym typeface="+mn-ea"/>
              </a:rPr>
              <a:t>净现值法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idx="1"/>
          </p:nvPr>
        </p:nvSpPr>
        <p:spPr>
          <a:xfrm>
            <a:off x="251460" y="1628775"/>
            <a:ext cx="8785225" cy="3757930"/>
          </a:xfrm>
        </p:spPr>
        <p:txBody>
          <a:bodyPr vert="horz" wrap="square" lIns="91440" tIns="45720" rIns="91440" bIns="45720" anchor="t" anchorCtr="0"/>
          <a:p>
            <a:pPr eaLnBrk="1" hangingPunct="1">
              <a:lnSpc>
                <a:spcPct val="150000"/>
              </a:lnSpc>
            </a:pPr>
            <a:r>
              <a:rPr lang="zh-CN" altLang="en-US" sz="2000" b="1" dirty="0">
                <a:solidFill>
                  <a:srgbClr val="FF0000"/>
                </a:solidFill>
              </a:rPr>
              <a:t>例题</a:t>
            </a:r>
            <a:r>
              <a:rPr lang="en-US" altLang="zh-CN" sz="2000" b="1" dirty="0">
                <a:solidFill>
                  <a:srgbClr val="FF0000"/>
                </a:solidFill>
              </a:rPr>
              <a:t>6-6</a:t>
            </a:r>
            <a:r>
              <a:rPr lang="zh-CN" altLang="en-US" sz="2000" b="1" dirty="0">
                <a:solidFill>
                  <a:srgbClr val="FF0000"/>
                </a:solidFill>
              </a:rPr>
              <a:t>：</a:t>
            </a:r>
            <a:endParaRPr lang="zh-CN" altLang="en-US" sz="2000" b="1" dirty="0">
              <a:solidFill>
                <a:srgbClr val="FF0000"/>
              </a:solidFill>
            </a:endParaRPr>
          </a:p>
          <a:p>
            <a:pPr eaLnBrk="1" hangingPunct="1">
              <a:lnSpc>
                <a:spcPct val="150000"/>
              </a:lnSpc>
            </a:pPr>
            <a:r>
              <a:rPr lang="zh-CN" altLang="en-US" sz="2000" b="1" dirty="0"/>
              <a:t> </a:t>
            </a:r>
            <a:r>
              <a:rPr lang="zh-CN" sz="2000" b="1" dirty="0"/>
              <a:t>以例题</a:t>
            </a:r>
            <a:r>
              <a:rPr lang="en-US" altLang="zh-CN" sz="2000" b="1" dirty="0"/>
              <a:t>6-3</a:t>
            </a:r>
            <a:r>
              <a:rPr lang="zh-CN" altLang="en-US" sz="2000" b="1" dirty="0"/>
              <a:t>中的资料为例，分别计算甲、乙两个方案的净现值，其中</a:t>
            </a:r>
            <a:r>
              <a:rPr lang="en-US" altLang="zh-CN" sz="2000" b="1" dirty="0"/>
              <a:t>i=10%</a:t>
            </a:r>
            <a:r>
              <a:rPr lang="zh-CN" altLang="en-US" sz="2000" b="1" dirty="0"/>
              <a:t>。</a:t>
            </a:r>
            <a:endParaRPr lang="zh-CN" altLang="en-US" sz="2000" b="1" dirty="0"/>
          </a:p>
          <a:p>
            <a:pPr eaLnBrk="1" hangingPunct="1">
              <a:lnSpc>
                <a:spcPct val="150000"/>
              </a:lnSpc>
            </a:pPr>
            <a:r>
              <a:rPr lang="zh-CN" altLang="en-US" sz="2000" b="1" dirty="0"/>
              <a:t>甲方案的净现值</a:t>
            </a:r>
            <a:r>
              <a:rPr lang="en-US" altLang="zh-CN" sz="2000" b="1" dirty="0"/>
              <a:t>NPV=-100 000+35 000×</a:t>
            </a:r>
            <a:r>
              <a:rPr lang="zh-CN" altLang="en-US" sz="2000" b="1" dirty="0"/>
              <a:t>（</a:t>
            </a:r>
            <a:r>
              <a:rPr lang="en-US" altLang="zh-CN" sz="2000" b="1" dirty="0"/>
              <a:t>P/A</a:t>
            </a:r>
            <a:r>
              <a:rPr lang="zh-CN" altLang="en-US" sz="2000" b="1" dirty="0"/>
              <a:t>，</a:t>
            </a:r>
            <a:r>
              <a:rPr lang="en-US" altLang="zh-CN" sz="2000" b="1" dirty="0"/>
              <a:t>10%</a:t>
            </a:r>
            <a:r>
              <a:rPr lang="zh-CN" altLang="en-US" sz="2000" b="1" dirty="0"/>
              <a:t>，</a:t>
            </a:r>
            <a:r>
              <a:rPr lang="en-US" altLang="zh-CN" sz="2000" b="1" dirty="0"/>
              <a:t>5</a:t>
            </a:r>
            <a:r>
              <a:rPr lang="zh-CN" altLang="en-US" sz="2000" b="1" dirty="0"/>
              <a:t>）</a:t>
            </a:r>
            <a:endParaRPr lang="zh-CN" altLang="en-US" sz="2000" b="1" dirty="0"/>
          </a:p>
          <a:p>
            <a:pPr eaLnBrk="1" hangingPunct="1">
              <a:lnSpc>
                <a:spcPct val="150000"/>
              </a:lnSpc>
            </a:pPr>
            <a:r>
              <a:rPr lang="en-US" altLang="zh-CN" sz="2000" b="1" dirty="0"/>
              <a:t>                           =-100 000+35 000</a:t>
            </a:r>
            <a:r>
              <a:rPr lang="en-US" altLang="zh-CN" sz="2000" b="1" dirty="0">
                <a:sym typeface="+mn-ea"/>
              </a:rPr>
              <a:t>×3.7908</a:t>
            </a:r>
            <a:endParaRPr lang="en-US" altLang="zh-CN" sz="2000" b="1" dirty="0">
              <a:sym typeface="+mn-ea"/>
            </a:endParaRPr>
          </a:p>
          <a:p>
            <a:pPr eaLnBrk="1" hangingPunct="1">
              <a:lnSpc>
                <a:spcPct val="150000"/>
              </a:lnSpc>
            </a:pPr>
            <a:r>
              <a:rPr lang="en-US" altLang="zh-CN" sz="2000" b="1" dirty="0"/>
              <a:t>                           =32 678</a:t>
            </a:r>
            <a:r>
              <a:rPr lang="zh-CN" altLang="en-US" sz="2000" b="1" dirty="0"/>
              <a:t>（元）</a:t>
            </a:r>
            <a:endParaRPr lang="zh-CN" altLang="en-US" sz="2000" b="1" dirty="0"/>
          </a:p>
          <a:p>
            <a:pPr eaLnBrk="1" hangingPunct="1">
              <a:lnSpc>
                <a:spcPct val="150000"/>
              </a:lnSpc>
            </a:pPr>
            <a:r>
              <a:rPr lang="zh-CN" altLang="en-US" sz="2000" b="1" dirty="0"/>
              <a:t>乙方案的净现值</a:t>
            </a:r>
            <a:r>
              <a:rPr lang="en-US" altLang="zh-CN" sz="2000" b="1" dirty="0"/>
              <a:t>NPV=-150 000+42 500</a:t>
            </a:r>
            <a:r>
              <a:rPr lang="en-US" altLang="zh-CN" sz="2000" b="1" dirty="0">
                <a:sym typeface="+mn-ea"/>
              </a:rPr>
              <a:t>×</a:t>
            </a:r>
            <a:r>
              <a:rPr lang="zh-CN" altLang="en-US" sz="2000" b="1" dirty="0">
                <a:sym typeface="+mn-ea"/>
              </a:rPr>
              <a:t>（</a:t>
            </a:r>
            <a:r>
              <a:rPr lang="en-US" altLang="zh-CN" sz="2000" b="1" dirty="0">
                <a:sym typeface="+mn-ea"/>
              </a:rPr>
              <a:t>P/F</a:t>
            </a:r>
            <a:r>
              <a:rPr lang="zh-CN" altLang="en-US" sz="2000" b="1" dirty="0">
                <a:sym typeface="+mn-ea"/>
              </a:rPr>
              <a:t>，</a:t>
            </a:r>
            <a:r>
              <a:rPr lang="en-US" altLang="zh-CN" sz="2000" b="1" dirty="0">
                <a:sym typeface="+mn-ea"/>
              </a:rPr>
              <a:t>10%</a:t>
            </a:r>
            <a:r>
              <a:rPr lang="zh-CN" altLang="en-US" sz="2000" b="1" dirty="0">
                <a:sym typeface="+mn-ea"/>
              </a:rPr>
              <a:t>，</a:t>
            </a:r>
            <a:r>
              <a:rPr lang="en-US" altLang="zh-CN" sz="2000" b="1" dirty="0">
                <a:sym typeface="+mn-ea"/>
              </a:rPr>
              <a:t>1</a:t>
            </a:r>
            <a:r>
              <a:rPr lang="zh-CN" altLang="en-US" sz="2000" b="1" dirty="0">
                <a:sym typeface="+mn-ea"/>
              </a:rPr>
              <a:t>）</a:t>
            </a:r>
            <a:r>
              <a:rPr lang="en-US" altLang="zh-CN" sz="2000" b="1" dirty="0">
                <a:sym typeface="+mn-ea"/>
              </a:rPr>
              <a:t>+39 500×</a:t>
            </a:r>
            <a:r>
              <a:rPr lang="zh-CN" altLang="en-US" sz="2000" b="1" dirty="0">
                <a:sym typeface="+mn-ea"/>
              </a:rPr>
              <a:t>（</a:t>
            </a:r>
            <a:r>
              <a:rPr lang="en-US" altLang="zh-CN" sz="2000" b="1" dirty="0">
                <a:sym typeface="+mn-ea"/>
              </a:rPr>
              <a:t>P/F</a:t>
            </a:r>
            <a:r>
              <a:rPr lang="zh-CN" altLang="en-US" sz="2000" b="1" dirty="0">
                <a:sym typeface="+mn-ea"/>
              </a:rPr>
              <a:t>，</a:t>
            </a:r>
            <a:r>
              <a:rPr lang="en-US" altLang="zh-CN" sz="2000" b="1" dirty="0">
                <a:sym typeface="+mn-ea"/>
              </a:rPr>
              <a:t>10%</a:t>
            </a:r>
            <a:r>
              <a:rPr lang="zh-CN" altLang="en-US" sz="2000" b="1" dirty="0">
                <a:sym typeface="+mn-ea"/>
              </a:rPr>
              <a:t>，</a:t>
            </a:r>
            <a:r>
              <a:rPr lang="en-US" altLang="zh-CN" sz="2000" b="1" dirty="0">
                <a:sym typeface="+mn-ea"/>
              </a:rPr>
              <a:t>2</a:t>
            </a:r>
            <a:r>
              <a:rPr lang="zh-CN" altLang="en-US" sz="2000" b="1" dirty="0">
                <a:sym typeface="+mn-ea"/>
              </a:rPr>
              <a:t>）</a:t>
            </a:r>
            <a:r>
              <a:rPr lang="en-US" altLang="zh-CN" sz="2000" b="1" dirty="0">
                <a:sym typeface="+mn-ea"/>
              </a:rPr>
              <a:t>+36 500×</a:t>
            </a:r>
            <a:r>
              <a:rPr lang="zh-CN" altLang="en-US" sz="2000" b="1" dirty="0">
                <a:sym typeface="+mn-ea"/>
              </a:rPr>
              <a:t>（</a:t>
            </a:r>
            <a:r>
              <a:rPr lang="en-US" altLang="zh-CN" sz="2000" b="1" dirty="0">
                <a:sym typeface="+mn-ea"/>
              </a:rPr>
              <a:t>P/F</a:t>
            </a:r>
            <a:r>
              <a:rPr lang="zh-CN" altLang="en-US" sz="2000" b="1" dirty="0">
                <a:sym typeface="+mn-ea"/>
              </a:rPr>
              <a:t>，</a:t>
            </a:r>
            <a:r>
              <a:rPr lang="en-US" altLang="zh-CN" sz="2000" b="1" dirty="0">
                <a:sym typeface="+mn-ea"/>
              </a:rPr>
              <a:t>10%</a:t>
            </a:r>
            <a:r>
              <a:rPr lang="zh-CN" altLang="en-US" sz="2000" b="1" dirty="0">
                <a:sym typeface="+mn-ea"/>
              </a:rPr>
              <a:t>，</a:t>
            </a:r>
            <a:r>
              <a:rPr lang="en-US" altLang="zh-CN" sz="2000" b="1" dirty="0">
                <a:sym typeface="+mn-ea"/>
              </a:rPr>
              <a:t>3</a:t>
            </a:r>
            <a:r>
              <a:rPr lang="zh-CN" altLang="en-US" sz="2000" b="1" dirty="0">
                <a:sym typeface="+mn-ea"/>
              </a:rPr>
              <a:t>）</a:t>
            </a:r>
            <a:r>
              <a:rPr lang="en-US" altLang="zh-CN" sz="2000" b="1" dirty="0">
                <a:sym typeface="+mn-ea"/>
              </a:rPr>
              <a:t>+33 500×</a:t>
            </a:r>
            <a:r>
              <a:rPr lang="zh-CN" altLang="en-US" sz="2000" b="1" dirty="0">
                <a:sym typeface="+mn-ea"/>
              </a:rPr>
              <a:t>（</a:t>
            </a:r>
            <a:r>
              <a:rPr lang="en-US" altLang="zh-CN" sz="2000" b="1" dirty="0">
                <a:sym typeface="+mn-ea"/>
              </a:rPr>
              <a:t>P/F</a:t>
            </a:r>
            <a:r>
              <a:rPr lang="zh-CN" altLang="en-US" sz="2000" b="1" dirty="0">
                <a:sym typeface="+mn-ea"/>
              </a:rPr>
              <a:t>，</a:t>
            </a:r>
            <a:r>
              <a:rPr lang="en-US" altLang="zh-CN" sz="2000" b="1" dirty="0">
                <a:sym typeface="+mn-ea"/>
              </a:rPr>
              <a:t>10%</a:t>
            </a:r>
            <a:r>
              <a:rPr lang="zh-CN" altLang="en-US" sz="2000" b="1" dirty="0">
                <a:sym typeface="+mn-ea"/>
              </a:rPr>
              <a:t>，</a:t>
            </a:r>
            <a:r>
              <a:rPr lang="en-US" altLang="zh-CN" sz="2000" b="1" dirty="0">
                <a:sym typeface="+mn-ea"/>
              </a:rPr>
              <a:t>4</a:t>
            </a:r>
            <a:r>
              <a:rPr lang="zh-CN" altLang="en-US" sz="2000" b="1" dirty="0">
                <a:sym typeface="+mn-ea"/>
              </a:rPr>
              <a:t>）</a:t>
            </a:r>
            <a:r>
              <a:rPr lang="en-US" altLang="zh-CN" sz="2000" b="1" dirty="0">
                <a:sym typeface="+mn-ea"/>
              </a:rPr>
              <a:t>+80 500×</a:t>
            </a:r>
            <a:r>
              <a:rPr lang="zh-CN" altLang="en-US" sz="2000" b="1" dirty="0">
                <a:sym typeface="+mn-ea"/>
              </a:rPr>
              <a:t>（</a:t>
            </a:r>
            <a:r>
              <a:rPr lang="en-US" altLang="zh-CN" sz="2000" b="1" dirty="0">
                <a:sym typeface="+mn-ea"/>
              </a:rPr>
              <a:t>P/F</a:t>
            </a:r>
            <a:r>
              <a:rPr lang="zh-CN" altLang="en-US" sz="2000" b="1" dirty="0">
                <a:sym typeface="+mn-ea"/>
              </a:rPr>
              <a:t>，</a:t>
            </a:r>
            <a:r>
              <a:rPr lang="en-US" altLang="zh-CN" sz="2000" b="1" dirty="0">
                <a:sym typeface="+mn-ea"/>
              </a:rPr>
              <a:t>10%</a:t>
            </a:r>
            <a:r>
              <a:rPr lang="zh-CN" altLang="en-US" sz="2000" b="1" dirty="0">
                <a:sym typeface="+mn-ea"/>
              </a:rPr>
              <a:t>，</a:t>
            </a:r>
            <a:r>
              <a:rPr lang="en-US" altLang="zh-CN" sz="2000" b="1" dirty="0">
                <a:sym typeface="+mn-ea"/>
              </a:rPr>
              <a:t>5</a:t>
            </a:r>
            <a:r>
              <a:rPr lang="zh-CN" altLang="en-US" sz="2000" b="1" dirty="0">
                <a:sym typeface="+mn-ea"/>
              </a:rPr>
              <a:t>）</a:t>
            </a:r>
            <a:endParaRPr lang="en-US" altLang="zh-CN" sz="2000" b="1" dirty="0">
              <a:sym typeface="+mn-ea"/>
            </a:endParaRPr>
          </a:p>
        </p:txBody>
      </p:sp>
      <p:sp>
        <p:nvSpPr>
          <p:cNvPr id="5" name="标题 3"/>
          <p:cNvSpPr>
            <a:spLocks noGrp="1"/>
          </p:cNvSpPr>
          <p:nvPr>
            <p:custDataLst>
              <p:tags r:id="rId1"/>
            </p:custDataLst>
          </p:nvPr>
        </p:nvSpPr>
        <p:spPr>
          <a:xfrm>
            <a:off x="683260" y="40513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r>
              <a:rPr lang="zh-CN" altLang="en-US" sz="2800" b="1" dirty="0">
                <a:solidFill>
                  <a:srgbClr val="FF0000"/>
                </a:solidFill>
                <a:latin typeface="黑体" panose="02010609060101010101" pitchFamily="2" charset="-122"/>
                <a:ea typeface="黑体" panose="02010609060101010101" pitchFamily="2" charset="-122"/>
                <a:sym typeface="+mn-ea"/>
              </a:rPr>
              <a:t>三、贴现评价指标方法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
        <p:nvSpPr>
          <p:cNvPr id="2" name="标题 3"/>
          <p:cNvSpPr>
            <a:spLocks noGrp="1"/>
          </p:cNvSpPr>
          <p:nvPr>
            <p:custDataLst>
              <p:tags r:id="rId2"/>
            </p:custDataLst>
          </p:nvPr>
        </p:nvSpPr>
        <p:spPr>
          <a:xfrm>
            <a:off x="810260" y="98044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（一）</a:t>
            </a:r>
            <a:r>
              <a:rPr lang="zh-CN" altLang="en-US" sz="2800" b="1" dirty="0">
                <a:solidFill>
                  <a:srgbClr val="0000CC"/>
                </a:solidFill>
                <a:latin typeface="黑体" panose="02010609060101010101" pitchFamily="2" charset="-122"/>
                <a:ea typeface="黑体" panose="02010609060101010101" pitchFamily="2" charset="-122"/>
                <a:sym typeface="+mn-ea"/>
              </a:rPr>
              <a:t>净现值法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idx="1"/>
          </p:nvPr>
        </p:nvSpPr>
        <p:spPr>
          <a:xfrm>
            <a:off x="251460" y="1628775"/>
            <a:ext cx="8785225" cy="3757930"/>
          </a:xfrm>
        </p:spPr>
        <p:txBody>
          <a:bodyPr vert="horz" wrap="square" lIns="91440" tIns="45720" rIns="91440" bIns="45720" anchor="t" anchorCtr="0"/>
          <a:p>
            <a:pPr eaLnBrk="1" hangingPunct="1">
              <a:lnSpc>
                <a:spcPct val="150000"/>
              </a:lnSpc>
            </a:pPr>
            <a:r>
              <a:rPr lang="zh-CN" altLang="en-US" sz="2000" b="1" dirty="0">
                <a:solidFill>
                  <a:srgbClr val="FF0000"/>
                </a:solidFill>
              </a:rPr>
              <a:t>例题</a:t>
            </a:r>
            <a:r>
              <a:rPr lang="en-US" altLang="zh-CN" sz="2000" b="1" dirty="0">
                <a:solidFill>
                  <a:srgbClr val="FF0000"/>
                </a:solidFill>
              </a:rPr>
              <a:t>6-6</a:t>
            </a:r>
            <a:r>
              <a:rPr lang="zh-CN" altLang="en-US" sz="2000" b="1" dirty="0">
                <a:solidFill>
                  <a:srgbClr val="FF0000"/>
                </a:solidFill>
              </a:rPr>
              <a:t>：</a:t>
            </a:r>
            <a:endParaRPr lang="zh-CN" altLang="en-US" sz="2000" b="1" dirty="0">
              <a:solidFill>
                <a:srgbClr val="FF0000"/>
              </a:solidFill>
            </a:endParaRPr>
          </a:p>
          <a:p>
            <a:pPr eaLnBrk="1" hangingPunct="1">
              <a:lnSpc>
                <a:spcPct val="150000"/>
              </a:lnSpc>
            </a:pPr>
            <a:r>
              <a:rPr lang="zh-CN" altLang="en-US" sz="2000" b="1" dirty="0"/>
              <a:t> </a:t>
            </a:r>
            <a:r>
              <a:rPr lang="en-US" altLang="zh-CN" sz="2000" b="1" dirty="0"/>
              <a:t>    </a:t>
            </a:r>
            <a:r>
              <a:rPr lang="zh-CN" altLang="en-US" sz="2000" b="1" dirty="0"/>
              <a:t>乙方案的净现值</a:t>
            </a:r>
            <a:r>
              <a:rPr lang="en-US" altLang="zh-CN" sz="2000" b="1" dirty="0"/>
              <a:t>NPV=-150 000+42 500</a:t>
            </a:r>
            <a:r>
              <a:rPr lang="en-US" altLang="zh-CN" sz="2000" b="1" dirty="0">
                <a:sym typeface="+mn-ea"/>
              </a:rPr>
              <a:t>×</a:t>
            </a:r>
            <a:r>
              <a:rPr lang="zh-CN" altLang="en-US" sz="2000" b="1" dirty="0">
                <a:sym typeface="+mn-ea"/>
              </a:rPr>
              <a:t>（</a:t>
            </a:r>
            <a:r>
              <a:rPr lang="en-US" altLang="zh-CN" sz="2000" b="1" dirty="0">
                <a:sym typeface="+mn-ea"/>
              </a:rPr>
              <a:t>P/F</a:t>
            </a:r>
            <a:r>
              <a:rPr lang="zh-CN" altLang="en-US" sz="2000" b="1" dirty="0">
                <a:sym typeface="+mn-ea"/>
              </a:rPr>
              <a:t>，</a:t>
            </a:r>
            <a:r>
              <a:rPr lang="en-US" altLang="zh-CN" sz="2000" b="1" dirty="0">
                <a:sym typeface="+mn-ea"/>
              </a:rPr>
              <a:t>10%</a:t>
            </a:r>
            <a:r>
              <a:rPr lang="zh-CN" altLang="en-US" sz="2000" b="1" dirty="0">
                <a:sym typeface="+mn-ea"/>
              </a:rPr>
              <a:t>，</a:t>
            </a:r>
            <a:r>
              <a:rPr lang="en-US" altLang="zh-CN" sz="2000" b="1" dirty="0">
                <a:sym typeface="+mn-ea"/>
              </a:rPr>
              <a:t>1</a:t>
            </a:r>
            <a:r>
              <a:rPr lang="zh-CN" altLang="en-US" sz="2000" b="1" dirty="0">
                <a:sym typeface="+mn-ea"/>
              </a:rPr>
              <a:t>）</a:t>
            </a:r>
            <a:r>
              <a:rPr lang="en-US" altLang="zh-CN" sz="2000" b="1" dirty="0">
                <a:sym typeface="+mn-ea"/>
              </a:rPr>
              <a:t>+39 500×</a:t>
            </a:r>
            <a:r>
              <a:rPr lang="zh-CN" altLang="en-US" sz="2000" b="1" dirty="0">
                <a:sym typeface="+mn-ea"/>
              </a:rPr>
              <a:t>（</a:t>
            </a:r>
            <a:r>
              <a:rPr lang="en-US" altLang="zh-CN" sz="2000" b="1" dirty="0">
                <a:sym typeface="+mn-ea"/>
              </a:rPr>
              <a:t>P/F</a:t>
            </a:r>
            <a:r>
              <a:rPr lang="zh-CN" altLang="en-US" sz="2000" b="1" dirty="0">
                <a:sym typeface="+mn-ea"/>
              </a:rPr>
              <a:t>，</a:t>
            </a:r>
            <a:r>
              <a:rPr lang="en-US" altLang="zh-CN" sz="2000" b="1" dirty="0">
                <a:sym typeface="+mn-ea"/>
              </a:rPr>
              <a:t>10%</a:t>
            </a:r>
            <a:r>
              <a:rPr lang="zh-CN" altLang="en-US" sz="2000" b="1" dirty="0">
                <a:sym typeface="+mn-ea"/>
              </a:rPr>
              <a:t>，</a:t>
            </a:r>
            <a:r>
              <a:rPr lang="en-US" altLang="zh-CN" sz="2000" b="1" dirty="0">
                <a:sym typeface="+mn-ea"/>
              </a:rPr>
              <a:t>2</a:t>
            </a:r>
            <a:r>
              <a:rPr lang="zh-CN" altLang="en-US" sz="2000" b="1" dirty="0">
                <a:sym typeface="+mn-ea"/>
              </a:rPr>
              <a:t>）</a:t>
            </a:r>
            <a:r>
              <a:rPr lang="en-US" altLang="zh-CN" sz="2000" b="1" dirty="0">
                <a:sym typeface="+mn-ea"/>
              </a:rPr>
              <a:t>+36 500×</a:t>
            </a:r>
            <a:r>
              <a:rPr lang="zh-CN" altLang="en-US" sz="2000" b="1" dirty="0">
                <a:sym typeface="+mn-ea"/>
              </a:rPr>
              <a:t>（</a:t>
            </a:r>
            <a:r>
              <a:rPr lang="en-US" altLang="zh-CN" sz="2000" b="1" dirty="0">
                <a:sym typeface="+mn-ea"/>
              </a:rPr>
              <a:t>P/F</a:t>
            </a:r>
            <a:r>
              <a:rPr lang="zh-CN" altLang="en-US" sz="2000" b="1" dirty="0">
                <a:sym typeface="+mn-ea"/>
              </a:rPr>
              <a:t>，</a:t>
            </a:r>
            <a:r>
              <a:rPr lang="en-US" altLang="zh-CN" sz="2000" b="1" dirty="0">
                <a:sym typeface="+mn-ea"/>
              </a:rPr>
              <a:t>10%</a:t>
            </a:r>
            <a:r>
              <a:rPr lang="zh-CN" altLang="en-US" sz="2000" b="1" dirty="0">
                <a:sym typeface="+mn-ea"/>
              </a:rPr>
              <a:t>，</a:t>
            </a:r>
            <a:r>
              <a:rPr lang="en-US" altLang="zh-CN" sz="2000" b="1" dirty="0">
                <a:sym typeface="+mn-ea"/>
              </a:rPr>
              <a:t>3</a:t>
            </a:r>
            <a:r>
              <a:rPr lang="zh-CN" altLang="en-US" sz="2000" b="1" dirty="0">
                <a:sym typeface="+mn-ea"/>
              </a:rPr>
              <a:t>）</a:t>
            </a:r>
            <a:r>
              <a:rPr lang="en-US" altLang="zh-CN" sz="2000" b="1" dirty="0">
                <a:sym typeface="+mn-ea"/>
              </a:rPr>
              <a:t>+33 500×</a:t>
            </a:r>
            <a:r>
              <a:rPr lang="zh-CN" altLang="en-US" sz="2000" b="1" dirty="0">
                <a:sym typeface="+mn-ea"/>
              </a:rPr>
              <a:t>（</a:t>
            </a:r>
            <a:r>
              <a:rPr lang="en-US" altLang="zh-CN" sz="2000" b="1" dirty="0">
                <a:sym typeface="+mn-ea"/>
              </a:rPr>
              <a:t>P/F</a:t>
            </a:r>
            <a:r>
              <a:rPr lang="zh-CN" altLang="en-US" sz="2000" b="1" dirty="0">
                <a:sym typeface="+mn-ea"/>
              </a:rPr>
              <a:t>，</a:t>
            </a:r>
            <a:r>
              <a:rPr lang="en-US" altLang="zh-CN" sz="2000" b="1" dirty="0">
                <a:sym typeface="+mn-ea"/>
              </a:rPr>
              <a:t>10%</a:t>
            </a:r>
            <a:r>
              <a:rPr lang="zh-CN" altLang="en-US" sz="2000" b="1" dirty="0">
                <a:sym typeface="+mn-ea"/>
              </a:rPr>
              <a:t>，</a:t>
            </a:r>
            <a:r>
              <a:rPr lang="en-US" altLang="zh-CN" sz="2000" b="1" dirty="0">
                <a:sym typeface="+mn-ea"/>
              </a:rPr>
              <a:t>4</a:t>
            </a:r>
            <a:r>
              <a:rPr lang="zh-CN" altLang="en-US" sz="2000" b="1" dirty="0">
                <a:sym typeface="+mn-ea"/>
              </a:rPr>
              <a:t>）</a:t>
            </a:r>
            <a:r>
              <a:rPr lang="en-US" altLang="zh-CN" sz="2000" b="1" dirty="0">
                <a:sym typeface="+mn-ea"/>
              </a:rPr>
              <a:t>+80 500×</a:t>
            </a:r>
            <a:r>
              <a:rPr lang="zh-CN" altLang="en-US" sz="2000" b="1" dirty="0">
                <a:sym typeface="+mn-ea"/>
              </a:rPr>
              <a:t>（</a:t>
            </a:r>
            <a:r>
              <a:rPr lang="en-US" altLang="zh-CN" sz="2000" b="1" dirty="0">
                <a:sym typeface="+mn-ea"/>
              </a:rPr>
              <a:t>P/F</a:t>
            </a:r>
            <a:r>
              <a:rPr lang="zh-CN" altLang="en-US" sz="2000" b="1" dirty="0">
                <a:sym typeface="+mn-ea"/>
              </a:rPr>
              <a:t>，</a:t>
            </a:r>
            <a:r>
              <a:rPr lang="en-US" altLang="zh-CN" sz="2000" b="1" dirty="0">
                <a:sym typeface="+mn-ea"/>
              </a:rPr>
              <a:t>10%</a:t>
            </a:r>
            <a:r>
              <a:rPr lang="zh-CN" altLang="en-US" sz="2000" b="1" dirty="0">
                <a:sym typeface="+mn-ea"/>
              </a:rPr>
              <a:t>，</a:t>
            </a:r>
            <a:r>
              <a:rPr lang="en-US" altLang="zh-CN" sz="2000" b="1" dirty="0">
                <a:sym typeface="+mn-ea"/>
              </a:rPr>
              <a:t>5</a:t>
            </a:r>
            <a:r>
              <a:rPr lang="zh-CN" altLang="en-US" sz="2000" b="1" dirty="0">
                <a:sym typeface="+mn-ea"/>
              </a:rPr>
              <a:t>）</a:t>
            </a:r>
            <a:endParaRPr lang="zh-CN" altLang="en-US" sz="2000" b="1" dirty="0">
              <a:sym typeface="+mn-ea"/>
            </a:endParaRPr>
          </a:p>
          <a:p>
            <a:pPr eaLnBrk="1" hangingPunct="1">
              <a:lnSpc>
                <a:spcPct val="150000"/>
              </a:lnSpc>
            </a:pPr>
            <a:r>
              <a:rPr lang="en-US" altLang="zh-CN" sz="2000" b="1" dirty="0">
                <a:sym typeface="+mn-ea"/>
              </a:rPr>
              <a:t>       =</a:t>
            </a:r>
            <a:r>
              <a:rPr lang="en-US" altLang="zh-CN" sz="2000" b="1" dirty="0">
                <a:sym typeface="+mn-ea"/>
              </a:rPr>
              <a:t>-150 000+42 500</a:t>
            </a:r>
            <a:r>
              <a:rPr lang="en-US" altLang="zh-CN" sz="2000" b="1" dirty="0">
                <a:sym typeface="+mn-ea"/>
              </a:rPr>
              <a:t>×0.9091+39 500×0.8264+36 500×0.7513+33 500×06830+80 500×0.6209</a:t>
            </a:r>
            <a:endParaRPr lang="en-US" altLang="zh-CN" sz="2000" b="1" dirty="0">
              <a:sym typeface="+mn-ea"/>
            </a:endParaRPr>
          </a:p>
          <a:p>
            <a:pPr eaLnBrk="1" hangingPunct="1">
              <a:lnSpc>
                <a:spcPct val="150000"/>
              </a:lnSpc>
            </a:pPr>
            <a:r>
              <a:rPr lang="en-US" altLang="zh-CN" sz="2000" b="1" dirty="0">
                <a:sym typeface="+mn-ea"/>
              </a:rPr>
              <a:t>      =21 565</a:t>
            </a:r>
            <a:r>
              <a:rPr lang="zh-CN" altLang="en-US" sz="2000" b="1" dirty="0">
                <a:sym typeface="+mn-ea"/>
              </a:rPr>
              <a:t>（元）</a:t>
            </a:r>
            <a:endParaRPr lang="zh-CN" altLang="en-US" sz="2000" b="1" dirty="0">
              <a:sym typeface="+mn-ea"/>
            </a:endParaRPr>
          </a:p>
        </p:txBody>
      </p:sp>
      <p:sp>
        <p:nvSpPr>
          <p:cNvPr id="5" name="标题 3"/>
          <p:cNvSpPr>
            <a:spLocks noGrp="1"/>
          </p:cNvSpPr>
          <p:nvPr>
            <p:custDataLst>
              <p:tags r:id="rId1"/>
            </p:custDataLst>
          </p:nvPr>
        </p:nvSpPr>
        <p:spPr>
          <a:xfrm>
            <a:off x="683260" y="40513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r>
              <a:rPr lang="zh-CN" altLang="en-US" sz="2800" b="1" dirty="0">
                <a:solidFill>
                  <a:srgbClr val="FF0000"/>
                </a:solidFill>
                <a:latin typeface="黑体" panose="02010609060101010101" pitchFamily="2" charset="-122"/>
                <a:ea typeface="黑体" panose="02010609060101010101" pitchFamily="2" charset="-122"/>
                <a:sym typeface="+mn-ea"/>
              </a:rPr>
              <a:t>三、贴现评价指标方法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
        <p:nvSpPr>
          <p:cNvPr id="2" name="标题 3"/>
          <p:cNvSpPr>
            <a:spLocks noGrp="1"/>
          </p:cNvSpPr>
          <p:nvPr>
            <p:custDataLst>
              <p:tags r:id="rId2"/>
            </p:custDataLst>
          </p:nvPr>
        </p:nvSpPr>
        <p:spPr>
          <a:xfrm>
            <a:off x="810260" y="98044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（一）</a:t>
            </a:r>
            <a:r>
              <a:rPr lang="zh-CN" altLang="en-US" sz="2800" b="1" dirty="0">
                <a:solidFill>
                  <a:srgbClr val="0000CC"/>
                </a:solidFill>
                <a:latin typeface="黑体" panose="02010609060101010101" pitchFamily="2" charset="-122"/>
                <a:ea typeface="黑体" panose="02010609060101010101" pitchFamily="2" charset="-122"/>
                <a:sym typeface="+mn-ea"/>
              </a:rPr>
              <a:t>净现值法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12"/>
          <p:cNvSpPr>
            <a:spLocks noChangeArrowheads="1"/>
          </p:cNvSpPr>
          <p:nvPr/>
        </p:nvSpPr>
        <p:spPr bwMode="auto">
          <a:xfrm>
            <a:off x="1115378" y="692150"/>
            <a:ext cx="4211638" cy="52197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cs typeface="+mn-cs"/>
              </a:rPr>
              <a:t>（三）企业投资的分类</a:t>
            </a:r>
            <a:endParaRPr kumimoji="0" lang="zh-CN" altLang="en-US"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cs typeface="+mn-cs"/>
            </a:endParaRPr>
          </a:p>
        </p:txBody>
      </p:sp>
      <p:grpSp>
        <p:nvGrpSpPr>
          <p:cNvPr id="3" name="组合 12"/>
          <p:cNvGrpSpPr/>
          <p:nvPr/>
        </p:nvGrpSpPr>
        <p:grpSpPr>
          <a:xfrm>
            <a:off x="683895" y="5157153"/>
            <a:ext cx="1150938" cy="720725"/>
            <a:chOff x="3058140" y="2430077"/>
            <a:chExt cx="1151056" cy="720000"/>
          </a:xfrm>
        </p:grpSpPr>
        <p:grpSp>
          <p:nvGrpSpPr>
            <p:cNvPr id="4" name="组合 13"/>
            <p:cNvGrpSpPr/>
            <p:nvPr/>
          </p:nvGrpSpPr>
          <p:grpSpPr>
            <a:xfrm>
              <a:off x="3058140" y="2430077"/>
              <a:ext cx="1151056" cy="720000"/>
              <a:chOff x="3609683" y="2394857"/>
              <a:chExt cx="1151056" cy="720000"/>
            </a:xfrm>
          </p:grpSpPr>
          <p:sp>
            <p:nvSpPr>
              <p:cNvPr id="5" name="矩形 4"/>
              <p:cNvSpPr/>
              <p:nvPr>
                <p:custDataLst>
                  <p:tags r:id="rId1"/>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6" name="流程图: 延期 16"/>
              <p:cNvSpPr/>
              <p:nvPr>
                <p:custDataLst>
                  <p:tags r:id="rId2"/>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4</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7" name="等腰三角形 14"/>
            <p:cNvSpPr/>
            <p:nvPr>
              <p:custDataLst>
                <p:tags r:id="rId3"/>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sp>
        <p:nvSpPr>
          <p:cNvPr id="8" name="矩形 22"/>
          <p:cNvSpPr/>
          <p:nvPr>
            <p:custDataLst>
              <p:tags r:id="rId4"/>
            </p:custDataLst>
          </p:nvPr>
        </p:nvSpPr>
        <p:spPr>
          <a:xfrm>
            <a:off x="1790065" y="5085080"/>
            <a:ext cx="6631305" cy="645160"/>
          </a:xfrm>
          <a:prstGeom prst="rect">
            <a:avLst/>
          </a:prstGeom>
          <a:noFill/>
          <a:ln w="9525">
            <a:noFill/>
          </a:ln>
        </p:spPr>
        <p:txBody>
          <a:bodyPr wrap="square">
            <a:spAutoFit/>
          </a:bodyPr>
          <a:p>
            <a:pPr eaLnBrk="1" hangingPunct="1">
              <a:lnSpc>
                <a:spcPct val="150000"/>
              </a:lnSpc>
            </a:pPr>
            <a:r>
              <a:rPr lang="zh-CN" altLang="en-US" sz="2400" b="1" dirty="0">
                <a:latin typeface="宋体" panose="02010600030101010101" pitchFamily="2" charset="-122"/>
                <a:ea typeface="宋体" panose="02010600030101010101" pitchFamily="2" charset="-122"/>
              </a:rPr>
              <a:t>对内投资和对外投资：按投资的反向来划分</a:t>
            </a:r>
            <a:endParaRPr lang="zh-CN" altLang="en-US" sz="2400" b="1" dirty="0">
              <a:latin typeface="宋体" panose="02010600030101010101" pitchFamily="2" charset="-122"/>
              <a:ea typeface="宋体" panose="02010600030101010101" pitchFamily="2" charset="-122"/>
            </a:endParaRPr>
          </a:p>
        </p:txBody>
      </p:sp>
      <p:grpSp>
        <p:nvGrpSpPr>
          <p:cNvPr id="62" name="组合 2"/>
          <p:cNvGrpSpPr/>
          <p:nvPr/>
        </p:nvGrpSpPr>
        <p:grpSpPr>
          <a:xfrm>
            <a:off x="1043940" y="1917065"/>
            <a:ext cx="1150938" cy="719138"/>
            <a:chOff x="3058140" y="2430077"/>
            <a:chExt cx="1151056" cy="720000"/>
          </a:xfrm>
        </p:grpSpPr>
        <p:grpSp>
          <p:nvGrpSpPr>
            <p:cNvPr id="9233" name="组合 3"/>
            <p:cNvGrpSpPr/>
            <p:nvPr/>
          </p:nvGrpSpPr>
          <p:grpSpPr>
            <a:xfrm>
              <a:off x="3058140" y="2430077"/>
              <a:ext cx="1151056" cy="720000"/>
              <a:chOff x="3609683" y="2394857"/>
              <a:chExt cx="1151056" cy="720000"/>
            </a:xfrm>
          </p:grpSpPr>
          <p:sp>
            <p:nvSpPr>
              <p:cNvPr id="65" name="矩形 64"/>
              <p:cNvSpPr/>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66" name="流程图: 延期 6"/>
              <p:cNvSpPr/>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1</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64" name="等腰三角形 4"/>
            <p:cNvSpPr/>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67" name="组合 7"/>
          <p:cNvGrpSpPr/>
          <p:nvPr/>
        </p:nvGrpSpPr>
        <p:grpSpPr>
          <a:xfrm>
            <a:off x="1043940" y="3110548"/>
            <a:ext cx="1150938" cy="719137"/>
            <a:chOff x="3058140" y="2430077"/>
            <a:chExt cx="1151056" cy="720000"/>
          </a:xfrm>
        </p:grpSpPr>
        <p:grpSp>
          <p:nvGrpSpPr>
            <p:cNvPr id="9229" name="组合 8"/>
            <p:cNvGrpSpPr/>
            <p:nvPr/>
          </p:nvGrpSpPr>
          <p:grpSpPr>
            <a:xfrm>
              <a:off x="3058140" y="2430077"/>
              <a:ext cx="1151056" cy="720000"/>
              <a:chOff x="3609683" y="2394857"/>
              <a:chExt cx="1151056" cy="720000"/>
            </a:xfrm>
          </p:grpSpPr>
          <p:sp>
            <p:nvSpPr>
              <p:cNvPr id="70" name="矩形 69"/>
              <p:cNvSpPr/>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71" name="流程图: 延期 11"/>
              <p:cNvSpPr/>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2</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69" name="等腰三角形 9"/>
            <p:cNvSpPr/>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72" name="组合 12"/>
          <p:cNvGrpSpPr/>
          <p:nvPr/>
        </p:nvGrpSpPr>
        <p:grpSpPr>
          <a:xfrm>
            <a:off x="1045210" y="4220528"/>
            <a:ext cx="1150938" cy="720725"/>
            <a:chOff x="3058140" y="2430077"/>
            <a:chExt cx="1151056" cy="720000"/>
          </a:xfrm>
        </p:grpSpPr>
        <p:grpSp>
          <p:nvGrpSpPr>
            <p:cNvPr id="9225" name="组合 13"/>
            <p:cNvGrpSpPr/>
            <p:nvPr/>
          </p:nvGrpSpPr>
          <p:grpSpPr>
            <a:xfrm>
              <a:off x="3058140" y="2430077"/>
              <a:ext cx="1151056" cy="720000"/>
              <a:chOff x="3609683" y="2394857"/>
              <a:chExt cx="1151056" cy="720000"/>
            </a:xfrm>
          </p:grpSpPr>
          <p:sp>
            <p:nvSpPr>
              <p:cNvPr id="75" name="矩形 74"/>
              <p:cNvSpPr/>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76" name="流程图: 延期 16"/>
              <p:cNvSpPr/>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3</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74" name="等腰三角形 14"/>
            <p:cNvSpPr/>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sp>
        <p:nvSpPr>
          <p:cNvPr id="77" name="矩形 21"/>
          <p:cNvSpPr/>
          <p:nvPr/>
        </p:nvSpPr>
        <p:spPr>
          <a:xfrm>
            <a:off x="2268220" y="1917065"/>
            <a:ext cx="6070600" cy="829945"/>
          </a:xfrm>
          <a:prstGeom prst="rect">
            <a:avLst/>
          </a:prstGeom>
          <a:noFill/>
          <a:ln w="9525">
            <a:noFill/>
          </a:ln>
        </p:spPr>
        <p:txBody>
          <a:bodyPr wrap="square">
            <a:spAutoFit/>
          </a:bodyPr>
          <a:p>
            <a:pPr eaLnBrk="1" hangingPunct="1"/>
            <a:r>
              <a:rPr lang="zh-CN" altLang="en-US" sz="2400" b="1" u="sng" dirty="0">
                <a:latin typeface="+mj-ea"/>
                <a:ea typeface="+mj-ea"/>
              </a:rPr>
              <a:t>直接投资与间接投资：按投资与企业生产经营的关系来划分</a:t>
            </a:r>
            <a:endParaRPr lang="zh-CN" altLang="en-US" sz="2400" b="1" u="sng" dirty="0">
              <a:latin typeface="+mj-ea"/>
              <a:ea typeface="+mj-ea"/>
            </a:endParaRPr>
          </a:p>
        </p:txBody>
      </p:sp>
      <p:sp>
        <p:nvSpPr>
          <p:cNvPr id="78" name="矩形 22"/>
          <p:cNvSpPr/>
          <p:nvPr/>
        </p:nvSpPr>
        <p:spPr>
          <a:xfrm>
            <a:off x="2339975" y="4220845"/>
            <a:ext cx="5854065" cy="829945"/>
          </a:xfrm>
          <a:prstGeom prst="rect">
            <a:avLst/>
          </a:prstGeom>
          <a:noFill/>
          <a:ln w="9525">
            <a:noFill/>
          </a:ln>
        </p:spPr>
        <p:txBody>
          <a:bodyPr wrap="square">
            <a:spAutoFit/>
          </a:bodyPr>
          <a:p>
            <a:pPr eaLnBrk="1" hangingPunct="1"/>
            <a:r>
              <a:rPr lang="zh-CN" altLang="en-US" sz="2400" b="1" u="sng" dirty="0">
                <a:latin typeface="宋体" panose="02010600030101010101" pitchFamily="2" charset="-122"/>
                <a:ea typeface="宋体" panose="02010600030101010101" pitchFamily="2" charset="-122"/>
              </a:rPr>
              <a:t>短期投资和长期投资：按投资回收时间的长短来划分</a:t>
            </a:r>
            <a:endParaRPr lang="zh-CN" altLang="en-US" sz="2400" b="1" u="sng" dirty="0">
              <a:latin typeface="+mj-ea"/>
              <a:ea typeface="+mj-ea"/>
            </a:endParaRPr>
          </a:p>
        </p:txBody>
      </p:sp>
      <p:sp>
        <p:nvSpPr>
          <p:cNvPr id="79" name="矩形 23"/>
          <p:cNvSpPr/>
          <p:nvPr/>
        </p:nvSpPr>
        <p:spPr>
          <a:xfrm>
            <a:off x="2196465" y="3068638"/>
            <a:ext cx="5211763" cy="829945"/>
          </a:xfrm>
          <a:prstGeom prst="rect">
            <a:avLst/>
          </a:prstGeom>
          <a:noFill/>
          <a:ln w="9525">
            <a:noFill/>
          </a:ln>
        </p:spPr>
        <p:txBody>
          <a:bodyPr>
            <a:spAutoFit/>
          </a:bodyPr>
          <a:p>
            <a:pPr eaLnBrk="1" hangingPunct="1"/>
            <a:r>
              <a:rPr lang="zh-CN" altLang="en-US" sz="2400" b="1" u="sng" dirty="0">
                <a:latin typeface="+mj-ea"/>
                <a:ea typeface="+mj-ea"/>
              </a:rPr>
              <a:t>项目投资和证券投资：按投资对象的存在形态和性质来划分</a:t>
            </a:r>
            <a:endParaRPr lang="zh-CN" altLang="en-US" sz="2400" b="1" u="sng" dirty="0">
              <a:latin typeface="+mj-ea"/>
              <a:ea typeface="+mj-ea"/>
            </a:endParaRPr>
          </a:p>
        </p:txBody>
      </p:sp>
    </p:spTree>
    <p:custDataLst>
      <p:tags r:id="rId5"/>
    </p:custDataLst>
  </p:cSld>
  <p:clrMapOvr>
    <a:masterClrMapping/>
  </p:clrMapOvr>
  <p:transition advTm="13146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7" grpId="0"/>
      <p:bldP spid="78" grpId="0"/>
      <p:bldP spid="7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idx="1"/>
          </p:nvPr>
        </p:nvSpPr>
        <p:spPr>
          <a:xfrm>
            <a:off x="251460" y="1628775"/>
            <a:ext cx="8785225" cy="3757930"/>
          </a:xfrm>
        </p:spPr>
        <p:txBody>
          <a:bodyPr vert="horz" wrap="square" lIns="91440" tIns="45720" rIns="91440" bIns="45720" anchor="t" anchorCtr="0"/>
          <a:p>
            <a:pPr eaLnBrk="1" hangingPunct="1">
              <a:lnSpc>
                <a:spcPct val="150000"/>
              </a:lnSpc>
            </a:pPr>
            <a:r>
              <a:rPr lang="en-US" sz="2400" b="1" dirty="0"/>
              <a:t>4.</a:t>
            </a:r>
            <a:r>
              <a:rPr lang="zh-CN" altLang="en-US" sz="2400" b="1" dirty="0"/>
              <a:t>决策规则</a:t>
            </a:r>
            <a:endParaRPr lang="zh-CN" altLang="en-US" sz="2400" b="1" dirty="0">
              <a:sym typeface="+mn-ea"/>
            </a:endParaRPr>
          </a:p>
          <a:p>
            <a:pPr eaLnBrk="1" hangingPunct="1">
              <a:lnSpc>
                <a:spcPct val="150000"/>
              </a:lnSpc>
            </a:pPr>
            <a:r>
              <a:rPr lang="zh-CN" altLang="en-US" sz="2400" b="1" dirty="0">
                <a:sym typeface="+mn-ea"/>
              </a:rPr>
              <a:t>（</a:t>
            </a:r>
            <a:r>
              <a:rPr lang="en-US" altLang="zh-CN" sz="2400" b="1" dirty="0">
                <a:sym typeface="+mn-ea"/>
              </a:rPr>
              <a:t>1</a:t>
            </a:r>
            <a:r>
              <a:rPr lang="zh-CN" altLang="en-US" sz="2400" b="1" dirty="0">
                <a:sym typeface="+mn-ea"/>
              </a:rPr>
              <a:t>）单项决策时，若</a:t>
            </a:r>
            <a:r>
              <a:rPr lang="en-US" altLang="zh-CN" sz="2400" b="1" dirty="0">
                <a:sym typeface="+mn-ea"/>
              </a:rPr>
              <a:t>NPV≥0</a:t>
            </a:r>
            <a:r>
              <a:rPr lang="zh-CN" altLang="en-US" sz="2400" b="1" dirty="0">
                <a:sym typeface="+mn-ea"/>
              </a:rPr>
              <a:t>，则项目可行；若</a:t>
            </a:r>
            <a:r>
              <a:rPr lang="en-US" altLang="zh-CN" sz="2400" b="1" dirty="0">
                <a:sym typeface="+mn-ea"/>
              </a:rPr>
              <a:t>NPV＜0</a:t>
            </a:r>
            <a:r>
              <a:rPr lang="zh-CN" altLang="en-US" sz="2400" b="1" dirty="0">
                <a:sym typeface="+mn-ea"/>
              </a:rPr>
              <a:t>，则项目不可行。</a:t>
            </a:r>
            <a:endParaRPr lang="zh-CN" altLang="en-US" sz="2400" b="1" dirty="0">
              <a:sym typeface="+mn-ea"/>
            </a:endParaRPr>
          </a:p>
          <a:p>
            <a:pPr eaLnBrk="1" hangingPunct="1">
              <a:lnSpc>
                <a:spcPct val="150000"/>
              </a:lnSpc>
            </a:pPr>
            <a:r>
              <a:rPr lang="zh-CN" altLang="en-US" sz="2400" b="1" dirty="0">
                <a:sym typeface="+mn-ea"/>
              </a:rPr>
              <a:t>（</a:t>
            </a:r>
            <a:r>
              <a:rPr lang="en-US" altLang="zh-CN" sz="2400" b="1" dirty="0">
                <a:sym typeface="+mn-ea"/>
              </a:rPr>
              <a:t>2</a:t>
            </a:r>
            <a:r>
              <a:rPr lang="zh-CN" altLang="en-US" sz="2400" b="1" dirty="0">
                <a:sym typeface="+mn-ea"/>
              </a:rPr>
              <a:t>）多项互斥的投资决策，在净现值大于零的投资项目中，应选择净现值最大的投资项目。</a:t>
            </a:r>
            <a:endParaRPr lang="zh-CN" altLang="en-US" sz="2400" b="1" dirty="0">
              <a:sym typeface="+mn-ea"/>
            </a:endParaRPr>
          </a:p>
        </p:txBody>
      </p:sp>
      <p:sp>
        <p:nvSpPr>
          <p:cNvPr id="5" name="标题 3"/>
          <p:cNvSpPr>
            <a:spLocks noGrp="1"/>
          </p:cNvSpPr>
          <p:nvPr>
            <p:custDataLst>
              <p:tags r:id="rId1"/>
            </p:custDataLst>
          </p:nvPr>
        </p:nvSpPr>
        <p:spPr>
          <a:xfrm>
            <a:off x="683260" y="40513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r>
              <a:rPr lang="zh-CN" altLang="en-US" sz="2800" b="1" dirty="0">
                <a:solidFill>
                  <a:srgbClr val="FF0000"/>
                </a:solidFill>
                <a:latin typeface="黑体" panose="02010609060101010101" pitchFamily="2" charset="-122"/>
                <a:ea typeface="黑体" panose="02010609060101010101" pitchFamily="2" charset="-122"/>
                <a:sym typeface="+mn-ea"/>
              </a:rPr>
              <a:t>三、贴现评价指标方法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
        <p:nvSpPr>
          <p:cNvPr id="2" name="标题 3"/>
          <p:cNvSpPr>
            <a:spLocks noGrp="1"/>
          </p:cNvSpPr>
          <p:nvPr>
            <p:custDataLst>
              <p:tags r:id="rId2"/>
            </p:custDataLst>
          </p:nvPr>
        </p:nvSpPr>
        <p:spPr>
          <a:xfrm>
            <a:off x="810260" y="98044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（一）</a:t>
            </a:r>
            <a:r>
              <a:rPr lang="zh-CN" altLang="en-US" sz="2800" b="1" dirty="0">
                <a:solidFill>
                  <a:srgbClr val="0000CC"/>
                </a:solidFill>
                <a:latin typeface="黑体" panose="02010609060101010101" pitchFamily="2" charset="-122"/>
                <a:ea typeface="黑体" panose="02010609060101010101" pitchFamily="2" charset="-122"/>
                <a:sym typeface="+mn-ea"/>
              </a:rPr>
              <a:t>净现值法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idx="1"/>
          </p:nvPr>
        </p:nvSpPr>
        <p:spPr>
          <a:xfrm>
            <a:off x="251460" y="1628775"/>
            <a:ext cx="8785225" cy="3757930"/>
          </a:xfrm>
        </p:spPr>
        <p:txBody>
          <a:bodyPr vert="horz" wrap="square" lIns="91440" tIns="45720" rIns="91440" bIns="45720" anchor="t" anchorCtr="0"/>
          <a:p>
            <a:pPr eaLnBrk="1" hangingPunct="1">
              <a:lnSpc>
                <a:spcPct val="150000"/>
              </a:lnSpc>
            </a:pPr>
            <a:r>
              <a:rPr lang="en-US" sz="2000" b="1" dirty="0"/>
              <a:t>5.</a:t>
            </a:r>
            <a:r>
              <a:rPr lang="zh-CN" altLang="en-US" sz="2000" b="1" dirty="0"/>
              <a:t>优缺点</a:t>
            </a:r>
            <a:endParaRPr lang="zh-CN" altLang="en-US" sz="2000" b="1" dirty="0"/>
          </a:p>
          <a:p>
            <a:pPr eaLnBrk="1" hangingPunct="1">
              <a:lnSpc>
                <a:spcPct val="150000"/>
              </a:lnSpc>
            </a:pPr>
            <a:r>
              <a:rPr lang="zh-CN" altLang="en-US" sz="2000" b="1" dirty="0">
                <a:sym typeface="+mn-ea"/>
              </a:rPr>
              <a:t>（</a:t>
            </a:r>
            <a:r>
              <a:rPr lang="en-US" altLang="zh-CN" sz="2000" b="1" dirty="0">
                <a:sym typeface="+mn-ea"/>
              </a:rPr>
              <a:t>1</a:t>
            </a:r>
            <a:r>
              <a:rPr lang="zh-CN" altLang="en-US" sz="2000" b="1" dirty="0">
                <a:sym typeface="+mn-ea"/>
              </a:rPr>
              <a:t>）</a:t>
            </a:r>
            <a:r>
              <a:rPr lang="zh-CN" sz="2000" b="1" dirty="0">
                <a:sym typeface="+mn-ea"/>
              </a:rPr>
              <a:t>优点：①考虑了资金时间价值增强了投资项目经济性评价的实用性；②考虑了计算期内全部现金净流量，体现了流动性与收益率的统一；③考虑了投资风险，可以通过提高贴现率加以控制。</a:t>
            </a:r>
            <a:endParaRPr lang="zh-CN" sz="2000" b="1" dirty="0">
              <a:sym typeface="+mn-ea"/>
            </a:endParaRPr>
          </a:p>
          <a:p>
            <a:pPr eaLnBrk="1" hangingPunct="1">
              <a:lnSpc>
                <a:spcPct val="150000"/>
              </a:lnSpc>
            </a:pPr>
            <a:r>
              <a:rPr lang="zh-CN" altLang="en-US" sz="2000" b="1" dirty="0">
                <a:sym typeface="+mn-ea"/>
              </a:rPr>
              <a:t>（</a:t>
            </a:r>
            <a:r>
              <a:rPr lang="en-US" altLang="zh-CN" sz="2000" b="1" dirty="0">
                <a:sym typeface="+mn-ea"/>
              </a:rPr>
              <a:t>2</a:t>
            </a:r>
            <a:r>
              <a:rPr lang="zh-CN" altLang="en-US" sz="2000" b="1" dirty="0">
                <a:sym typeface="+mn-ea"/>
              </a:rPr>
              <a:t>）缺点：①净现值是一个绝对数，不能从动态的角度直接反映投资项目的实际收益率，进行互斥性投资决策，当投资额不等时，仅用净现值法往往无法确定投资项目的优劣；②净现值的计算不仅复杂，且较难理解和掌握；③净现值的计算需要对现金净流量有较准确的预测，且要正确选择贴现率，而实际上现金净流量的预测和贴现率的选择比较困难。</a:t>
            </a:r>
            <a:endParaRPr lang="zh-CN" altLang="en-US" sz="2000" b="1" dirty="0">
              <a:sym typeface="+mn-ea"/>
            </a:endParaRPr>
          </a:p>
        </p:txBody>
      </p:sp>
      <p:sp>
        <p:nvSpPr>
          <p:cNvPr id="5" name="标题 3"/>
          <p:cNvSpPr>
            <a:spLocks noGrp="1"/>
          </p:cNvSpPr>
          <p:nvPr>
            <p:custDataLst>
              <p:tags r:id="rId1"/>
            </p:custDataLst>
          </p:nvPr>
        </p:nvSpPr>
        <p:spPr>
          <a:xfrm>
            <a:off x="683260" y="40513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r>
              <a:rPr lang="zh-CN" altLang="en-US" sz="2800" b="1" dirty="0">
                <a:solidFill>
                  <a:srgbClr val="FF0000"/>
                </a:solidFill>
                <a:latin typeface="黑体" panose="02010609060101010101" pitchFamily="2" charset="-122"/>
                <a:ea typeface="黑体" panose="02010609060101010101" pitchFamily="2" charset="-122"/>
                <a:sym typeface="+mn-ea"/>
              </a:rPr>
              <a:t>三、贴现评价指标方法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
        <p:nvSpPr>
          <p:cNvPr id="2" name="标题 3"/>
          <p:cNvSpPr>
            <a:spLocks noGrp="1"/>
          </p:cNvSpPr>
          <p:nvPr>
            <p:custDataLst>
              <p:tags r:id="rId2"/>
            </p:custDataLst>
          </p:nvPr>
        </p:nvSpPr>
        <p:spPr>
          <a:xfrm>
            <a:off x="810260" y="98044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（一）</a:t>
            </a:r>
            <a:r>
              <a:rPr lang="zh-CN" altLang="en-US" sz="2800" b="1" dirty="0">
                <a:solidFill>
                  <a:srgbClr val="0000CC"/>
                </a:solidFill>
                <a:latin typeface="黑体" panose="02010609060101010101" pitchFamily="2" charset="-122"/>
                <a:ea typeface="黑体" panose="02010609060101010101" pitchFamily="2" charset="-122"/>
                <a:sym typeface="+mn-ea"/>
              </a:rPr>
              <a:t>净现值法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idx="1"/>
          </p:nvPr>
        </p:nvSpPr>
        <p:spPr>
          <a:xfrm>
            <a:off x="179705" y="1268730"/>
            <a:ext cx="8785225" cy="2696210"/>
          </a:xfrm>
        </p:spPr>
        <p:txBody>
          <a:bodyPr vert="horz" wrap="square" lIns="91440" tIns="45720" rIns="91440" bIns="45720" anchor="t" anchorCtr="0"/>
          <a:p>
            <a:pPr eaLnBrk="1" hangingPunct="1">
              <a:lnSpc>
                <a:spcPct val="150000"/>
              </a:lnSpc>
            </a:pPr>
            <a:r>
              <a:rPr lang="en-US" altLang="zh-CN" sz="2000" b="1" dirty="0"/>
              <a:t>  1.</a:t>
            </a:r>
            <a:r>
              <a:rPr lang="zh-CN" altLang="en-US" sz="2000" b="1" dirty="0"/>
              <a:t>计算方法</a:t>
            </a:r>
            <a:endParaRPr lang="zh-CN" altLang="en-US" sz="2000" b="1" dirty="0"/>
          </a:p>
          <a:p>
            <a:pPr eaLnBrk="1" hangingPunct="1">
              <a:lnSpc>
                <a:spcPct val="150000"/>
              </a:lnSpc>
            </a:pPr>
            <a:r>
              <a:rPr lang="zh-CN" altLang="en-US" sz="2000" b="1" dirty="0"/>
              <a:t> </a:t>
            </a:r>
            <a:r>
              <a:rPr lang="en-US" altLang="zh-CN" sz="2000" b="1" dirty="0"/>
              <a:t>  </a:t>
            </a:r>
            <a:r>
              <a:rPr lang="zh-CN" altLang="en-US" sz="2000" b="1" dirty="0"/>
              <a:t>净现值率（</a:t>
            </a:r>
            <a:r>
              <a:rPr lang="en-US" altLang="zh-CN" sz="2000" b="1" dirty="0"/>
              <a:t>NPVR</a:t>
            </a:r>
            <a:r>
              <a:rPr lang="zh-CN" altLang="en-US" sz="2000" b="1" dirty="0"/>
              <a:t>）是指投资项目的净现值占原始投资现值总和的百分比。其计算公式为：</a:t>
            </a:r>
            <a:endParaRPr lang="zh-CN" altLang="en-US" sz="2000" b="1" dirty="0"/>
          </a:p>
          <a:p>
            <a:pPr eaLnBrk="1" hangingPunct="1">
              <a:lnSpc>
                <a:spcPct val="150000"/>
              </a:lnSpc>
            </a:pPr>
            <a:endParaRPr lang="zh-CN" altLang="en-US" sz="2000" b="1" dirty="0"/>
          </a:p>
          <a:p>
            <a:pPr eaLnBrk="1" hangingPunct="1">
              <a:lnSpc>
                <a:spcPct val="150000"/>
              </a:lnSpc>
            </a:pPr>
            <a:r>
              <a:rPr lang="en-US" altLang="zh-CN" sz="2000" b="1" dirty="0"/>
              <a:t>  </a:t>
            </a:r>
            <a:endParaRPr lang="en-US" altLang="zh-CN" sz="2000" b="1" dirty="0"/>
          </a:p>
          <a:p>
            <a:pPr eaLnBrk="1" hangingPunct="1">
              <a:lnSpc>
                <a:spcPct val="150000"/>
              </a:lnSpc>
            </a:pPr>
            <a:r>
              <a:rPr lang="en-US" altLang="zh-CN" sz="2000" b="1" dirty="0"/>
              <a:t> 2.</a:t>
            </a:r>
            <a:r>
              <a:rPr lang="zh-CN" altLang="en-US" sz="2000" b="1" dirty="0"/>
              <a:t>决策规则</a:t>
            </a:r>
            <a:endParaRPr lang="zh-CN" altLang="en-US" sz="2000" b="1" dirty="0"/>
          </a:p>
          <a:p>
            <a:pPr eaLnBrk="1" hangingPunct="1">
              <a:lnSpc>
                <a:spcPct val="150000"/>
              </a:lnSpc>
            </a:pPr>
            <a:r>
              <a:rPr lang="en-US" altLang="zh-CN" sz="2000" b="1" dirty="0"/>
              <a:t> </a:t>
            </a:r>
            <a:r>
              <a:rPr lang="zh-CN" altLang="en-US" sz="2000" b="1" dirty="0"/>
              <a:t>（</a:t>
            </a:r>
            <a:r>
              <a:rPr lang="en-US" altLang="zh-CN" sz="2000" b="1" dirty="0"/>
              <a:t>1</a:t>
            </a:r>
            <a:r>
              <a:rPr lang="zh-CN" altLang="en-US" sz="2000" b="1" dirty="0"/>
              <a:t>）独立项目，</a:t>
            </a:r>
            <a:r>
              <a:rPr lang="en-US" altLang="zh-CN" sz="2000" b="1" dirty="0"/>
              <a:t>NPVR≥0</a:t>
            </a:r>
            <a:r>
              <a:rPr lang="zh-CN" altLang="en-US" sz="2000" b="1" dirty="0"/>
              <a:t>，则项目可行；</a:t>
            </a:r>
            <a:r>
              <a:rPr lang="en-US" altLang="zh-CN" sz="2000" b="1" dirty="0"/>
              <a:t>NPVR＜0</a:t>
            </a:r>
            <a:r>
              <a:rPr lang="zh-CN" altLang="en-US" sz="2000" b="1" dirty="0"/>
              <a:t>，则项目不可行。</a:t>
            </a:r>
            <a:endParaRPr lang="zh-CN" altLang="en-US" sz="2000" b="1" dirty="0"/>
          </a:p>
          <a:p>
            <a:pPr eaLnBrk="1" hangingPunct="1">
              <a:lnSpc>
                <a:spcPct val="150000"/>
              </a:lnSpc>
            </a:pPr>
            <a:r>
              <a:rPr lang="en-US" altLang="zh-CN" sz="2000" b="1" dirty="0"/>
              <a:t> </a:t>
            </a:r>
            <a:r>
              <a:rPr lang="zh-CN" altLang="en-US" sz="2000" b="1" dirty="0"/>
              <a:t>（</a:t>
            </a:r>
            <a:r>
              <a:rPr lang="en-US" altLang="zh-CN" sz="2000" b="1" dirty="0"/>
              <a:t>2</a:t>
            </a:r>
            <a:r>
              <a:rPr lang="zh-CN" altLang="en-US" sz="2000" b="1" dirty="0"/>
              <a:t>）互斥</a:t>
            </a:r>
            <a:r>
              <a:rPr lang="zh-CN" altLang="en-US" sz="2000" b="1" dirty="0">
                <a:sym typeface="+mn-ea"/>
              </a:rPr>
              <a:t>项目，在</a:t>
            </a:r>
            <a:r>
              <a:rPr lang="en-US" altLang="zh-CN" sz="2000" b="1" dirty="0">
                <a:sym typeface="+mn-ea"/>
              </a:rPr>
              <a:t>NPVR≥0</a:t>
            </a:r>
            <a:r>
              <a:rPr lang="en-US" altLang="zh-CN" sz="2000" b="1" dirty="0"/>
              <a:t> </a:t>
            </a:r>
            <a:r>
              <a:rPr lang="zh-CN" altLang="en-US" sz="2000" b="1" dirty="0"/>
              <a:t>的投资项目中，选择净现值率最大的那个项目。</a:t>
            </a:r>
            <a:r>
              <a:rPr lang="en-US" altLang="zh-CN" sz="2000" b="1" dirty="0"/>
              <a:t>  </a:t>
            </a:r>
            <a:endParaRPr lang="zh-CN" altLang="en-US" sz="2000" b="1" dirty="0"/>
          </a:p>
          <a:p>
            <a:pPr eaLnBrk="1" hangingPunct="1"/>
            <a:endParaRPr lang="zh-CN" altLang="en-US" sz="2000" b="1" dirty="0"/>
          </a:p>
        </p:txBody>
      </p:sp>
      <p:sp>
        <p:nvSpPr>
          <p:cNvPr id="2" name="标题 3"/>
          <p:cNvSpPr>
            <a:spLocks noGrp="1"/>
          </p:cNvSpPr>
          <p:nvPr>
            <p:custDataLst>
              <p:tags r:id="rId1"/>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（二）</a:t>
            </a:r>
            <a:r>
              <a:rPr lang="zh-CN" altLang="en-US" sz="2800" b="1" dirty="0">
                <a:solidFill>
                  <a:srgbClr val="0000CC"/>
                </a:solidFill>
                <a:latin typeface="黑体" panose="02010609060101010101" pitchFamily="2" charset="-122"/>
                <a:ea typeface="黑体" panose="02010609060101010101" pitchFamily="2" charset="-122"/>
                <a:sym typeface="+mn-ea"/>
              </a:rPr>
              <a:t>净现值率法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mc:AlternateContent xmlns:mc="http://schemas.openxmlformats.org/markup-compatibility/2006">
        <mc:Choice xmlns:a14="http://schemas.microsoft.com/office/drawing/2010/main" Requires="a14">
          <p:sp>
            <p:nvSpPr>
              <p:cNvPr id="3" name="文本框 2"/>
              <p:cNvSpPr txBox="1"/>
              <p:nvPr/>
            </p:nvSpPr>
            <p:spPr>
              <a:xfrm>
                <a:off x="1907476" y="3069209"/>
                <a:ext cx="5420360" cy="669925"/>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r>
                        <a:rPr lang="en-US" altLang="zh-CN" i="1">
                          <a:latin typeface="Cambria Math" panose="02040503050406030204" charset="0"/>
                          <a:cs typeface="Cambria Math" panose="02040503050406030204" charset="0"/>
                        </a:rPr>
                        <m:t>净现值率（</m:t>
                      </m:r>
                      <m:r>
                        <a:rPr lang="en-US" altLang="zh-CN" i="1">
                          <a:latin typeface="Cambria Math" panose="02040503050406030204" charset="0"/>
                          <a:cs typeface="Cambria Math" panose="02040503050406030204" charset="0"/>
                        </a:rPr>
                        <m:t>𝑁𝑃𝑉𝑅</m:t>
                      </m:r>
                      <m:r>
                        <a:rPr lang="en-US" altLang="zh-CN" i="1">
                          <a:latin typeface="Cambria Math" panose="02040503050406030204" charset="0"/>
                          <a:cs typeface="Cambria Math" panose="02040503050406030204" charset="0"/>
                        </a:rPr>
                        <m:t>）=</m:t>
                      </m:r>
                      <m:f>
                        <m:fPr>
                          <m:ctrlPr>
                            <a:rPr lang="en-US" altLang="zh-CN" i="1">
                              <a:latin typeface="Cambria Math" panose="02040503050406030204" charset="0"/>
                              <a:cs typeface="Cambria Math" panose="02040503050406030204" charset="0"/>
                            </a:rPr>
                          </m:ctrlPr>
                        </m:fPr>
                        <m:num>
                          <m:r>
                            <a:rPr lang="en-US" altLang="zh-CN" i="1">
                              <a:latin typeface="Cambria Math" panose="02040503050406030204" charset="0"/>
                              <a:cs typeface="Cambria Math" panose="02040503050406030204" charset="0"/>
                            </a:rPr>
                            <m:t>投资项目的净现值</m:t>
                          </m:r>
                        </m:num>
                        <m:den>
                          <m:r>
                            <a:rPr lang="en-US" altLang="zh-CN" i="1">
                              <a:latin typeface="Cambria Math" panose="02040503050406030204" charset="0"/>
                              <a:cs typeface="Cambria Math" panose="02040503050406030204" charset="0"/>
                            </a:rPr>
                            <m:t>原始投资现值的总和</m:t>
                          </m:r>
                        </m:den>
                      </m:f>
                      <m:r>
                        <a:rPr lang="en-US" altLang="zh-CN" i="1">
                          <a:latin typeface="Cambria Math" panose="02040503050406030204" charset="0"/>
                          <a:cs typeface="Cambria Math" panose="02040503050406030204" charset="0"/>
                        </a:rPr>
                        <m:t>×</m:t>
                      </m:r>
                      <m:r>
                        <a:rPr lang="en-US" altLang="zh-CN" i="1">
                          <a:latin typeface="Cambria Math" panose="02040503050406030204" charset="0"/>
                          <a:cs typeface="Cambria Math" panose="02040503050406030204" charset="0"/>
                        </a:rPr>
                        <m:t>100</m:t>
                      </m:r>
                      <m:r>
                        <a:rPr lang="en-US" altLang="zh-CN" i="1">
                          <a:latin typeface="Cambria Math" panose="02040503050406030204" charset="0"/>
                          <a:cs typeface="Cambria Math" panose="02040503050406030204" charset="0"/>
                        </a:rPr>
                        <m:t>%</m:t>
                      </m:r>
                    </m:oMath>
                  </m:oMathPara>
                </a14:m>
                <a:endParaRPr lang="zh-CN" altLang="en-US"/>
              </a:p>
            </p:txBody>
          </p:sp>
        </mc:Choice>
        <mc:Fallback>
          <p:sp>
            <p:nvSpPr>
              <p:cNvPr id="3" name="文本框 2"/>
              <p:cNvSpPr txBox="1">
                <a:spLocks noRot="1" noChangeAspect="1" noMove="1" noResize="1" noEditPoints="1" noAdjustHandles="1" noChangeArrowheads="1" noChangeShapeType="1" noTextEdit="1"/>
              </p:cNvSpPr>
              <p:nvPr/>
            </p:nvSpPr>
            <p:spPr>
              <a:xfrm>
                <a:off x="1907476" y="3069209"/>
                <a:ext cx="5420360" cy="669925"/>
              </a:xfrm>
              <a:prstGeom prst="rect">
                <a:avLst/>
              </a:prstGeom>
              <a:blipFill rotWithShape="1">
                <a:blip r:embed="rId2"/>
                <a:stretch>
                  <a:fillRect l="-11" t="-38" r="11" b="38"/>
                </a:stretch>
              </a:blipFill>
            </p:spPr>
            <p:txBody>
              <a:bodyPr/>
              <a:lstStyle/>
              <a:p>
                <a:r>
                  <a:rPr lang="zh-CN" altLang="en-US">
                    <a:noFill/>
                  </a:rPr>
                  <a:t> </a:t>
                </a:r>
              </a:p>
            </p:txBody>
          </p:sp>
        </mc:Fallback>
      </mc:AlternateContent>
    </p:spTree>
  </p:cSld>
  <p:clrMapOvr>
    <a:masterClrMapping/>
  </p:clrMapOvr>
  <p:transition spd="med">
    <p:blinds dir="vert"/>
    <p:sndAc>
      <p:stSnd>
        <p:snd r:embed="rId3" name="chimes.wav"/>
      </p:stSnd>
    </p:sndAc>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21506" name="Rectangle 2"/>
              <p:cNvSpPr>
                <a:spLocks noGrp="1"/>
              </p:cNvSpPr>
              <p:nvPr>
                <p:ph idx="1"/>
              </p:nvPr>
            </p:nvSpPr>
            <p:spPr>
              <a:xfrm>
                <a:off x="179705" y="1268730"/>
                <a:ext cx="8785225" cy="2696210"/>
              </a:xfrm>
            </p:spPr>
            <p:txBody>
              <a:bodyPr vert="horz" wrap="square" lIns="91440" tIns="45720" rIns="91440" bIns="45720" anchor="t" anchorCtr="0"/>
              <a:p>
                <a:pPr eaLnBrk="1" hangingPunct="1">
                  <a:lnSpc>
                    <a:spcPct val="150000"/>
                  </a:lnSpc>
                </a:pPr>
                <a:r>
                  <a:rPr lang="en-US" altLang="zh-CN" sz="2000" b="1" dirty="0"/>
                  <a:t>  3.</a:t>
                </a:r>
                <a:r>
                  <a:rPr lang="zh-CN" altLang="en-US" sz="2000" b="1" dirty="0"/>
                  <a:t>优缺点</a:t>
                </a:r>
                <a:endParaRPr lang="zh-CN" altLang="en-US" sz="2000" b="1" dirty="0"/>
              </a:p>
              <a:p>
                <a:pPr eaLnBrk="1" hangingPunct="1">
                  <a:lnSpc>
                    <a:spcPct val="150000"/>
                  </a:lnSpc>
                </a:pPr>
                <a:r>
                  <a:rPr lang="zh-CN" altLang="en-US" sz="2000" b="1" dirty="0"/>
                  <a:t>（</a:t>
                </a:r>
                <a:r>
                  <a:rPr lang="en-US" altLang="zh-CN" sz="2000" b="1" dirty="0"/>
                  <a:t>1</a:t>
                </a:r>
                <a:r>
                  <a:rPr lang="zh-CN" altLang="en-US" sz="2000" b="1" dirty="0"/>
                  <a:t>）优点：①考虑了资金时间价值；②</a:t>
                </a:r>
                <a:r>
                  <a:rPr lang="en-US" altLang="zh-CN" sz="2000" b="1" dirty="0"/>
                  <a:t>  </a:t>
                </a:r>
                <a:r>
                  <a:rPr lang="zh-CN" altLang="en-US" sz="2000" b="1" dirty="0"/>
                  <a:t>可以动态地反映项目投资的资金投入与产出之间的关系。</a:t>
                </a:r>
                <a:endParaRPr lang="en-US" altLang="zh-CN" sz="2000" b="1" dirty="0"/>
              </a:p>
              <a:p>
                <a:pPr eaLnBrk="1" hangingPunct="1">
                  <a:lnSpc>
                    <a:spcPct val="150000"/>
                  </a:lnSpc>
                </a:pPr>
                <a:r>
                  <a:rPr lang="en-US" altLang="zh-CN" sz="2000" b="1" dirty="0"/>
                  <a:t> </a:t>
                </a:r>
                <a:r>
                  <a:rPr lang="zh-CN" altLang="en-US" sz="2000" b="1" dirty="0"/>
                  <a:t>（</a:t>
                </a:r>
                <a:r>
                  <a:rPr lang="en-US" altLang="zh-CN" sz="2000" b="1" dirty="0"/>
                  <a:t>2</a:t>
                </a:r>
                <a:r>
                  <a:rPr lang="zh-CN" altLang="en-US" sz="2000" b="1" dirty="0"/>
                  <a:t>）缺点：①不能直接反映投资项目的实际收益率；②在资本决策过程中，可能导致片面追求较高的净现值率，在企业资本充足的情况下，有降低企业投资利润总额的可能。</a:t>
                </a:r>
                <a:endParaRPr lang="zh-CN" altLang="en-US" sz="2000" b="1" dirty="0"/>
              </a:p>
              <a:p>
                <a:pPr eaLnBrk="1" hangingPunct="1">
                  <a:lnSpc>
                    <a:spcPct val="150000"/>
                  </a:lnSpc>
                </a:pPr>
                <a:r>
                  <a:rPr lang="zh-CN" altLang="en-US" sz="2000" b="1" dirty="0"/>
                  <a:t>例题</a:t>
                </a:r>
                <a:r>
                  <a:rPr lang="en-US" altLang="zh-CN" sz="2000" b="1" dirty="0"/>
                  <a:t>6-7</a:t>
                </a:r>
                <a:r>
                  <a:rPr lang="zh-CN" altLang="en-US" sz="2000" b="1" dirty="0"/>
                  <a:t>：以例题</a:t>
                </a:r>
                <a:r>
                  <a:rPr lang="en-US" altLang="zh-CN" sz="2000" b="1" dirty="0"/>
                  <a:t>6-6</a:t>
                </a:r>
                <a:r>
                  <a:rPr lang="zh-CN" altLang="en-US" sz="2000" b="1" dirty="0"/>
                  <a:t>中的资料为例，分别计算甲、乙两个方案的净现值率。</a:t>
                </a:r>
                <a:endParaRPr lang="zh-CN" altLang="en-US" sz="2000" b="1" dirty="0"/>
              </a:p>
              <a:p>
                <a:pPr eaLnBrk="1" hangingPunct="1">
                  <a:lnSpc>
                    <a:spcPct val="150000"/>
                  </a:lnSpc>
                </a:pPr>
                <a:r>
                  <a:rPr lang="zh-CN" altLang="en-US" sz="2000" b="1" dirty="0"/>
                  <a:t> </a:t>
                </a:r>
                <a:r>
                  <a:rPr lang="en-US" altLang="zh-CN" sz="2000" b="1" dirty="0"/>
                  <a:t>    </a:t>
                </a:r>
                <a:r>
                  <a:rPr lang="zh-CN" altLang="en-US" sz="2000" b="1" dirty="0"/>
                  <a:t>甲方案的净现值率</a:t>
                </a:r>
                <a14:m>
                  <m:oMath xmlns:m="http://schemas.openxmlformats.org/officeDocument/2006/math">
                    <m:r>
                      <a:rPr lang="en-US" altLang="zh-CN" sz="2000" b="1" i="1" dirty="0">
                        <a:latin typeface="Cambria Math" panose="02040503050406030204" charset="0"/>
                        <a:cs typeface="Cambria Math" panose="02040503050406030204" charset="0"/>
                      </a:rPr>
                      <m:t>𝑵𝑷𝑽𝑹</m:t>
                    </m:r>
                    <m:r>
                      <a:rPr lang="en-US" altLang="zh-CN" sz="2000" b="1" i="1" dirty="0">
                        <a:latin typeface="Cambria Math" panose="02040503050406030204" charset="0"/>
                        <a:cs typeface="Cambria Math" panose="02040503050406030204" charset="0"/>
                      </a:rPr>
                      <m:t>=</m:t>
                    </m:r>
                    <m:f>
                      <m:fPr>
                        <m:ctrlPr>
                          <a:rPr lang="en-US" altLang="zh-CN" sz="2000" b="1" i="1" dirty="0">
                            <a:latin typeface="Cambria Math" panose="02040503050406030204" charset="0"/>
                            <a:cs typeface="Cambria Math" panose="02040503050406030204" charset="0"/>
                          </a:rPr>
                        </m:ctrlPr>
                      </m:fPr>
                      <m:num>
                        <m:r>
                          <a:rPr lang="en-US" altLang="zh-CN" sz="2000" b="1" i="1" dirty="0">
                            <a:latin typeface="Cambria Math" panose="02040503050406030204" charset="0"/>
                            <a:cs typeface="Cambria Math" panose="02040503050406030204" charset="0"/>
                          </a:rPr>
                          <m:t>𝟑𝟐</m:t>
                        </m:r>
                        <m:r>
                          <a:rPr lang="en-US" altLang="zh-CN" sz="2000" b="1" i="1" dirty="0">
                            <a:latin typeface="Cambria Math" panose="02040503050406030204" charset="0"/>
                            <a:cs typeface="Cambria Math" panose="02040503050406030204" charset="0"/>
                          </a:rPr>
                          <m:t> </m:t>
                        </m:r>
                        <m:r>
                          <a:rPr lang="en-US" altLang="zh-CN" sz="2000" b="1" i="1" dirty="0">
                            <a:latin typeface="Cambria Math" panose="02040503050406030204" charset="0"/>
                            <a:cs typeface="Cambria Math" panose="02040503050406030204" charset="0"/>
                          </a:rPr>
                          <m:t>𝟔𝟕𝟖</m:t>
                        </m:r>
                      </m:num>
                      <m:den>
                        <m:r>
                          <a:rPr lang="en-US" altLang="zh-CN" sz="2000" b="1" i="1" dirty="0">
                            <a:latin typeface="Cambria Math" panose="02040503050406030204" charset="0"/>
                            <a:cs typeface="Cambria Math" panose="02040503050406030204" charset="0"/>
                          </a:rPr>
                          <m:t>𝟏𝟎𝟎</m:t>
                        </m:r>
                        <m:r>
                          <a:rPr lang="en-US" altLang="zh-CN" sz="2000" b="1" i="1" dirty="0">
                            <a:latin typeface="Cambria Math" panose="02040503050406030204" charset="0"/>
                            <a:cs typeface="Cambria Math" panose="02040503050406030204" charset="0"/>
                          </a:rPr>
                          <m:t> </m:t>
                        </m:r>
                        <m:r>
                          <a:rPr lang="en-US" altLang="zh-CN" sz="2000" b="1" i="1" dirty="0">
                            <a:latin typeface="Cambria Math" panose="02040503050406030204" charset="0"/>
                            <a:cs typeface="Cambria Math" panose="02040503050406030204" charset="0"/>
                          </a:rPr>
                          <m:t>𝟎𝟎𝟎</m:t>
                        </m:r>
                      </m:den>
                    </m:f>
                    <m:r>
                      <a:rPr lang="en-US" altLang="zh-CN" sz="2000" b="1" i="1" dirty="0">
                        <a:latin typeface="Cambria Math" panose="02040503050406030204" charset="0"/>
                        <a:cs typeface="Cambria Math" panose="02040503050406030204" charset="0"/>
                      </a:rPr>
                      <m:t>×</m:t>
                    </m:r>
                    <m:r>
                      <a:rPr lang="en-US" altLang="zh-CN" sz="2000" b="1" i="1" dirty="0">
                        <a:latin typeface="Cambria Math" panose="02040503050406030204" charset="0"/>
                        <a:cs typeface="Cambria Math" panose="02040503050406030204" charset="0"/>
                      </a:rPr>
                      <m:t>𝟏𝟎𝟎</m:t>
                    </m:r>
                    <m:r>
                      <a:rPr lang="en-US" altLang="zh-CN" sz="2000" b="1" i="1" dirty="0">
                        <a:latin typeface="Cambria Math" panose="02040503050406030204" charset="0"/>
                        <a:cs typeface="Cambria Math" panose="02040503050406030204" charset="0"/>
                      </a:rPr>
                      <m:t>%≈</m:t>
                    </m:r>
                    <m:r>
                      <a:rPr lang="en-US" altLang="zh-CN" sz="2000" b="1" i="1" dirty="0">
                        <a:latin typeface="Cambria Math" panose="02040503050406030204" charset="0"/>
                        <a:cs typeface="Cambria Math" panose="02040503050406030204" charset="0"/>
                      </a:rPr>
                      <m:t>𝟑𝟐</m:t>
                    </m:r>
                    <m:r>
                      <a:rPr lang="en-US" altLang="zh-CN" sz="2000" b="1" i="1" dirty="0">
                        <a:latin typeface="Cambria Math" panose="02040503050406030204" charset="0"/>
                        <a:cs typeface="Cambria Math" panose="02040503050406030204" charset="0"/>
                      </a:rPr>
                      <m:t>.</m:t>
                    </m:r>
                    <m:r>
                      <a:rPr lang="en-US" altLang="zh-CN" sz="2000" b="1" i="1" dirty="0">
                        <a:latin typeface="Cambria Math" panose="02040503050406030204" charset="0"/>
                        <a:cs typeface="Cambria Math" panose="02040503050406030204" charset="0"/>
                      </a:rPr>
                      <m:t>𝟔𝟖</m:t>
                    </m:r>
                    <m:r>
                      <a:rPr lang="en-US" altLang="zh-CN" sz="2000" b="1" i="1" dirty="0">
                        <a:latin typeface="Cambria Math" panose="02040503050406030204" charset="0"/>
                        <a:cs typeface="Cambria Math" panose="02040503050406030204" charset="0"/>
                      </a:rPr>
                      <m:t>%</m:t>
                    </m:r>
                  </m:oMath>
                </a14:m>
                <a:endParaRPr lang="en-US" altLang="zh-CN" sz="2000" b="1" i="1" dirty="0">
                  <a:latin typeface="Cambria Math" panose="02040503050406030204" charset="0"/>
                  <a:cs typeface="Cambria Math" panose="02040503050406030204" charset="0"/>
                </a:endParaRPr>
              </a:p>
              <a:p>
                <a:pPr eaLnBrk="1" hangingPunct="1">
                  <a:lnSpc>
                    <a:spcPct val="150000"/>
                  </a:lnSpc>
                </a:pPr>
                <a:r>
                  <a:rPr lang="en-US" altLang="zh-CN" sz="2000" b="1" i="1" dirty="0">
                    <a:latin typeface="Cambria Math" panose="02040503050406030204" charset="0"/>
                    <a:cs typeface="Cambria Math" panose="02040503050406030204" charset="0"/>
                  </a:rPr>
                  <a:t>       </a:t>
                </a:r>
                <a:r>
                  <a:rPr lang="zh-CN" altLang="en-US" sz="2000" b="1" i="1" dirty="0">
                    <a:latin typeface="Cambria Math" panose="02040503050406030204" charset="0"/>
                    <a:cs typeface="Cambria Math" panose="02040503050406030204" charset="0"/>
                  </a:rPr>
                  <a:t>乙方案的净现值率</a:t>
                </a:r>
                <a14:m>
                  <m:oMath xmlns:m="http://schemas.openxmlformats.org/officeDocument/2006/math">
                    <m:r>
                      <a:rPr lang="en-US" altLang="zh-CN" sz="2000" b="1" i="1" dirty="0">
                        <a:latin typeface="Cambria Math" panose="02040503050406030204" charset="0"/>
                        <a:cs typeface="Cambria Math" panose="02040503050406030204" charset="0"/>
                      </a:rPr>
                      <m:t>𝑵𝑷𝑽𝑹</m:t>
                    </m:r>
                    <m:r>
                      <a:rPr lang="en-US" altLang="zh-CN" sz="2000" b="1" i="1" dirty="0">
                        <a:latin typeface="Cambria Math" panose="02040503050406030204" charset="0"/>
                        <a:cs typeface="Cambria Math" panose="02040503050406030204" charset="0"/>
                      </a:rPr>
                      <m:t>=</m:t>
                    </m:r>
                    <m:f>
                      <m:fPr>
                        <m:ctrlPr>
                          <a:rPr lang="en-US" altLang="zh-CN" sz="2000" b="1" i="1" dirty="0">
                            <a:latin typeface="Cambria Math" panose="02040503050406030204" charset="0"/>
                            <a:cs typeface="Cambria Math" panose="02040503050406030204" charset="0"/>
                          </a:rPr>
                        </m:ctrlPr>
                      </m:fPr>
                      <m:num>
                        <m:r>
                          <a:rPr lang="en-US" altLang="zh-CN" sz="2000" b="1" i="1" dirty="0">
                            <a:latin typeface="Cambria Math" panose="02040503050406030204" charset="0"/>
                            <a:cs typeface="Cambria Math" panose="02040503050406030204" charset="0"/>
                          </a:rPr>
                          <m:t>𝟐𝟏</m:t>
                        </m:r>
                        <m:r>
                          <a:rPr lang="en-US" altLang="zh-CN" sz="2000" b="1" i="1" dirty="0">
                            <a:latin typeface="Cambria Math" panose="02040503050406030204" charset="0"/>
                            <a:cs typeface="Cambria Math" panose="02040503050406030204" charset="0"/>
                          </a:rPr>
                          <m:t> </m:t>
                        </m:r>
                        <m:r>
                          <a:rPr lang="en-US" altLang="zh-CN" sz="2000" b="1" i="1" dirty="0">
                            <a:latin typeface="Cambria Math" panose="02040503050406030204" charset="0"/>
                            <a:cs typeface="Cambria Math" panose="02040503050406030204" charset="0"/>
                          </a:rPr>
                          <m:t>𝟓𝟔𝟓</m:t>
                        </m:r>
                      </m:num>
                      <m:den>
                        <m:r>
                          <a:rPr lang="en-US" altLang="zh-CN" sz="2000" b="1" i="1" dirty="0">
                            <a:latin typeface="Cambria Math" panose="02040503050406030204" charset="0"/>
                            <a:cs typeface="Cambria Math" panose="02040503050406030204" charset="0"/>
                          </a:rPr>
                          <m:t>𝟏𝟓𝟎</m:t>
                        </m:r>
                        <m:r>
                          <a:rPr lang="en-US" altLang="zh-CN" sz="2000" b="1" i="1" dirty="0">
                            <a:latin typeface="Cambria Math" panose="02040503050406030204" charset="0"/>
                            <a:cs typeface="Cambria Math" panose="02040503050406030204" charset="0"/>
                          </a:rPr>
                          <m:t> </m:t>
                        </m:r>
                        <m:r>
                          <a:rPr lang="en-US" altLang="zh-CN" sz="2000" b="1" i="1" dirty="0">
                            <a:latin typeface="Cambria Math" panose="02040503050406030204" charset="0"/>
                            <a:cs typeface="Cambria Math" panose="02040503050406030204" charset="0"/>
                          </a:rPr>
                          <m:t>𝟎𝟎𝟎</m:t>
                        </m:r>
                      </m:den>
                    </m:f>
                    <m:r>
                      <a:rPr lang="en-US" altLang="zh-CN" sz="2000" b="1" i="1" dirty="0">
                        <a:latin typeface="Cambria Math" panose="02040503050406030204" charset="0"/>
                        <a:cs typeface="Cambria Math" panose="02040503050406030204" charset="0"/>
                      </a:rPr>
                      <m:t>×</m:t>
                    </m:r>
                    <m:r>
                      <a:rPr lang="en-US" altLang="zh-CN" sz="2000" b="1" i="1" dirty="0">
                        <a:latin typeface="Cambria Math" panose="02040503050406030204" charset="0"/>
                        <a:cs typeface="Cambria Math" panose="02040503050406030204" charset="0"/>
                      </a:rPr>
                      <m:t>𝟏𝟎𝟎</m:t>
                    </m:r>
                    <m:r>
                      <a:rPr lang="en-US" altLang="zh-CN" sz="2000" b="1" i="1" dirty="0">
                        <a:latin typeface="Cambria Math" panose="02040503050406030204" charset="0"/>
                        <a:cs typeface="Cambria Math" panose="02040503050406030204" charset="0"/>
                      </a:rPr>
                      <m:t>%≈</m:t>
                    </m:r>
                    <m:r>
                      <a:rPr lang="en-US" altLang="zh-CN" sz="2000" b="1" i="1" dirty="0">
                        <a:latin typeface="Cambria Math" panose="02040503050406030204" charset="0"/>
                        <a:cs typeface="Cambria Math" panose="02040503050406030204" charset="0"/>
                      </a:rPr>
                      <m:t>𝟏𝟒</m:t>
                    </m:r>
                    <m:r>
                      <a:rPr lang="en-US" altLang="zh-CN" sz="2000" b="1" i="1" dirty="0">
                        <a:latin typeface="Cambria Math" panose="02040503050406030204" charset="0"/>
                        <a:cs typeface="Cambria Math" panose="02040503050406030204" charset="0"/>
                      </a:rPr>
                      <m:t>.</m:t>
                    </m:r>
                    <m:r>
                      <a:rPr lang="en-US" altLang="zh-CN" sz="2000" b="1" i="1" dirty="0">
                        <a:latin typeface="Cambria Math" panose="02040503050406030204" charset="0"/>
                        <a:cs typeface="Cambria Math" panose="02040503050406030204" charset="0"/>
                      </a:rPr>
                      <m:t>𝟑𝟖</m:t>
                    </m:r>
                    <m:r>
                      <a:rPr lang="en-US" altLang="zh-CN" sz="2000" b="1" i="1" dirty="0">
                        <a:latin typeface="Cambria Math" panose="02040503050406030204" charset="0"/>
                        <a:cs typeface="Cambria Math" panose="02040503050406030204" charset="0"/>
                      </a:rPr>
                      <m:t>%</m:t>
                    </m:r>
                  </m:oMath>
                </a14:m>
                <a:endParaRPr lang="zh-CN" altLang="en-US" sz="2000" b="1" dirty="0"/>
              </a:p>
              <a:p>
                <a:pPr eaLnBrk="1" hangingPunct="1"/>
                <a:endParaRPr lang="zh-CN" altLang="en-US" sz="2000" b="1" dirty="0"/>
              </a:p>
            </p:txBody>
          </p:sp>
        </mc:Choice>
        <mc:Fallback>
          <p:sp>
            <p:nvSpPr>
              <p:cNvPr id="21506" name="Rectangle 2"/>
              <p:cNvSpPr>
                <a:spLocks noRot="1" noChangeAspect="1" noMove="1" noResize="1" noEditPoints="1" noAdjustHandles="1" noChangeArrowheads="1" noChangeShapeType="1" noTextEdit="1"/>
              </p:cNvSpPr>
              <p:nvPr>
                <p:ph idx="1"/>
              </p:nvPr>
            </p:nvSpPr>
            <p:spPr>
              <a:xfrm>
                <a:off x="179705" y="1268730"/>
                <a:ext cx="8785225" cy="2696210"/>
              </a:xfrm>
              <a:blipFill rotWithShape="1">
                <a:blip r:embed="rId1"/>
                <a:stretch>
                  <a:fillRect b="-96467"/>
                </a:stretch>
              </a:blipFill>
            </p:spPr>
            <p:txBody>
              <a:bodyPr/>
              <a:lstStyle/>
              <a:p>
                <a:r>
                  <a:rPr lang="zh-CN" altLang="en-US">
                    <a:noFill/>
                  </a:rPr>
                  <a:t> </a:t>
                </a:r>
              </a:p>
            </p:txBody>
          </p:sp>
        </mc:Fallback>
      </mc:AlternateContent>
      <p:sp>
        <p:nvSpPr>
          <p:cNvPr id="2" name="标题 3"/>
          <p:cNvSpPr>
            <a:spLocks noGrp="1"/>
          </p:cNvSpPr>
          <p:nvPr>
            <p:custDataLst>
              <p:tags r:id="rId2"/>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（二）</a:t>
            </a:r>
            <a:r>
              <a:rPr lang="zh-CN" altLang="en-US" sz="2800" b="1" dirty="0">
                <a:solidFill>
                  <a:srgbClr val="0000CC"/>
                </a:solidFill>
                <a:latin typeface="黑体" panose="02010609060101010101" pitchFamily="2" charset="-122"/>
                <a:ea typeface="黑体" panose="02010609060101010101" pitchFamily="2" charset="-122"/>
                <a:sym typeface="+mn-ea"/>
              </a:rPr>
              <a:t>净现值率法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22530" name="Rectangle 2"/>
              <p:cNvSpPr>
                <a:spLocks noGrp="1"/>
              </p:cNvSpPr>
              <p:nvPr>
                <p:ph idx="1"/>
              </p:nvPr>
            </p:nvSpPr>
            <p:spPr>
              <a:xfrm>
                <a:off x="187008" y="1268730"/>
                <a:ext cx="8785225" cy="5038725"/>
              </a:xfrm>
            </p:spPr>
            <p:txBody>
              <a:bodyPr vert="horz" wrap="square" lIns="91440" tIns="45720" rIns="91440" bIns="45720" anchor="t" anchorCtr="0"/>
              <a:p>
                <a:pPr eaLnBrk="1" hangingPunct="1"/>
                <a:r>
                  <a:rPr lang="en-US" altLang="zh-CN" sz="2400" b="1" dirty="0">
                    <a:solidFill>
                      <a:srgbClr val="0000CC"/>
                    </a:solidFill>
                    <a:latin typeface="黑体" panose="02010609060101010101" pitchFamily="2" charset="-122"/>
                    <a:ea typeface="黑体" panose="02010609060101010101" pitchFamily="2" charset="-122"/>
                  </a:rPr>
                  <a:t>1.</a:t>
                </a:r>
                <a:r>
                  <a:rPr lang="zh-CN" altLang="en-US" sz="2400" b="1" dirty="0">
                    <a:solidFill>
                      <a:srgbClr val="0000CC"/>
                    </a:solidFill>
                    <a:latin typeface="黑体" panose="02010609060101010101" pitchFamily="2" charset="-122"/>
                    <a:ea typeface="黑体" panose="02010609060101010101" pitchFamily="2" charset="-122"/>
                  </a:rPr>
                  <a:t>计算方法</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400" b="1" dirty="0"/>
                  <a:t>         </a:t>
                </a:r>
                <a:r>
                  <a:rPr lang="zh-CN" altLang="en-US" sz="2000" b="1" dirty="0"/>
                  <a:t>现值指数（</a:t>
                </a:r>
                <a:r>
                  <a:rPr lang="en-US" altLang="zh-CN" sz="2000" b="1" dirty="0"/>
                  <a:t>PI</a:t>
                </a:r>
                <a:r>
                  <a:rPr lang="zh-CN" altLang="en-US" sz="2000" b="1" dirty="0"/>
                  <a:t>）又被称为获利指数，是指项目投产后的各年营业现金净流量现值合计与初始投资额的现值之比。其计算公式为：</a:t>
                </a:r>
                <a:endParaRPr lang="zh-CN" altLang="en-US" sz="2000" b="1" dirty="0"/>
              </a:p>
              <a:p>
                <a:pPr eaLnBrk="1" hangingPunct="1">
                  <a:lnSpc>
                    <a:spcPct val="150000"/>
                  </a:lnSpc>
                </a:pPr>
                <a:r>
                  <a:rPr lang="en-US" altLang="zh-CN" sz="2000" b="1" dirty="0"/>
                  <a:t>     </a:t>
                </a:r>
                <a14:m>
                  <m:oMath xmlns:m="http://schemas.openxmlformats.org/officeDocument/2006/math">
                    <m:r>
                      <a:rPr lang="en-US" altLang="zh-CN" sz="2000" b="1" i="1" dirty="0">
                        <a:latin typeface="Cambria Math" panose="02040503050406030204" charset="0"/>
                        <a:cs typeface="Cambria Math" panose="02040503050406030204" charset="0"/>
                      </a:rPr>
                      <m:t>               现值指数</m:t>
                    </m:r>
                    <m:r>
                      <a:rPr lang="en-US" altLang="zh-CN" sz="2000" b="1" i="1" dirty="0">
                        <a:latin typeface="Cambria Math" panose="02040503050406030204" charset="0"/>
                        <a:cs typeface="Cambria Math" panose="02040503050406030204" charset="0"/>
                      </a:rPr>
                      <m:t>𝑷𝑰</m:t>
                    </m:r>
                    <m:r>
                      <a:rPr lang="en-US" altLang="zh-CN" sz="2000" b="1" i="1" dirty="0">
                        <a:latin typeface="Cambria Math" panose="02040503050406030204" charset="0"/>
                        <a:cs typeface="Cambria Math" panose="02040503050406030204" charset="0"/>
                      </a:rPr>
                      <m:t>=</m:t>
                    </m:r>
                    <m:f>
                      <m:fPr>
                        <m:ctrlPr>
                          <a:rPr lang="en-US" altLang="zh-CN" sz="2000" b="1" i="1" dirty="0">
                            <a:latin typeface="Cambria Math" panose="02040503050406030204" charset="0"/>
                            <a:cs typeface="Cambria Math" panose="02040503050406030204" charset="0"/>
                          </a:rPr>
                        </m:ctrlPr>
                      </m:fPr>
                      <m:num>
                        <m:r>
                          <a:rPr lang="en-US" altLang="zh-CN" sz="2000" b="1" i="1" dirty="0">
                            <a:latin typeface="Cambria Math" panose="02040503050406030204" charset="0"/>
                            <a:cs typeface="Cambria Math" panose="02040503050406030204" charset="0"/>
                          </a:rPr>
                          <m:t>经营期各年现金净流量的现值之和</m:t>
                        </m:r>
                      </m:num>
                      <m:den>
                        <m:r>
                          <a:rPr lang="en-US" altLang="zh-CN" sz="2000" b="1" i="1" dirty="0">
                            <a:latin typeface="Cambria Math" panose="02040503050406030204" charset="0"/>
                            <a:cs typeface="Cambria Math" panose="02040503050406030204" charset="0"/>
                          </a:rPr>
                          <m:t>初始投资额现值</m:t>
                        </m:r>
                      </m:den>
                    </m:f>
                  </m:oMath>
                </a14:m>
                <a:endParaRPr lang="zh-CN" altLang="en-US" sz="2000" b="1" dirty="0"/>
              </a:p>
              <a:p>
                <a:pPr eaLnBrk="1" hangingPunct="1">
                  <a:lnSpc>
                    <a:spcPct val="150000"/>
                  </a:lnSpc>
                </a:pPr>
                <a:r>
                  <a:rPr lang="zh-CN" altLang="en-US" sz="2000" b="1" dirty="0"/>
                  <a:t>          现值指数可以看成是</a:t>
                </a:r>
                <a:r>
                  <a:rPr lang="en-US" altLang="zh-CN" sz="2000" b="1" dirty="0"/>
                  <a:t>1</a:t>
                </a:r>
                <a:r>
                  <a:rPr lang="zh-CN" altLang="en-US" sz="2000" b="1" dirty="0"/>
                  <a:t>元原始投资可望获得的现值净收益，是项目投资评价的一个指标。它和净现值率都是属于相对数指标，反映投资的效率，它们之间有如下关系：</a:t>
                </a:r>
                <a:endParaRPr lang="zh-CN" altLang="en-US" sz="2000" b="1" dirty="0"/>
              </a:p>
              <a:p>
                <a:pPr eaLnBrk="1" hangingPunct="1">
                  <a:lnSpc>
                    <a:spcPct val="150000"/>
                  </a:lnSpc>
                </a:pPr>
                <a:r>
                  <a:rPr lang="zh-CN" altLang="en-US" sz="2000" dirty="0"/>
                  <a:t>             </a:t>
                </a:r>
                <a:r>
                  <a:rPr lang="en-US" altLang="zh-CN" sz="2000" dirty="0"/>
                  <a:t>           </a:t>
                </a:r>
                <a:r>
                  <a:rPr lang="zh-CN" altLang="en-US" sz="2000" b="1" dirty="0">
                    <a:highlight>
                      <a:srgbClr val="FFFF00"/>
                    </a:highlight>
                  </a:rPr>
                  <a:t>现值指数（</a:t>
                </a:r>
                <a:r>
                  <a:rPr lang="en-US" altLang="zh-CN" sz="2000" b="1" dirty="0">
                    <a:highlight>
                      <a:srgbClr val="FFFF00"/>
                    </a:highlight>
                  </a:rPr>
                  <a:t>PI</a:t>
                </a:r>
                <a:r>
                  <a:rPr lang="zh-CN" altLang="en-US" sz="2000" b="1" dirty="0">
                    <a:highlight>
                      <a:srgbClr val="FFFF00"/>
                    </a:highlight>
                  </a:rPr>
                  <a:t>）</a:t>
                </a:r>
                <a:r>
                  <a:rPr lang="en-US" altLang="zh-CN" sz="2000" b="1" dirty="0">
                    <a:highlight>
                      <a:srgbClr val="FFFF00"/>
                    </a:highlight>
                  </a:rPr>
                  <a:t>=1+</a:t>
                </a:r>
                <a:r>
                  <a:rPr lang="zh-CN" altLang="en-US" sz="2000" b="1" dirty="0">
                    <a:highlight>
                      <a:srgbClr val="FFFF00"/>
                    </a:highlight>
                  </a:rPr>
                  <a:t>净现值率（</a:t>
                </a:r>
                <a:r>
                  <a:rPr lang="en-US" altLang="zh-CN" sz="2000" b="1" dirty="0">
                    <a:highlight>
                      <a:srgbClr val="FFFF00"/>
                    </a:highlight>
                  </a:rPr>
                  <a:t>NPVR</a:t>
                </a:r>
                <a:r>
                  <a:rPr lang="zh-CN" altLang="en-US" sz="2000" b="1" dirty="0">
                    <a:highlight>
                      <a:srgbClr val="FFFF00"/>
                    </a:highlight>
                  </a:rPr>
                  <a:t>）</a:t>
                </a:r>
                <a:endParaRPr lang="zh-CN" altLang="en-US" sz="2000" b="1" dirty="0">
                  <a:highlight>
                    <a:srgbClr val="FFFF00"/>
                  </a:highlight>
                </a:endParaRPr>
              </a:p>
            </p:txBody>
          </p:sp>
        </mc:Choice>
        <mc:Fallback>
          <p:sp>
            <p:nvSpPr>
              <p:cNvPr id="22530" name="Rectangle 2"/>
              <p:cNvSpPr>
                <a:spLocks noRot="1" noChangeAspect="1" noMove="1" noResize="1" noEditPoints="1" noAdjustHandles="1" noChangeArrowheads="1" noChangeShapeType="1" noTextEdit="1"/>
              </p:cNvSpPr>
              <p:nvPr>
                <p:ph idx="1"/>
              </p:nvPr>
            </p:nvSpPr>
            <p:spPr>
              <a:xfrm>
                <a:off x="187008" y="1268730"/>
                <a:ext cx="8785225" cy="5038725"/>
              </a:xfrm>
              <a:blipFill rotWithShape="1">
                <a:blip r:embed="rId1"/>
                <a:stretch>
                  <a:fillRect l="-4" r="4"/>
                </a:stretch>
              </a:blipFill>
            </p:spPr>
            <p:txBody>
              <a:bodyPr/>
              <a:lstStyle/>
              <a:p>
                <a:r>
                  <a:rPr lang="zh-CN" altLang="en-US">
                    <a:noFill/>
                  </a:rPr>
                  <a:t> </a:t>
                </a:r>
              </a:p>
            </p:txBody>
          </p:sp>
        </mc:Fallback>
      </mc:AlternateContent>
      <p:sp>
        <p:nvSpPr>
          <p:cNvPr id="2" name="标题 3"/>
          <p:cNvSpPr>
            <a:spLocks noGrp="1"/>
          </p:cNvSpPr>
          <p:nvPr>
            <p:custDataLst>
              <p:tags r:id="rId2"/>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（三）</a:t>
            </a:r>
            <a:r>
              <a:rPr lang="zh-CN" altLang="en-US" sz="2800" b="1" dirty="0">
                <a:solidFill>
                  <a:srgbClr val="0000CC"/>
                </a:solidFill>
                <a:latin typeface="黑体" panose="02010609060101010101" pitchFamily="2" charset="-122"/>
                <a:ea typeface="黑体" panose="02010609060101010101" pitchFamily="2" charset="-122"/>
                <a:sym typeface="+mn-ea"/>
              </a:rPr>
              <a:t>现值指数法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idx="1"/>
          </p:nvPr>
        </p:nvSpPr>
        <p:spPr>
          <a:xfrm>
            <a:off x="187008" y="1268730"/>
            <a:ext cx="8785225" cy="5038725"/>
          </a:xfrm>
        </p:spPr>
        <p:txBody>
          <a:bodyPr vert="horz" wrap="square" lIns="91440" tIns="45720" rIns="91440" bIns="45720" anchor="t" anchorCtr="0"/>
          <a:p>
            <a:pPr eaLnBrk="1" hangingPunct="1"/>
            <a:r>
              <a:rPr lang="en-US" altLang="zh-CN" sz="2400" b="1" dirty="0">
                <a:solidFill>
                  <a:srgbClr val="0000CC"/>
                </a:solidFill>
                <a:latin typeface="黑体" panose="02010609060101010101" pitchFamily="2" charset="-122"/>
                <a:ea typeface="黑体" panose="02010609060101010101" pitchFamily="2" charset="-122"/>
              </a:rPr>
              <a:t>2.</a:t>
            </a:r>
            <a:r>
              <a:rPr lang="zh-CN" altLang="en-US" sz="2400" b="1" dirty="0">
                <a:solidFill>
                  <a:srgbClr val="0000CC"/>
                </a:solidFill>
                <a:latin typeface="黑体" panose="02010609060101010101" pitchFamily="2" charset="-122"/>
                <a:ea typeface="黑体" panose="02010609060101010101" pitchFamily="2" charset="-122"/>
              </a:rPr>
              <a:t>决策规则</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400" b="1" dirty="0"/>
              <a:t>         若</a:t>
            </a:r>
            <a:r>
              <a:rPr lang="en-US" altLang="zh-CN" sz="2000" b="1" dirty="0"/>
              <a:t>PI≥1</a:t>
            </a:r>
            <a:r>
              <a:rPr lang="zh-CN" altLang="en-US" sz="2000" b="1" dirty="0"/>
              <a:t>，则项目可行；若</a:t>
            </a:r>
            <a:r>
              <a:rPr lang="en-US" altLang="zh-CN" sz="2000" b="1" dirty="0"/>
              <a:t>PI＜1</a:t>
            </a:r>
            <a:r>
              <a:rPr lang="zh-CN" altLang="en-US" sz="2000" b="1" dirty="0"/>
              <a:t>，则项目不可行。如果几个项目的现值指数都对于</a:t>
            </a:r>
            <a:r>
              <a:rPr lang="en-US" altLang="zh-CN" sz="2000" b="1" dirty="0"/>
              <a:t>1</a:t>
            </a:r>
            <a:r>
              <a:rPr lang="zh-CN" altLang="en-US" sz="2000" b="1" dirty="0"/>
              <a:t>，则现值指数越大，投资项目越好。</a:t>
            </a:r>
            <a:endParaRPr lang="zh-CN" altLang="en-US" sz="2000" b="1" dirty="0"/>
          </a:p>
          <a:p>
            <a:pPr eaLnBrk="1" hangingPunct="1">
              <a:lnSpc>
                <a:spcPct val="150000"/>
              </a:lnSpc>
            </a:pPr>
            <a:r>
              <a:rPr lang="zh-CN" altLang="en-US" sz="2000" b="1" dirty="0"/>
              <a:t> </a:t>
            </a:r>
            <a:r>
              <a:rPr lang="en-US" altLang="zh-CN" sz="2000" b="1" dirty="0"/>
              <a:t>         </a:t>
            </a:r>
            <a:r>
              <a:rPr lang="zh-CN" altLang="en-US" sz="2000" b="1" dirty="0"/>
              <a:t>但在进行互斥投资决策时，正确的选择原则不是选取现值指数最大的项目，而是在保证现值指数大于</a:t>
            </a:r>
            <a:r>
              <a:rPr lang="en-US" altLang="zh-CN" sz="2000" b="1" dirty="0"/>
              <a:t>1</a:t>
            </a:r>
            <a:r>
              <a:rPr lang="zh-CN" altLang="en-US" sz="2000" b="1" dirty="0"/>
              <a:t>的情况下，使追加投资项目收益最大化。</a:t>
            </a:r>
            <a:endParaRPr lang="zh-CN" altLang="en-US" sz="2000" b="1" dirty="0"/>
          </a:p>
          <a:p>
            <a:pPr eaLnBrk="1" hangingPunct="1">
              <a:lnSpc>
                <a:spcPct val="150000"/>
              </a:lnSpc>
            </a:pPr>
            <a:r>
              <a:rPr lang="en-US" altLang="zh-CN" sz="2000" b="1" dirty="0"/>
              <a:t>  </a:t>
            </a:r>
            <a:r>
              <a:rPr lang="zh-CN" altLang="en-US" sz="2000" b="1" dirty="0"/>
              <a:t>例题</a:t>
            </a:r>
            <a:r>
              <a:rPr lang="en-US" altLang="zh-CN" sz="2000" b="1" dirty="0"/>
              <a:t>6-8</a:t>
            </a:r>
            <a:r>
              <a:rPr lang="zh-CN" altLang="en-US" sz="2000" b="1" dirty="0"/>
              <a:t>：</a:t>
            </a:r>
            <a:endParaRPr lang="zh-CN" altLang="en-US" sz="2000" b="1" dirty="0"/>
          </a:p>
          <a:p>
            <a:pPr eaLnBrk="1" hangingPunct="1">
              <a:lnSpc>
                <a:spcPct val="150000"/>
              </a:lnSpc>
            </a:pPr>
            <a:r>
              <a:rPr lang="zh-CN" altLang="en-US" sz="2000" b="1" dirty="0"/>
              <a:t> </a:t>
            </a:r>
            <a:r>
              <a:rPr lang="en-US" altLang="zh-CN" sz="2000" b="1" dirty="0"/>
              <a:t>     </a:t>
            </a:r>
            <a:r>
              <a:rPr lang="zh-CN" altLang="en-US" sz="2000" b="1" dirty="0"/>
              <a:t>仍以例题</a:t>
            </a:r>
            <a:r>
              <a:rPr lang="en-US" altLang="zh-CN" sz="2000" b="1" dirty="0"/>
              <a:t>6-6</a:t>
            </a:r>
            <a:r>
              <a:rPr lang="zh-CN" altLang="en-US" sz="2000" b="1" dirty="0"/>
              <a:t>中的资料为例，分别计算甲、乙两个方案的现值指数。</a:t>
            </a:r>
            <a:endParaRPr lang="zh-CN" altLang="en-US" sz="2000" b="1" dirty="0"/>
          </a:p>
          <a:p>
            <a:pPr eaLnBrk="1" hangingPunct="1">
              <a:lnSpc>
                <a:spcPct val="150000"/>
              </a:lnSpc>
            </a:pPr>
            <a:r>
              <a:rPr lang="en-US" altLang="zh-CN" sz="2000" b="1" dirty="0"/>
              <a:t>      </a:t>
            </a:r>
            <a:r>
              <a:rPr lang="zh-CN" altLang="en-US" sz="2000" b="1" dirty="0"/>
              <a:t>甲方案的现值指数</a:t>
            </a:r>
            <a:r>
              <a:rPr lang="en-US" altLang="zh-CN" sz="2000" b="1" dirty="0"/>
              <a:t>PI=1+32.68%=1.3268</a:t>
            </a:r>
            <a:endParaRPr lang="en-US" altLang="zh-CN" sz="2000" b="1" dirty="0"/>
          </a:p>
          <a:p>
            <a:pPr eaLnBrk="1" hangingPunct="1">
              <a:lnSpc>
                <a:spcPct val="150000"/>
              </a:lnSpc>
            </a:pPr>
            <a:r>
              <a:rPr lang="en-US" altLang="zh-CN" sz="2000" b="1" dirty="0"/>
              <a:t>      </a:t>
            </a:r>
            <a:r>
              <a:rPr lang="zh-CN" altLang="en-US" sz="2000" b="1" dirty="0"/>
              <a:t>乙方案的现值指数</a:t>
            </a:r>
            <a:r>
              <a:rPr lang="en-US" altLang="zh-CN" sz="2000" b="1" dirty="0"/>
              <a:t>PI=1+14.38%=1.1438</a:t>
            </a:r>
            <a:endParaRPr lang="en-US" altLang="zh-CN" sz="2000" b="1" dirty="0"/>
          </a:p>
        </p:txBody>
      </p:sp>
      <p:sp>
        <p:nvSpPr>
          <p:cNvPr id="2" name="标题 3"/>
          <p:cNvSpPr>
            <a:spLocks noGrp="1"/>
          </p:cNvSpPr>
          <p:nvPr>
            <p:custDataLst>
              <p:tags r:id="rId1"/>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（三）</a:t>
            </a:r>
            <a:r>
              <a:rPr lang="zh-CN" altLang="en-US" sz="2800" b="1" dirty="0">
                <a:solidFill>
                  <a:srgbClr val="0000CC"/>
                </a:solidFill>
                <a:latin typeface="黑体" panose="02010609060101010101" pitchFamily="2" charset="-122"/>
                <a:ea typeface="黑体" panose="02010609060101010101" pitchFamily="2" charset="-122"/>
                <a:sym typeface="+mn-ea"/>
              </a:rPr>
              <a:t>现值指数法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2" name="chimes.wav"/>
      </p:stSnd>
    </p:sndAc>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23554" name="Rectangle 2"/>
              <p:cNvSpPr>
                <a:spLocks noGrp="1"/>
              </p:cNvSpPr>
              <p:nvPr>
                <p:ph idx="1"/>
              </p:nvPr>
            </p:nvSpPr>
            <p:spPr>
              <a:xfrm>
                <a:off x="251143" y="1340485"/>
                <a:ext cx="8785225" cy="5038725"/>
              </a:xfrm>
            </p:spPr>
            <p:txBody>
              <a:bodyPr vert="horz" wrap="square" lIns="91440" tIns="45720" rIns="91440" bIns="45720" anchor="t" anchorCtr="0"/>
              <a:p>
                <a:pPr eaLnBrk="1" hangingPunct="1"/>
                <a:r>
                  <a:rPr lang="en-US" altLang="zh-CN" sz="2400" b="1" dirty="0">
                    <a:solidFill>
                      <a:srgbClr val="0000CC"/>
                    </a:solidFill>
                    <a:latin typeface="黑体" panose="02010609060101010101" pitchFamily="2" charset="-122"/>
                    <a:ea typeface="黑体" panose="02010609060101010101" pitchFamily="2" charset="-122"/>
                  </a:rPr>
                  <a:t>1.</a:t>
                </a:r>
                <a:r>
                  <a:rPr lang="zh-CN" altLang="en-US" sz="2400" b="1" dirty="0">
                    <a:solidFill>
                      <a:srgbClr val="0000CC"/>
                    </a:solidFill>
                    <a:latin typeface="黑体" panose="02010609060101010101" pitchFamily="2" charset="-122"/>
                    <a:ea typeface="黑体" panose="02010609060101010101" pitchFamily="2" charset="-122"/>
                  </a:rPr>
                  <a:t>计算方法</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400" b="1" dirty="0"/>
                  <a:t>          内含报酬率（</a:t>
                </a:r>
                <a:r>
                  <a:rPr lang="en-US" altLang="zh-CN" sz="2400" b="1" dirty="0"/>
                  <a:t>IRR</a:t>
                </a:r>
                <a:r>
                  <a:rPr lang="zh-CN" altLang="en-US" sz="2400" b="1" dirty="0"/>
                  <a:t>）又称内部收益率，是指投资项目实际可以实现的收益率，即为能使投资项目的净现值等于零时的贴现率，其计算公式为：</a:t>
                </a:r>
                <a:endParaRPr lang="zh-CN" altLang="en-US" sz="2400" b="1" dirty="0"/>
              </a:p>
              <a:p>
                <a:pPr eaLnBrk="1" hangingPunct="1"/>
                <a:r>
                  <a:rPr lang="en-US" altLang="zh-CN" sz="2400" b="1" dirty="0"/>
                  <a:t> </a:t>
                </a:r>
                <a:endParaRPr lang="en-US" altLang="zh-CN" sz="2400" b="1" dirty="0"/>
              </a:p>
              <a:p>
                <a:pPr eaLnBrk="1" hangingPunct="1"/>
                <a:r>
                  <a:rPr lang="en-US" altLang="zh-CN" sz="2400" b="1" dirty="0"/>
                  <a:t>         </a:t>
                </a:r>
                <a14:m>
                  <m:oMath xmlns:m="http://schemas.openxmlformats.org/officeDocument/2006/math">
                    <m:r>
                      <a:rPr lang="en-US" altLang="zh-CN" sz="2400" b="1" i="1" dirty="0">
                        <a:latin typeface="Cambria Math" panose="02040503050406030204" charset="0"/>
                        <a:cs typeface="Cambria Math" panose="02040503050406030204" charset="0"/>
                      </a:rPr>
                      <m:t>净现值</m:t>
                    </m:r>
                    <m:r>
                      <a:rPr lang="en-US" altLang="zh-CN" sz="2400" b="1" i="1" dirty="0">
                        <a:latin typeface="Cambria Math" panose="02040503050406030204" charset="0"/>
                        <a:cs typeface="Cambria Math" panose="02040503050406030204" charset="0"/>
                      </a:rPr>
                      <m:t>𝑵𝑷𝑽</m:t>
                    </m:r>
                    <m:r>
                      <a:rPr lang="en-US" altLang="zh-CN" sz="2400" b="1" i="1" dirty="0">
                        <a:latin typeface="Cambria Math" panose="02040503050406030204" charset="0"/>
                        <a:cs typeface="Cambria Math" panose="02040503050406030204" charset="0"/>
                      </a:rPr>
                      <m:t>=</m:t>
                    </m:r>
                    <m:nary>
                      <m:naryPr>
                        <m:chr m:val="∑"/>
                        <m:limLoc m:val="undOvr"/>
                        <m:ctrlPr>
                          <a:rPr lang="en-US" altLang="zh-CN" sz="2400" b="1" i="1" dirty="0">
                            <a:latin typeface="Cambria Math" panose="02040503050406030204" charset="0"/>
                            <a:cs typeface="Cambria Math" panose="02040503050406030204" charset="0"/>
                          </a:rPr>
                        </m:ctrlPr>
                      </m:naryPr>
                      <m:sub>
                        <m:r>
                          <a:rPr lang="en-US" altLang="zh-CN" sz="2400" b="1" i="1" dirty="0">
                            <a:latin typeface="Cambria Math" panose="02040503050406030204" charset="0"/>
                            <a:cs typeface="Cambria Math" panose="02040503050406030204" charset="0"/>
                          </a:rPr>
                          <m:t>𝒕</m:t>
                        </m:r>
                        <m:r>
                          <a:rPr lang="en-US" altLang="zh-CN" sz="2400" b="1" i="1" dirty="0">
                            <a:latin typeface="Cambria Math" panose="02040503050406030204" charset="0"/>
                            <a:cs typeface="Cambria Math" panose="02040503050406030204" charset="0"/>
                          </a:rPr>
                          <m:t>=</m:t>
                        </m:r>
                        <m:r>
                          <a:rPr lang="en-US" altLang="zh-CN" sz="2400" b="1" i="1" dirty="0">
                            <a:latin typeface="Cambria Math" panose="02040503050406030204" charset="0"/>
                            <a:cs typeface="Cambria Math" panose="02040503050406030204" charset="0"/>
                          </a:rPr>
                          <m:t>𝟎</m:t>
                        </m:r>
                      </m:sub>
                      <m:sup>
                        <m:r>
                          <a:rPr lang="en-US" altLang="zh-CN" sz="2400" b="1" i="1" dirty="0">
                            <a:latin typeface="Cambria Math" panose="02040503050406030204" charset="0"/>
                            <a:cs typeface="Cambria Math" panose="02040503050406030204" charset="0"/>
                          </a:rPr>
                          <m:t>𝒏</m:t>
                        </m:r>
                      </m:sup>
                      <m:e>
                        <m:f>
                          <m:fPr>
                            <m:ctrlPr>
                              <a:rPr lang="en-US" altLang="zh-CN" sz="2400" b="1" i="1" dirty="0">
                                <a:latin typeface="Cambria Math" panose="02040503050406030204" charset="0"/>
                                <a:cs typeface="Cambria Math" panose="02040503050406030204" charset="0"/>
                              </a:rPr>
                            </m:ctrlPr>
                          </m:fPr>
                          <m:num>
                            <m:sSub>
                              <m:sSubPr>
                                <m:ctrlPr>
                                  <a:rPr lang="en-US" altLang="zh-CN" sz="2400" b="1" i="1" dirty="0">
                                    <a:latin typeface="Cambria Math" panose="02040503050406030204" charset="0"/>
                                    <a:cs typeface="Cambria Math" panose="02040503050406030204" charset="0"/>
                                  </a:rPr>
                                </m:ctrlPr>
                              </m:sSubPr>
                              <m:e>
                                <m:r>
                                  <a:rPr lang="en-US" altLang="zh-CN" sz="2400" b="1" i="1" dirty="0">
                                    <a:latin typeface="Cambria Math" panose="02040503050406030204" charset="0"/>
                                    <a:cs typeface="Cambria Math" panose="02040503050406030204" charset="0"/>
                                  </a:rPr>
                                  <m:t>𝑵𝑪𝑭</m:t>
                                </m:r>
                              </m:e>
                              <m:sub>
                                <m:r>
                                  <a:rPr lang="en-US" altLang="zh-CN" sz="2400" b="1" i="1" dirty="0">
                                    <a:latin typeface="Cambria Math" panose="02040503050406030204" charset="0"/>
                                    <a:cs typeface="Cambria Math" panose="02040503050406030204" charset="0"/>
                                  </a:rPr>
                                  <m:t>𝒕</m:t>
                                </m:r>
                              </m:sub>
                            </m:sSub>
                          </m:num>
                          <m:den>
                            <m:sSup>
                              <m:sSupPr>
                                <m:ctrlPr>
                                  <a:rPr lang="en-US" altLang="zh-CN" sz="2400" b="1" i="1" dirty="0">
                                    <a:latin typeface="Cambria Math" panose="02040503050406030204" charset="0"/>
                                    <a:cs typeface="Cambria Math" panose="02040503050406030204" charset="0"/>
                                  </a:rPr>
                                </m:ctrlPr>
                              </m:sSupPr>
                              <m:e>
                                <m:r>
                                  <a:rPr lang="en-US" altLang="zh-CN" sz="2400" b="1" i="1" dirty="0">
                                    <a:latin typeface="Cambria Math" panose="02040503050406030204" charset="0"/>
                                    <a:cs typeface="Cambria Math" panose="02040503050406030204" charset="0"/>
                                  </a:rPr>
                                  <m:t>（</m:t>
                                </m:r>
                                <m:r>
                                  <a:rPr lang="en-US" altLang="zh-CN" sz="2400" b="1" i="1" dirty="0">
                                    <a:latin typeface="Cambria Math" panose="02040503050406030204" charset="0"/>
                                    <a:cs typeface="Cambria Math" panose="02040503050406030204" charset="0"/>
                                  </a:rPr>
                                  <m:t>𝟏</m:t>
                                </m:r>
                                <m:r>
                                  <a:rPr lang="en-US" altLang="zh-CN" sz="2400" b="1" i="1" dirty="0">
                                    <a:latin typeface="Cambria Math" panose="02040503050406030204" charset="0"/>
                                    <a:cs typeface="Cambria Math" panose="02040503050406030204" charset="0"/>
                                  </a:rPr>
                                  <m:t>+</m:t>
                                </m:r>
                                <m:r>
                                  <a:rPr lang="en-US" altLang="zh-CN" sz="2400" b="1" i="1" dirty="0">
                                    <a:latin typeface="Cambria Math" panose="02040503050406030204" charset="0"/>
                                    <a:cs typeface="Cambria Math" panose="02040503050406030204" charset="0"/>
                                  </a:rPr>
                                  <m:t>𝑰𝑹𝑹</m:t>
                                </m:r>
                                <m:r>
                                  <a:rPr lang="en-US" altLang="zh-CN" sz="2400" b="1" i="1" dirty="0">
                                    <a:latin typeface="Cambria Math" panose="02040503050406030204" charset="0"/>
                                    <a:cs typeface="Cambria Math" panose="02040503050406030204" charset="0"/>
                                  </a:rPr>
                                  <m:t>）</m:t>
                                </m:r>
                              </m:e>
                              <m:sup>
                                <m:r>
                                  <a:rPr lang="en-US" altLang="zh-CN" sz="2400" b="1" i="1" dirty="0">
                                    <a:latin typeface="Cambria Math" panose="02040503050406030204" charset="0"/>
                                    <a:cs typeface="Cambria Math" panose="02040503050406030204" charset="0"/>
                                  </a:rPr>
                                  <m:t>𝒕</m:t>
                                </m:r>
                              </m:sup>
                            </m:sSup>
                          </m:den>
                        </m:f>
                      </m:e>
                    </m:nary>
                    <m:r>
                      <a:rPr lang="en-US" altLang="zh-CN" sz="2400" b="1" i="1" dirty="0">
                        <a:latin typeface="Cambria Math" panose="02040503050406030204" charset="0"/>
                        <a:cs typeface="Cambria Math" panose="02040503050406030204" charset="0"/>
                      </a:rPr>
                      <m:t>=</m:t>
                    </m:r>
                    <m:r>
                      <a:rPr lang="en-US" altLang="zh-CN" sz="2400" b="1" i="1" dirty="0">
                        <a:latin typeface="Cambria Math" panose="02040503050406030204" charset="0"/>
                        <a:cs typeface="Cambria Math" panose="02040503050406030204" charset="0"/>
                      </a:rPr>
                      <m:t>𝟎</m:t>
                    </m:r>
                  </m:oMath>
                </a14:m>
                <a:endParaRPr lang="zh-CN" altLang="en-US" sz="2400" b="1" dirty="0"/>
              </a:p>
              <a:p>
                <a:pPr eaLnBrk="1" hangingPunct="1">
                  <a:lnSpc>
                    <a:spcPct val="150000"/>
                  </a:lnSpc>
                </a:pPr>
                <a:r>
                  <a:rPr lang="zh-CN" altLang="en-US" sz="2400" b="1" dirty="0"/>
                  <a:t> </a:t>
                </a:r>
                <a:endParaRPr lang="zh-CN" altLang="en-US" sz="2400" b="1" dirty="0"/>
              </a:p>
            </p:txBody>
          </p:sp>
        </mc:Choice>
        <mc:Fallback>
          <p:sp>
            <p:nvSpPr>
              <p:cNvPr id="23554" name="Rectangle 2"/>
              <p:cNvSpPr>
                <a:spLocks noRot="1" noChangeAspect="1" noMove="1" noResize="1" noEditPoints="1" noAdjustHandles="1" noChangeArrowheads="1" noChangeShapeType="1" noTextEdit="1"/>
              </p:cNvSpPr>
              <p:nvPr>
                <p:ph idx="1"/>
              </p:nvPr>
            </p:nvSpPr>
            <p:spPr>
              <a:xfrm>
                <a:off x="251143" y="1340485"/>
                <a:ext cx="8785225" cy="5038725"/>
              </a:xfrm>
              <a:blipFill rotWithShape="1">
                <a:blip r:embed="rId1"/>
                <a:stretch>
                  <a:fillRect l="-4" r="4"/>
                </a:stretch>
              </a:blipFill>
            </p:spPr>
            <p:txBody>
              <a:bodyPr/>
              <a:lstStyle/>
              <a:p>
                <a:r>
                  <a:rPr lang="zh-CN" altLang="en-US">
                    <a:noFill/>
                  </a:rPr>
                  <a:t> </a:t>
                </a:r>
              </a:p>
            </p:txBody>
          </p:sp>
        </mc:Fallback>
      </mc:AlternateContent>
      <p:sp>
        <p:nvSpPr>
          <p:cNvPr id="2" name="标题 3"/>
          <p:cNvSpPr>
            <a:spLocks noGrp="1"/>
          </p:cNvSpPr>
          <p:nvPr>
            <p:custDataLst>
              <p:tags r:id="rId2"/>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（四）内含报酬率</a:t>
            </a:r>
            <a:r>
              <a:rPr lang="zh-CN" altLang="en-US" sz="2800" b="1" dirty="0">
                <a:solidFill>
                  <a:srgbClr val="0000CC"/>
                </a:solidFill>
                <a:latin typeface="黑体" panose="02010609060101010101" pitchFamily="2" charset="-122"/>
                <a:ea typeface="黑体" panose="02010609060101010101" pitchFamily="2" charset="-122"/>
                <a:sym typeface="+mn-ea"/>
              </a:rPr>
              <a:t>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23554" name="Rectangle 2"/>
              <p:cNvSpPr>
                <a:spLocks noGrp="1"/>
              </p:cNvSpPr>
              <p:nvPr>
                <p:ph idx="1"/>
              </p:nvPr>
            </p:nvSpPr>
            <p:spPr>
              <a:xfrm>
                <a:off x="187008" y="1124585"/>
                <a:ext cx="8785225" cy="5038725"/>
              </a:xfrm>
            </p:spPr>
            <p:txBody>
              <a:bodyPr vert="horz" wrap="square" lIns="91440" tIns="45720" rIns="91440" bIns="45720" anchor="t" anchorCtr="0"/>
              <a:p>
                <a:pPr eaLnBrk="1" hangingPunct="1"/>
                <a:r>
                  <a:rPr lang="en-US" altLang="zh-CN" sz="2400" b="1" dirty="0">
                    <a:solidFill>
                      <a:srgbClr val="0000CC"/>
                    </a:solidFill>
                    <a:latin typeface="黑体" panose="02010609060101010101" pitchFamily="2" charset="-122"/>
                    <a:ea typeface="黑体" panose="02010609060101010101" pitchFamily="2" charset="-122"/>
                  </a:rPr>
                  <a:t>1.</a:t>
                </a:r>
                <a:r>
                  <a:rPr lang="zh-CN" altLang="en-US" sz="2400" b="1" dirty="0">
                    <a:solidFill>
                      <a:srgbClr val="0000CC"/>
                    </a:solidFill>
                    <a:latin typeface="黑体" panose="02010609060101010101" pitchFamily="2" charset="-122"/>
                    <a:ea typeface="黑体" panose="02010609060101010101" pitchFamily="2" charset="-122"/>
                  </a:rPr>
                  <a:t>计算方法</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400" b="1" dirty="0"/>
                  <a:t>     （</a:t>
                </a:r>
                <a:r>
                  <a:rPr lang="en-US" altLang="zh-CN" sz="2400" b="1" dirty="0"/>
                  <a:t>1</a:t>
                </a:r>
                <a:r>
                  <a:rPr lang="zh-CN" altLang="en-US" sz="2400" b="1" dirty="0"/>
                  <a:t>）投资后各年现金净流量相等的情形</a:t>
                </a:r>
                <a:endParaRPr lang="zh-CN" altLang="en-US" sz="2400" b="1" dirty="0"/>
              </a:p>
              <a:p>
                <a:pPr eaLnBrk="1" hangingPunct="1">
                  <a:lnSpc>
                    <a:spcPct val="150000"/>
                  </a:lnSpc>
                </a:pPr>
                <a:r>
                  <a:rPr lang="zh-CN" altLang="en-US" sz="2400" b="1" dirty="0"/>
                  <a:t>先计算年金现值系数，具体计算如下：</a:t>
                </a:r>
                <a:endParaRPr lang="zh-CN" altLang="en-US" sz="2400" b="1" dirty="0"/>
              </a:p>
              <a:p>
                <a:pPr eaLnBrk="1" hangingPunct="1">
                  <a:lnSpc>
                    <a:spcPct val="150000"/>
                  </a:lnSpc>
                </a:pPr>
                <a:r>
                  <a:rPr lang="zh-CN" altLang="en-US" sz="2400" b="1" dirty="0"/>
                  <a:t> </a:t>
                </a:r>
                <a:r>
                  <a:rPr lang="en-US" altLang="zh-CN" sz="2400" b="1" dirty="0"/>
                  <a:t> </a:t>
                </a:r>
                <a:r>
                  <a:rPr lang="zh-CN" altLang="en-US" sz="2400" b="1" dirty="0"/>
                  <a:t>（</a:t>
                </a:r>
                <a:r>
                  <a:rPr lang="en-US" altLang="zh-CN" sz="2400" b="1" dirty="0"/>
                  <a:t>P/A</a:t>
                </a:r>
                <a:r>
                  <a:rPr lang="zh-CN" altLang="en-US" sz="2400" b="1" dirty="0"/>
                  <a:t>，</a:t>
                </a:r>
                <a:r>
                  <a:rPr lang="en-US" altLang="zh-CN" sz="2400" b="1" dirty="0"/>
                  <a:t>IRR</a:t>
                </a:r>
                <a:r>
                  <a:rPr lang="zh-CN" altLang="en-US" sz="2400" b="1" dirty="0"/>
                  <a:t>，</a:t>
                </a:r>
                <a:r>
                  <a:rPr lang="en-US" altLang="zh-CN" sz="2400" b="1" dirty="0"/>
                  <a:t>n</a:t>
                </a:r>
                <a:r>
                  <a:rPr lang="zh-CN" altLang="en-US" sz="2400" b="1" dirty="0"/>
                  <a:t>）</a:t>
                </a:r>
                <a:r>
                  <a:rPr lang="en-US" altLang="zh-CN" sz="2400" b="1" dirty="0"/>
                  <a:t>=</a:t>
                </a:r>
                <a:r>
                  <a:rPr lang="zh-CN" altLang="en-US" sz="2400" b="1" dirty="0"/>
                  <a:t>初始投资额现值</a:t>
                </a:r>
                <a:r>
                  <a:rPr lang="en-US" altLang="zh-CN" sz="2400" b="1" dirty="0"/>
                  <a:t>/</a:t>
                </a:r>
                <a:r>
                  <a:rPr lang="zh-CN" altLang="en-US" sz="2400" b="1" dirty="0"/>
                  <a:t>现金净流量</a:t>
                </a:r>
                <a:endParaRPr lang="zh-CN" altLang="en-US" sz="2400" b="1" dirty="0"/>
              </a:p>
              <a:p>
                <a:pPr eaLnBrk="1" hangingPunct="1">
                  <a:lnSpc>
                    <a:spcPct val="150000"/>
                  </a:lnSpc>
                </a:pPr>
                <a:r>
                  <a:rPr lang="zh-CN" altLang="en-US" sz="2400" b="1" dirty="0"/>
                  <a:t>接着查年金现值系数，找出最接近内部收益率的上下两个折现率</a:t>
                </a:r>
                <a14:m>
                  <m:oMath xmlns:m="http://schemas.openxmlformats.org/officeDocument/2006/math">
                    <m:sSub>
                      <m:sSubPr>
                        <m:ctrlPr>
                          <a:rPr lang="en-US" altLang="zh-CN" sz="2400" b="1" i="1" dirty="0">
                            <a:latin typeface="Cambria Math" panose="02040503050406030204" charset="0"/>
                            <a:cs typeface="Cambria Math" panose="02040503050406030204" charset="0"/>
                          </a:rPr>
                        </m:ctrlPr>
                      </m:sSubPr>
                      <m:e>
                        <m:r>
                          <a:rPr lang="en-US" altLang="zh-CN" sz="2400" b="1" i="1" dirty="0">
                            <a:latin typeface="Cambria Math" panose="02040503050406030204" charset="0"/>
                            <a:cs typeface="Cambria Math" panose="02040503050406030204" charset="0"/>
                          </a:rPr>
                          <m:t>𝒓</m:t>
                        </m:r>
                      </m:e>
                      <m:sub>
                        <m:r>
                          <a:rPr lang="en-US" altLang="zh-CN" sz="2400" b="1" i="1" dirty="0">
                            <a:latin typeface="Cambria Math" panose="02040503050406030204" charset="0"/>
                            <a:cs typeface="Cambria Math" panose="02040503050406030204" charset="0"/>
                          </a:rPr>
                          <m:t>𝟏</m:t>
                        </m:r>
                      </m:sub>
                    </m:sSub>
                  </m:oMath>
                </a14:m>
                <a:r>
                  <a:rPr lang="zh-CN" altLang="en-US" sz="2400" b="1" dirty="0"/>
                  <a:t> 和</a:t>
                </a:r>
                <a14:m>
                  <m:oMath xmlns:m="http://schemas.openxmlformats.org/officeDocument/2006/math">
                    <m:sSub>
                      <m:sSubPr>
                        <m:ctrlPr>
                          <a:rPr lang="en-US" altLang="zh-CN" sz="2400" b="1" i="1" dirty="0">
                            <a:latin typeface="Cambria Math" panose="02040503050406030204" charset="0"/>
                            <a:cs typeface="Cambria Math" panose="02040503050406030204" charset="0"/>
                          </a:rPr>
                        </m:ctrlPr>
                      </m:sSubPr>
                      <m:e>
                        <m:r>
                          <a:rPr lang="en-US" altLang="zh-CN" sz="2400" b="1" i="1" dirty="0">
                            <a:latin typeface="Cambria Math" panose="02040503050406030204" charset="0"/>
                            <a:cs typeface="Cambria Math" panose="02040503050406030204" charset="0"/>
                          </a:rPr>
                          <m:t>𝒓</m:t>
                        </m:r>
                      </m:e>
                      <m:sub>
                        <m:r>
                          <a:rPr lang="en-US" altLang="zh-CN" sz="2400" b="1" i="1" dirty="0">
                            <a:latin typeface="Cambria Math" panose="02040503050406030204" charset="0"/>
                            <a:cs typeface="Cambria Math" panose="02040503050406030204" charset="0"/>
                          </a:rPr>
                          <m:t>𝟐</m:t>
                        </m:r>
                      </m:sub>
                    </m:sSub>
                    <m:r>
                      <a:rPr lang="en-US" altLang="zh-CN" sz="2400" b="1" i="1" dirty="0">
                        <a:latin typeface="Cambria Math" panose="02040503050406030204" charset="0"/>
                        <a:cs typeface="Cambria Math" panose="02040503050406030204" charset="0"/>
                      </a:rPr>
                      <m:t> </m:t>
                    </m:r>
                  </m:oMath>
                </a14:m>
                <a:endParaRPr lang="en-US" altLang="zh-CN" sz="2400" b="1" i="1" dirty="0">
                  <a:latin typeface="Cambria Math" panose="02040503050406030204" charset="0"/>
                  <a:cs typeface="Cambria Math" panose="02040503050406030204" charset="0"/>
                </a:endParaRPr>
              </a:p>
              <a:p>
                <a:pPr eaLnBrk="1" hangingPunct="1">
                  <a:lnSpc>
                    <a:spcPct val="150000"/>
                  </a:lnSpc>
                </a:pPr>
                <a:r>
                  <a:rPr lang="en-US" altLang="zh-CN" sz="2400" b="1" dirty="0"/>
                  <a:t>            </a:t>
                </a:r>
                <a:r>
                  <a:rPr lang="zh-CN" altLang="en-US" sz="2400" b="1" dirty="0"/>
                  <a:t>（</a:t>
                </a:r>
                <a:r>
                  <a:rPr lang="en-US" altLang="zh-CN" sz="2400" b="1" dirty="0"/>
                  <a:t>P/A</a:t>
                </a:r>
                <a:r>
                  <a:rPr lang="zh-CN" altLang="en-US" sz="2400" b="1" dirty="0"/>
                  <a:t>，</a:t>
                </a:r>
                <a14:m>
                  <m:oMath xmlns:m="http://schemas.openxmlformats.org/officeDocument/2006/math">
                    <m:sSub>
                      <m:sSubPr>
                        <m:ctrlPr>
                          <a:rPr lang="en-US" altLang="zh-CN" sz="2400" b="1" i="1" dirty="0">
                            <a:latin typeface="Cambria Math" panose="02040503050406030204" charset="0"/>
                            <a:cs typeface="Cambria Math" panose="02040503050406030204" charset="0"/>
                          </a:rPr>
                        </m:ctrlPr>
                      </m:sSubPr>
                      <m:e>
                        <m:r>
                          <a:rPr lang="en-US" altLang="zh-CN" sz="2400" b="1" i="1" dirty="0">
                            <a:latin typeface="Cambria Math" panose="02040503050406030204" charset="0"/>
                            <a:cs typeface="Cambria Math" panose="02040503050406030204" charset="0"/>
                          </a:rPr>
                          <m:t>𝒓</m:t>
                        </m:r>
                      </m:e>
                      <m:sub>
                        <m:r>
                          <a:rPr lang="en-US" altLang="zh-CN" sz="2400" b="1" i="1" dirty="0">
                            <a:latin typeface="Cambria Math" panose="02040503050406030204" charset="0"/>
                            <a:cs typeface="Cambria Math" panose="02040503050406030204" charset="0"/>
                          </a:rPr>
                          <m:t>𝟏</m:t>
                        </m:r>
                      </m:sub>
                    </m:sSub>
                  </m:oMath>
                </a14:m>
                <a:r>
                  <a:rPr lang="zh-CN" altLang="en-US" sz="2400" dirty="0">
                    <a:latin typeface="Cambria Math" panose="02040503050406030204" charset="0"/>
                    <a:cs typeface="Cambria Math" panose="02040503050406030204" charset="0"/>
                  </a:rPr>
                  <a:t>，</a:t>
                </a:r>
                <a:r>
                  <a:rPr lang="en-US" altLang="zh-CN" sz="2400" dirty="0">
                    <a:latin typeface="Cambria Math" panose="02040503050406030204" charset="0"/>
                    <a:cs typeface="Cambria Math" panose="02040503050406030204" charset="0"/>
                  </a:rPr>
                  <a:t>n</a:t>
                </a:r>
                <a:r>
                  <a:rPr lang="zh-CN" altLang="en-US" sz="2400" dirty="0">
                    <a:latin typeface="Cambria Math" panose="02040503050406030204" charset="0"/>
                    <a:cs typeface="Cambria Math" panose="02040503050406030204" charset="0"/>
                  </a:rPr>
                  <a:t>）</a:t>
                </a:r>
                <a:r>
                  <a:rPr lang="en-US" altLang="zh-CN" sz="2400" dirty="0">
                    <a:latin typeface="Cambria Math" panose="02040503050406030204" charset="0"/>
                    <a:cs typeface="Cambria Math" panose="02040503050406030204" charset="0"/>
                  </a:rPr>
                  <a:t>=</a:t>
                </a:r>
                <a14:m>
                  <m:oMath xmlns:m="http://schemas.openxmlformats.org/officeDocument/2006/math">
                    <m:sSub>
                      <m:sSubPr>
                        <m:ctrlPr>
                          <a:rPr lang="en-US" altLang="zh-CN" sz="2400" b="1" i="1" dirty="0">
                            <a:latin typeface="Cambria Math" panose="02040503050406030204" charset="0"/>
                            <a:cs typeface="Cambria Math" panose="02040503050406030204" charset="0"/>
                          </a:rPr>
                        </m:ctrlPr>
                      </m:sSubPr>
                      <m:e>
                        <m:r>
                          <a:rPr lang="en-US" altLang="zh-CN" sz="2400" b="1" i="1" dirty="0">
                            <a:latin typeface="Cambria Math" panose="02040503050406030204" charset="0"/>
                            <a:cs typeface="Cambria Math" panose="02040503050406030204" charset="0"/>
                          </a:rPr>
                          <m:t>𝑪</m:t>
                        </m:r>
                      </m:e>
                      <m:sub>
                        <m:r>
                          <a:rPr lang="en-US" altLang="zh-CN" sz="2400" b="1" i="1" dirty="0">
                            <a:latin typeface="Cambria Math" panose="02040503050406030204" charset="0"/>
                            <a:cs typeface="Cambria Math" panose="02040503050406030204" charset="0"/>
                          </a:rPr>
                          <m:t>𝟏</m:t>
                        </m:r>
                      </m:sub>
                    </m:sSub>
                  </m:oMath>
                </a14:m>
                <a:r>
                  <a:rPr lang="en-US" altLang="zh-CN" sz="2400" dirty="0">
                    <a:latin typeface="Cambria Math" panose="02040503050406030204" charset="0"/>
                    <a:cs typeface="Cambria Math" panose="02040503050406030204" charset="0"/>
                  </a:rPr>
                  <a:t>＞C=</a:t>
                </a:r>
                <a:r>
                  <a:rPr lang="zh-CN" altLang="en-US" sz="2400" b="1" dirty="0">
                    <a:sym typeface="+mn-ea"/>
                  </a:rPr>
                  <a:t>（</a:t>
                </a:r>
                <a:r>
                  <a:rPr lang="en-US" altLang="zh-CN" sz="2400" b="1" dirty="0">
                    <a:sym typeface="+mn-ea"/>
                  </a:rPr>
                  <a:t>P/A</a:t>
                </a:r>
                <a:r>
                  <a:rPr lang="zh-CN" altLang="en-US" sz="2400" b="1" dirty="0">
                    <a:sym typeface="+mn-ea"/>
                  </a:rPr>
                  <a:t>，</a:t>
                </a:r>
                <a:r>
                  <a:rPr lang="en-US" altLang="zh-CN" sz="2400" b="1" dirty="0">
                    <a:sym typeface="+mn-ea"/>
                  </a:rPr>
                  <a:t>IRR</a:t>
                </a:r>
                <a:r>
                  <a:rPr lang="zh-CN" altLang="en-US" sz="2400" b="1" dirty="0">
                    <a:sym typeface="+mn-ea"/>
                  </a:rPr>
                  <a:t>，</a:t>
                </a:r>
                <a:r>
                  <a:rPr lang="en-US" altLang="zh-CN" sz="2400" b="1" dirty="0">
                    <a:sym typeface="+mn-ea"/>
                  </a:rPr>
                  <a:t>n</a:t>
                </a:r>
                <a:r>
                  <a:rPr lang="zh-CN" altLang="en-US" sz="2400" b="1" dirty="0">
                    <a:sym typeface="+mn-ea"/>
                  </a:rPr>
                  <a:t>）</a:t>
                </a:r>
                <a:endParaRPr lang="zh-CN" altLang="en-US" sz="2400" b="1" dirty="0">
                  <a:sym typeface="+mn-ea"/>
                </a:endParaRPr>
              </a:p>
              <a:p>
                <a:pPr eaLnBrk="1" hangingPunct="1">
                  <a:lnSpc>
                    <a:spcPct val="150000"/>
                  </a:lnSpc>
                </a:pPr>
                <a:r>
                  <a:rPr lang="en-US" altLang="zh-CN" sz="2400" dirty="0">
                    <a:latin typeface="Cambria Math" panose="02040503050406030204" charset="0"/>
                    <a:cs typeface="Cambria Math" panose="02040503050406030204" charset="0"/>
                  </a:rPr>
                  <a:t>                   </a:t>
                </a:r>
                <a:r>
                  <a:rPr lang="zh-CN" altLang="en-US" sz="2400" b="1" dirty="0">
                    <a:sym typeface="+mn-ea"/>
                  </a:rPr>
                  <a:t>（</a:t>
                </a:r>
                <a:r>
                  <a:rPr lang="en-US" altLang="zh-CN" sz="2400" b="1" dirty="0">
                    <a:sym typeface="+mn-ea"/>
                  </a:rPr>
                  <a:t>P/A</a:t>
                </a:r>
                <a:r>
                  <a:rPr lang="zh-CN" altLang="en-US" sz="2400" b="1" dirty="0">
                    <a:sym typeface="+mn-ea"/>
                  </a:rPr>
                  <a:t>，</a:t>
                </a:r>
                <a14:m>
                  <m:oMath xmlns:m="http://schemas.openxmlformats.org/officeDocument/2006/math">
                    <m:sSub>
                      <m:sSubPr>
                        <m:ctrlPr>
                          <a:rPr lang="en-US" altLang="zh-CN" sz="2400" b="1" i="1" dirty="0">
                            <a:latin typeface="Cambria Math" panose="02040503050406030204" charset="0"/>
                            <a:cs typeface="Cambria Math" panose="02040503050406030204" charset="0"/>
                          </a:rPr>
                        </m:ctrlPr>
                      </m:sSubPr>
                      <m:e>
                        <m:r>
                          <a:rPr lang="en-US" altLang="zh-CN" sz="2400" b="1" i="1" dirty="0">
                            <a:latin typeface="Cambria Math" panose="02040503050406030204" charset="0"/>
                            <a:cs typeface="Cambria Math" panose="02040503050406030204" charset="0"/>
                          </a:rPr>
                          <m:t>𝒓</m:t>
                        </m:r>
                      </m:e>
                      <m:sub>
                        <m:r>
                          <a:rPr lang="en-US" altLang="zh-CN" sz="2400" b="1" i="1" dirty="0">
                            <a:latin typeface="Cambria Math" panose="02040503050406030204" charset="0"/>
                            <a:cs typeface="Cambria Math" panose="02040503050406030204" charset="0"/>
                          </a:rPr>
                          <m:t>𝟐</m:t>
                        </m:r>
                      </m:sub>
                    </m:sSub>
                  </m:oMath>
                </a14:m>
                <a:r>
                  <a:rPr lang="zh-CN" altLang="en-US" sz="2400" dirty="0">
                    <a:latin typeface="Cambria Math" panose="02040503050406030204" charset="0"/>
                    <a:cs typeface="Cambria Math" panose="02040503050406030204" charset="0"/>
                    <a:sym typeface="+mn-ea"/>
                  </a:rPr>
                  <a:t>，</a:t>
                </a:r>
                <a:r>
                  <a:rPr lang="en-US" altLang="zh-CN" sz="2400" dirty="0">
                    <a:latin typeface="Cambria Math" panose="02040503050406030204" charset="0"/>
                    <a:cs typeface="Cambria Math" panose="02040503050406030204" charset="0"/>
                    <a:sym typeface="+mn-ea"/>
                  </a:rPr>
                  <a:t>n</a:t>
                </a:r>
                <a:r>
                  <a:rPr lang="zh-CN" altLang="en-US" sz="2400" dirty="0">
                    <a:latin typeface="Cambria Math" panose="02040503050406030204" charset="0"/>
                    <a:cs typeface="Cambria Math" panose="02040503050406030204" charset="0"/>
                    <a:sym typeface="+mn-ea"/>
                  </a:rPr>
                  <a:t>）</a:t>
                </a:r>
                <a:r>
                  <a:rPr lang="en-US" altLang="zh-CN" sz="2400" dirty="0">
                    <a:latin typeface="Cambria Math" panose="02040503050406030204" charset="0"/>
                    <a:cs typeface="Cambria Math" panose="02040503050406030204" charset="0"/>
                    <a:sym typeface="+mn-ea"/>
                  </a:rPr>
                  <a:t>=</a:t>
                </a:r>
                <a14:m>
                  <m:oMath xmlns:m="http://schemas.openxmlformats.org/officeDocument/2006/math">
                    <m:sSub>
                      <m:sSubPr>
                        <m:ctrlPr>
                          <a:rPr lang="en-US" altLang="zh-CN" sz="2400" b="1" i="1" dirty="0">
                            <a:latin typeface="Cambria Math" panose="02040503050406030204" charset="0"/>
                            <a:cs typeface="Cambria Math" panose="02040503050406030204" charset="0"/>
                          </a:rPr>
                        </m:ctrlPr>
                      </m:sSubPr>
                      <m:e>
                        <m:r>
                          <a:rPr lang="en-US" altLang="zh-CN" sz="2400" b="1" i="1" dirty="0">
                            <a:latin typeface="Cambria Math" panose="02040503050406030204" charset="0"/>
                            <a:cs typeface="Cambria Math" panose="02040503050406030204" charset="0"/>
                          </a:rPr>
                          <m:t>𝑪</m:t>
                        </m:r>
                      </m:e>
                      <m:sub>
                        <m:r>
                          <a:rPr lang="en-US" altLang="zh-CN" sz="2400" b="1" i="1" dirty="0">
                            <a:latin typeface="Cambria Math" panose="02040503050406030204" charset="0"/>
                            <a:cs typeface="Cambria Math" panose="02040503050406030204" charset="0"/>
                          </a:rPr>
                          <m:t>𝟐</m:t>
                        </m:r>
                      </m:sub>
                    </m:sSub>
                    <m:r>
                      <a:rPr lang="en-US" altLang="zh-CN" sz="2400" b="1" i="1" dirty="0">
                        <a:latin typeface="Cambria Math" panose="02040503050406030204" charset="0"/>
                        <a:cs typeface="Cambria Math" panose="02040503050406030204" charset="0"/>
                      </a:rPr>
                      <m:t>&lt;</m:t>
                    </m:r>
                  </m:oMath>
                </a14:m>
                <a:r>
                  <a:rPr lang="en-US" altLang="zh-CN" sz="2400" dirty="0">
                    <a:latin typeface="Cambria Math" panose="02040503050406030204" charset="0"/>
                    <a:cs typeface="Cambria Math" panose="02040503050406030204" charset="0"/>
                    <a:sym typeface="+mn-ea"/>
                  </a:rPr>
                  <a:t>C=</a:t>
                </a:r>
                <a:r>
                  <a:rPr lang="zh-CN" altLang="en-US" sz="2400" b="1" dirty="0">
                    <a:sym typeface="+mn-ea"/>
                  </a:rPr>
                  <a:t>（</a:t>
                </a:r>
                <a:r>
                  <a:rPr lang="en-US" altLang="zh-CN" sz="2400" b="1" dirty="0">
                    <a:sym typeface="+mn-ea"/>
                  </a:rPr>
                  <a:t>P/A</a:t>
                </a:r>
                <a:r>
                  <a:rPr lang="zh-CN" altLang="en-US" sz="2400" b="1" dirty="0">
                    <a:sym typeface="+mn-ea"/>
                  </a:rPr>
                  <a:t>，</a:t>
                </a:r>
                <a:r>
                  <a:rPr lang="en-US" altLang="zh-CN" sz="2400" b="1" dirty="0">
                    <a:sym typeface="+mn-ea"/>
                  </a:rPr>
                  <a:t>IRR</a:t>
                </a:r>
                <a:r>
                  <a:rPr lang="zh-CN" altLang="en-US" sz="2400" b="1" dirty="0">
                    <a:sym typeface="+mn-ea"/>
                  </a:rPr>
                  <a:t>，</a:t>
                </a:r>
                <a:r>
                  <a:rPr lang="en-US" altLang="zh-CN" sz="2400" b="1" dirty="0">
                    <a:sym typeface="+mn-ea"/>
                  </a:rPr>
                  <a:t>n</a:t>
                </a:r>
                <a:r>
                  <a:rPr lang="zh-CN" altLang="en-US" sz="2400" b="1" dirty="0">
                    <a:sym typeface="+mn-ea"/>
                  </a:rPr>
                  <a:t>）</a:t>
                </a:r>
                <a:endParaRPr lang="en-US" altLang="zh-CN" sz="2400" dirty="0">
                  <a:latin typeface="Cambria Math" panose="02040503050406030204" charset="0"/>
                  <a:cs typeface="Cambria Math" panose="02040503050406030204" charset="0"/>
                </a:endParaRPr>
              </a:p>
              <a:p>
                <a:pPr eaLnBrk="1" hangingPunct="1">
                  <a:lnSpc>
                    <a:spcPct val="150000"/>
                  </a:lnSpc>
                </a:pPr>
                <a:endParaRPr lang="en-US" altLang="zh-CN" sz="2400" dirty="0">
                  <a:latin typeface="Cambria Math" panose="02040503050406030204" charset="0"/>
                  <a:cs typeface="Cambria Math" panose="02040503050406030204" charset="0"/>
                </a:endParaRPr>
              </a:p>
            </p:txBody>
          </p:sp>
        </mc:Choice>
        <mc:Fallback>
          <p:sp>
            <p:nvSpPr>
              <p:cNvPr id="23554" name="Rectangle 2"/>
              <p:cNvSpPr>
                <a:spLocks noRot="1" noChangeAspect="1" noMove="1" noResize="1" noEditPoints="1" noAdjustHandles="1" noChangeArrowheads="1" noChangeShapeType="1" noTextEdit="1"/>
              </p:cNvSpPr>
              <p:nvPr>
                <p:ph idx="1"/>
              </p:nvPr>
            </p:nvSpPr>
            <p:spPr>
              <a:xfrm>
                <a:off x="187008" y="1124585"/>
                <a:ext cx="8785225" cy="5038725"/>
              </a:xfrm>
              <a:blipFill rotWithShape="1">
                <a:blip r:embed="rId1"/>
                <a:stretch>
                  <a:fillRect l="-4" r="4" b="-8318"/>
                </a:stretch>
              </a:blipFill>
            </p:spPr>
            <p:txBody>
              <a:bodyPr/>
              <a:lstStyle/>
              <a:p>
                <a:r>
                  <a:rPr lang="zh-CN" altLang="en-US">
                    <a:noFill/>
                  </a:rPr>
                  <a:t> </a:t>
                </a:r>
              </a:p>
            </p:txBody>
          </p:sp>
        </mc:Fallback>
      </mc:AlternateContent>
      <p:sp>
        <p:nvSpPr>
          <p:cNvPr id="2" name="标题 3"/>
          <p:cNvSpPr>
            <a:spLocks noGrp="1"/>
          </p:cNvSpPr>
          <p:nvPr>
            <p:custDataLst>
              <p:tags r:id="rId2"/>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（四）内含报酬率</a:t>
            </a:r>
            <a:r>
              <a:rPr lang="zh-CN" altLang="en-US" sz="2800" b="1" dirty="0">
                <a:solidFill>
                  <a:srgbClr val="0000CC"/>
                </a:solidFill>
                <a:latin typeface="黑体" panose="02010609060101010101" pitchFamily="2" charset="-122"/>
                <a:ea typeface="黑体" panose="02010609060101010101" pitchFamily="2" charset="-122"/>
                <a:sym typeface="+mn-ea"/>
              </a:rPr>
              <a:t>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23554" name="Rectangle 2"/>
              <p:cNvSpPr>
                <a:spLocks noGrp="1"/>
              </p:cNvSpPr>
              <p:nvPr>
                <p:ph idx="1"/>
              </p:nvPr>
            </p:nvSpPr>
            <p:spPr>
              <a:xfrm>
                <a:off x="187008" y="1124585"/>
                <a:ext cx="8785225" cy="5038725"/>
              </a:xfrm>
            </p:spPr>
            <p:txBody>
              <a:bodyPr vert="horz" wrap="square" lIns="91440" tIns="45720" rIns="91440" bIns="45720" anchor="t" anchorCtr="0"/>
              <a:p>
                <a:pPr eaLnBrk="1" hangingPunct="1"/>
                <a:r>
                  <a:rPr lang="en-US" altLang="zh-CN" sz="2400" b="1" dirty="0">
                    <a:solidFill>
                      <a:srgbClr val="0000CC"/>
                    </a:solidFill>
                    <a:latin typeface="黑体" panose="02010609060101010101" pitchFamily="2" charset="-122"/>
                    <a:ea typeface="黑体" panose="02010609060101010101" pitchFamily="2" charset="-122"/>
                  </a:rPr>
                  <a:t>1.</a:t>
                </a:r>
                <a:r>
                  <a:rPr lang="zh-CN" altLang="en-US" sz="2400" b="1" dirty="0">
                    <a:solidFill>
                      <a:srgbClr val="0000CC"/>
                    </a:solidFill>
                    <a:latin typeface="黑体" panose="02010609060101010101" pitchFamily="2" charset="-122"/>
                    <a:ea typeface="黑体" panose="02010609060101010101" pitchFamily="2" charset="-122"/>
                  </a:rPr>
                  <a:t>计算方法</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400" b="1" dirty="0"/>
                  <a:t>    最后采用插值法求出内部收益率，计算过程如下：</a:t>
                </a:r>
                <a:endParaRPr lang="zh-CN" altLang="en-US" sz="2400" b="1" dirty="0"/>
              </a:p>
              <a:p>
                <a:pPr eaLnBrk="1" hangingPunct="1">
                  <a:lnSpc>
                    <a:spcPct val="150000"/>
                  </a:lnSpc>
                </a:pPr>
                <a:r>
                  <a:rPr lang="en-US" sz="2400" dirty="0">
                    <a:latin typeface="Cambria Math" panose="02040503050406030204" charset="0"/>
                    <a:cs typeface="Cambria Math" panose="02040503050406030204" charset="0"/>
                  </a:rPr>
                  <a:t>      </a:t>
                </a:r>
                <a14:m>
                  <m:oMath xmlns:m="http://schemas.openxmlformats.org/officeDocument/2006/math">
                    <m:r>
                      <a:rPr lang="en-US" sz="2400" i="1" dirty="0">
                        <a:latin typeface="Cambria Math" panose="02040503050406030204" charset="0"/>
                        <a:cs typeface="Cambria Math" panose="02040503050406030204" charset="0"/>
                      </a:rPr>
                      <m:t>             </m:t>
                    </m:r>
                    <m:r>
                      <a:rPr lang="en-US" sz="2400" i="1" dirty="0">
                        <a:latin typeface="Cambria Math" panose="02040503050406030204" charset="0"/>
                        <a:cs typeface="Cambria Math" panose="02040503050406030204" charset="0"/>
                      </a:rPr>
                      <m:t>𝐼𝑅𝑅</m:t>
                    </m:r>
                    <m:r>
                      <a:rPr lang="en-US" sz="2400" i="1" dirty="0">
                        <a:latin typeface="Cambria Math" panose="02040503050406030204" charset="0"/>
                        <a:cs typeface="Cambria Math" panose="02040503050406030204" charset="0"/>
                      </a:rPr>
                      <m:t>=</m:t>
                    </m:r>
                    <m:sSub>
                      <m:sSubPr>
                        <m:ctrlPr>
                          <a:rPr lang="en-US" sz="2400" i="1" dirty="0">
                            <a:latin typeface="Cambria Math" panose="02040503050406030204" charset="0"/>
                            <a:cs typeface="Cambria Math" panose="02040503050406030204" charset="0"/>
                          </a:rPr>
                        </m:ctrlPr>
                      </m:sSubPr>
                      <m:e>
                        <m:r>
                          <a:rPr lang="en-US" sz="2400" i="1" dirty="0">
                            <a:latin typeface="Cambria Math" panose="02040503050406030204" charset="0"/>
                            <a:cs typeface="Cambria Math" panose="02040503050406030204" charset="0"/>
                          </a:rPr>
                          <m:t>𝑟</m:t>
                        </m:r>
                      </m:e>
                      <m:sub>
                        <m:r>
                          <a:rPr lang="en-US" sz="2400" i="1" dirty="0">
                            <a:latin typeface="Cambria Math" panose="02040503050406030204" charset="0"/>
                            <a:cs typeface="Cambria Math" panose="02040503050406030204" charset="0"/>
                          </a:rPr>
                          <m:t>1</m:t>
                        </m:r>
                      </m:sub>
                    </m:sSub>
                    <m:r>
                      <a:rPr lang="en-US" sz="2400" i="1" dirty="0">
                        <a:latin typeface="Cambria Math" panose="02040503050406030204" charset="0"/>
                        <a:cs typeface="Cambria Math" panose="02040503050406030204" charset="0"/>
                      </a:rPr>
                      <m:t>+</m:t>
                    </m:r>
                    <m:f>
                      <m:fPr>
                        <m:ctrlPr>
                          <a:rPr lang="en-US" sz="2400" i="1" dirty="0">
                            <a:latin typeface="Cambria Math" panose="02040503050406030204" charset="0"/>
                            <a:cs typeface="Cambria Math" panose="02040503050406030204" charset="0"/>
                          </a:rPr>
                        </m:ctrlPr>
                      </m:fPr>
                      <m:num>
                        <m:sSub>
                          <m:sSubPr>
                            <m:ctrlPr>
                              <a:rPr lang="en-US" sz="2400" i="1" dirty="0">
                                <a:latin typeface="Cambria Math" panose="02040503050406030204" charset="0"/>
                                <a:cs typeface="Cambria Math" panose="02040503050406030204" charset="0"/>
                              </a:rPr>
                            </m:ctrlPr>
                          </m:sSubPr>
                          <m:e>
                            <m:r>
                              <a:rPr lang="en-US" sz="2400" i="1" dirty="0">
                                <a:latin typeface="Cambria Math" panose="02040503050406030204" charset="0"/>
                                <a:cs typeface="Cambria Math" panose="02040503050406030204" charset="0"/>
                              </a:rPr>
                              <m:t>𝐶</m:t>
                            </m:r>
                          </m:e>
                          <m:sub>
                            <m:r>
                              <a:rPr lang="en-US" sz="2400" i="1" dirty="0">
                                <a:latin typeface="Cambria Math" panose="02040503050406030204" charset="0"/>
                                <a:cs typeface="Cambria Math" panose="02040503050406030204" charset="0"/>
                              </a:rPr>
                              <m:t>1</m:t>
                            </m:r>
                            <m:r>
                              <a:rPr lang="en-US" sz="2400" i="1" dirty="0">
                                <a:latin typeface="Cambria Math" panose="02040503050406030204" charset="0"/>
                                <a:cs typeface="Cambria Math" panose="02040503050406030204" charset="0"/>
                              </a:rPr>
                              <m:t>−</m:t>
                            </m:r>
                            <m:r>
                              <a:rPr lang="en-US" sz="2400" i="1" dirty="0">
                                <a:latin typeface="Cambria Math" panose="02040503050406030204" charset="0"/>
                                <a:cs typeface="Cambria Math" panose="02040503050406030204" charset="0"/>
                              </a:rPr>
                              <m:t>𝐶</m:t>
                            </m:r>
                          </m:sub>
                        </m:sSub>
                      </m:num>
                      <m:den>
                        <m:sSub>
                          <m:sSubPr>
                            <m:ctrlPr>
                              <a:rPr lang="en-US" sz="2400" i="1" dirty="0">
                                <a:latin typeface="Cambria Math" panose="02040503050406030204" charset="0"/>
                                <a:cs typeface="Cambria Math" panose="02040503050406030204" charset="0"/>
                              </a:rPr>
                            </m:ctrlPr>
                          </m:sSubPr>
                          <m:e>
                            <m:r>
                              <a:rPr lang="en-US" sz="2400" i="1" dirty="0">
                                <a:latin typeface="Cambria Math" panose="02040503050406030204" charset="0"/>
                                <a:cs typeface="Cambria Math" panose="02040503050406030204" charset="0"/>
                              </a:rPr>
                              <m:t>𝐶</m:t>
                            </m:r>
                          </m:e>
                          <m:sub>
                            <m:r>
                              <a:rPr lang="en-US" sz="2400" i="1" dirty="0">
                                <a:latin typeface="Cambria Math" panose="02040503050406030204" charset="0"/>
                                <a:cs typeface="Cambria Math" panose="02040503050406030204" charset="0"/>
                              </a:rPr>
                              <m:t>1</m:t>
                            </m:r>
                          </m:sub>
                        </m:sSub>
                        <m:r>
                          <a:rPr lang="en-US" sz="2400" i="1" dirty="0">
                            <a:latin typeface="Cambria Math" panose="02040503050406030204" charset="0"/>
                            <a:cs typeface="Cambria Math" panose="02040503050406030204" charset="0"/>
                          </a:rPr>
                          <m:t>−</m:t>
                        </m:r>
                        <m:sSub>
                          <m:sSubPr>
                            <m:ctrlPr>
                              <a:rPr lang="en-US" sz="2400" i="1" dirty="0">
                                <a:latin typeface="Cambria Math" panose="02040503050406030204" charset="0"/>
                                <a:cs typeface="Cambria Math" panose="02040503050406030204" charset="0"/>
                              </a:rPr>
                            </m:ctrlPr>
                          </m:sSubPr>
                          <m:e>
                            <m:r>
                              <a:rPr lang="en-US" sz="2400" i="1" dirty="0">
                                <a:latin typeface="Cambria Math" panose="02040503050406030204" charset="0"/>
                                <a:cs typeface="Cambria Math" panose="02040503050406030204" charset="0"/>
                              </a:rPr>
                              <m:t>𝐶</m:t>
                            </m:r>
                          </m:e>
                          <m:sub>
                            <m:r>
                              <a:rPr lang="en-US" sz="2400" i="1" dirty="0">
                                <a:latin typeface="Cambria Math" panose="02040503050406030204" charset="0"/>
                                <a:cs typeface="Cambria Math" panose="02040503050406030204" charset="0"/>
                              </a:rPr>
                              <m:t>2</m:t>
                            </m:r>
                          </m:sub>
                        </m:sSub>
                      </m:den>
                    </m:f>
                    <m:r>
                      <a:rPr lang="en-US" sz="2400" i="1" dirty="0">
                        <a:latin typeface="Cambria Math" panose="02040503050406030204" charset="0"/>
                        <a:cs typeface="Cambria Math" panose="02040503050406030204" charset="0"/>
                      </a:rPr>
                      <m:t>×(</m:t>
                    </m:r>
                    <m:sSub>
                      <m:sSubPr>
                        <m:ctrlPr>
                          <a:rPr lang="en-US" sz="2400" i="1" dirty="0">
                            <a:latin typeface="Cambria Math" panose="02040503050406030204" charset="0"/>
                            <a:cs typeface="Cambria Math" panose="02040503050406030204" charset="0"/>
                          </a:rPr>
                        </m:ctrlPr>
                      </m:sSubPr>
                      <m:e>
                        <m:r>
                          <a:rPr lang="en-US" sz="2400" i="1" dirty="0">
                            <a:latin typeface="Cambria Math" panose="02040503050406030204" charset="0"/>
                            <a:cs typeface="Cambria Math" panose="02040503050406030204" charset="0"/>
                          </a:rPr>
                          <m:t>𝑟</m:t>
                        </m:r>
                      </m:e>
                      <m:sub>
                        <m:r>
                          <a:rPr lang="en-US" sz="2400" i="1" dirty="0">
                            <a:latin typeface="Cambria Math" panose="02040503050406030204" charset="0"/>
                            <a:cs typeface="Cambria Math" panose="02040503050406030204" charset="0"/>
                          </a:rPr>
                          <m:t>2</m:t>
                        </m:r>
                      </m:sub>
                    </m:sSub>
                    <m:r>
                      <a:rPr lang="en-US" sz="2400" i="1" dirty="0">
                        <a:latin typeface="Cambria Math" panose="02040503050406030204" charset="0"/>
                        <a:cs typeface="Cambria Math" panose="02040503050406030204" charset="0"/>
                      </a:rPr>
                      <m:t>−</m:t>
                    </m:r>
                    <m:sSub>
                      <m:sSubPr>
                        <m:ctrlPr>
                          <a:rPr lang="en-US" sz="2400" i="1" dirty="0">
                            <a:latin typeface="Cambria Math" panose="02040503050406030204" charset="0"/>
                            <a:cs typeface="Cambria Math" panose="02040503050406030204" charset="0"/>
                          </a:rPr>
                        </m:ctrlPr>
                      </m:sSubPr>
                      <m:e>
                        <m:r>
                          <a:rPr lang="en-US" sz="2400" i="1" dirty="0">
                            <a:latin typeface="Cambria Math" panose="02040503050406030204" charset="0"/>
                            <a:cs typeface="Cambria Math" panose="02040503050406030204" charset="0"/>
                          </a:rPr>
                          <m:t>𝑟</m:t>
                        </m:r>
                      </m:e>
                      <m:sub>
                        <m:r>
                          <a:rPr lang="en-US" sz="2400" i="1" dirty="0">
                            <a:latin typeface="Cambria Math" panose="02040503050406030204" charset="0"/>
                            <a:cs typeface="Cambria Math" panose="02040503050406030204" charset="0"/>
                          </a:rPr>
                          <m:t>1</m:t>
                        </m:r>
                      </m:sub>
                    </m:sSub>
                  </m:oMath>
                </a14:m>
                <a:r>
                  <a:rPr lang="en-US" sz="2400" dirty="0">
                    <a:latin typeface="Cambria Math" panose="02040503050406030204" charset="0"/>
                    <a:cs typeface="Cambria Math" panose="02040503050406030204" charset="0"/>
                  </a:rPr>
                  <a:t>)</a:t>
                </a:r>
                <a:endParaRPr lang="zh-CN" altLang="en-US" sz="2400" dirty="0">
                  <a:latin typeface="Cambria Math" panose="02040503050406030204" charset="0"/>
                  <a:cs typeface="Cambria Math" panose="02040503050406030204" charset="0"/>
                </a:endParaRPr>
              </a:p>
            </p:txBody>
          </p:sp>
        </mc:Choice>
        <mc:Fallback>
          <p:sp>
            <p:nvSpPr>
              <p:cNvPr id="23554" name="Rectangle 2"/>
              <p:cNvSpPr>
                <a:spLocks noRot="1" noChangeAspect="1" noMove="1" noResize="1" noEditPoints="1" noAdjustHandles="1" noChangeArrowheads="1" noChangeShapeType="1" noTextEdit="1"/>
              </p:cNvSpPr>
              <p:nvPr>
                <p:ph idx="1"/>
              </p:nvPr>
            </p:nvSpPr>
            <p:spPr>
              <a:xfrm>
                <a:off x="187008" y="1124585"/>
                <a:ext cx="8785225" cy="5038725"/>
              </a:xfrm>
              <a:blipFill rotWithShape="1">
                <a:blip r:embed="rId1"/>
                <a:stretch>
                  <a:fillRect l="-4" r="4"/>
                </a:stretch>
              </a:blipFill>
            </p:spPr>
            <p:txBody>
              <a:bodyPr/>
              <a:lstStyle/>
              <a:p>
                <a:r>
                  <a:rPr lang="zh-CN" altLang="en-US">
                    <a:noFill/>
                  </a:rPr>
                  <a:t> </a:t>
                </a:r>
              </a:p>
            </p:txBody>
          </p:sp>
        </mc:Fallback>
      </mc:AlternateContent>
      <p:sp>
        <p:nvSpPr>
          <p:cNvPr id="2" name="标题 3"/>
          <p:cNvSpPr>
            <a:spLocks noGrp="1"/>
          </p:cNvSpPr>
          <p:nvPr>
            <p:custDataLst>
              <p:tags r:id="rId2"/>
            </p:custDataLst>
          </p:nvPr>
        </p:nvSpPr>
        <p:spPr>
          <a:xfrm>
            <a:off x="899795"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（四）内含报酬率</a:t>
            </a:r>
            <a:r>
              <a:rPr lang="zh-CN" altLang="en-US" sz="2800" b="1" dirty="0">
                <a:solidFill>
                  <a:srgbClr val="0000CC"/>
                </a:solidFill>
                <a:latin typeface="黑体" panose="02010609060101010101" pitchFamily="2" charset="-122"/>
                <a:ea typeface="黑体" panose="02010609060101010101" pitchFamily="2" charset="-122"/>
                <a:sym typeface="+mn-ea"/>
              </a:rPr>
              <a:t>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idx="1"/>
          </p:nvPr>
        </p:nvSpPr>
        <p:spPr>
          <a:xfrm>
            <a:off x="187008" y="1124585"/>
            <a:ext cx="8785225" cy="5038725"/>
          </a:xfrm>
        </p:spPr>
        <p:txBody>
          <a:bodyPr vert="horz" wrap="square" lIns="91440" tIns="45720" rIns="91440" bIns="45720" anchor="t" anchorCtr="0"/>
          <a:p>
            <a:pPr eaLnBrk="1" hangingPunct="1"/>
            <a:r>
              <a:rPr lang="en-US" altLang="zh-CN" sz="2000" b="1" dirty="0">
                <a:solidFill>
                  <a:srgbClr val="0000CC"/>
                </a:solidFill>
                <a:latin typeface="黑体" panose="02010609060101010101" pitchFamily="2" charset="-122"/>
                <a:ea typeface="黑体" panose="02010609060101010101" pitchFamily="2" charset="-122"/>
              </a:rPr>
              <a:t>1.</a:t>
            </a:r>
            <a:r>
              <a:rPr lang="zh-CN" altLang="en-US" sz="2000" b="1" dirty="0">
                <a:solidFill>
                  <a:srgbClr val="0000CC"/>
                </a:solidFill>
                <a:latin typeface="黑体" panose="02010609060101010101" pitchFamily="2" charset="-122"/>
                <a:ea typeface="黑体" panose="02010609060101010101" pitchFamily="2" charset="-122"/>
              </a:rPr>
              <a:t>计算方法</a:t>
            </a:r>
            <a:endParaRPr lang="zh-CN" altLang="en-US" sz="20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0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000" b="1" dirty="0"/>
              <a:t>    </a:t>
            </a:r>
            <a:r>
              <a:rPr lang="zh-CN" altLang="en-US" sz="2400" b="1" dirty="0">
                <a:latin typeface="Cambria Math" panose="02040503050406030204" charset="0"/>
                <a:cs typeface="Cambria Math" panose="02040503050406030204" charset="0"/>
              </a:rPr>
              <a:t>（</a:t>
            </a:r>
            <a:r>
              <a:rPr lang="en-US" altLang="zh-CN" sz="2400" b="1" dirty="0">
                <a:latin typeface="Cambria Math" panose="02040503050406030204" charset="0"/>
                <a:cs typeface="Cambria Math" panose="02040503050406030204" charset="0"/>
              </a:rPr>
              <a:t>2</a:t>
            </a:r>
            <a:r>
              <a:rPr lang="zh-CN" altLang="en-US" sz="2400" b="1" dirty="0">
                <a:latin typeface="Cambria Math" panose="02040503050406030204" charset="0"/>
                <a:cs typeface="Cambria Math" panose="02040503050406030204" charset="0"/>
              </a:rPr>
              <a:t>）投资后各年现金净流量不等的情形：</a:t>
            </a:r>
            <a:endParaRPr lang="zh-CN" altLang="en-US" sz="2400" b="1" dirty="0">
              <a:latin typeface="Cambria Math" panose="02040503050406030204" charset="0"/>
              <a:cs typeface="Cambria Math" panose="02040503050406030204" charset="0"/>
            </a:endParaRPr>
          </a:p>
          <a:p>
            <a:pPr eaLnBrk="1" hangingPunct="1">
              <a:lnSpc>
                <a:spcPct val="150000"/>
              </a:lnSpc>
            </a:pPr>
            <a:r>
              <a:rPr lang="en-US" altLang="zh-CN" sz="2400" b="1" dirty="0">
                <a:latin typeface="Cambria Math" panose="02040503050406030204" charset="0"/>
                <a:cs typeface="Cambria Math" panose="02040503050406030204" charset="0"/>
              </a:rPr>
              <a:t> </a:t>
            </a:r>
            <a:r>
              <a:rPr lang="zh-CN" altLang="en-US" sz="2400" b="1" dirty="0">
                <a:latin typeface="Cambria Math" panose="02040503050406030204" charset="0"/>
                <a:cs typeface="Cambria Math" panose="02040503050406030204" charset="0"/>
              </a:rPr>
              <a:t>在这种情况下，可采用逐步测试法来确定内部收益率。</a:t>
            </a:r>
            <a:endParaRPr lang="zh-CN" altLang="en-US" sz="2400" b="1" dirty="0">
              <a:latin typeface="Cambria Math" panose="02040503050406030204" charset="0"/>
              <a:cs typeface="Cambria Math" panose="02040503050406030204" charset="0"/>
            </a:endParaRPr>
          </a:p>
          <a:p>
            <a:pPr eaLnBrk="1" hangingPunct="1">
              <a:lnSpc>
                <a:spcPct val="150000"/>
              </a:lnSpc>
            </a:pPr>
            <a:r>
              <a:rPr lang="en-US" altLang="zh-CN" sz="2400" b="1" dirty="0">
                <a:latin typeface="Cambria Math" panose="02040503050406030204" charset="0"/>
                <a:cs typeface="Cambria Math" panose="02040503050406030204" charset="0"/>
              </a:rPr>
              <a:t> </a:t>
            </a:r>
            <a:r>
              <a:rPr lang="zh-CN" altLang="en-US" sz="2400" b="1" dirty="0">
                <a:latin typeface="Cambria Math" panose="02040503050406030204" charset="0"/>
                <a:cs typeface="Cambria Math" panose="02040503050406030204" charset="0"/>
              </a:rPr>
              <a:t>首先估计一个折现率，用它来计算方案的净现值。如果净现值为正数，说明方案本身内部收益率大于估计的折现率，应提高折现率后进一步测试；如果净现值为负数，则方案本身的内部收益率小于估计的折现率，应降低折现率后进一步测试。经过多次测试，可依据净现值由正到负两个相邻的折现率，用插值法计算出其近似内部收益率。其计算公式为：</a:t>
            </a:r>
            <a:endParaRPr lang="zh-CN" altLang="en-US" sz="2400" b="1" dirty="0">
              <a:latin typeface="Cambria Math" panose="02040503050406030204" charset="0"/>
              <a:cs typeface="Cambria Math" panose="02040503050406030204" charset="0"/>
            </a:endParaRPr>
          </a:p>
        </p:txBody>
      </p:sp>
      <p:sp>
        <p:nvSpPr>
          <p:cNvPr id="2" name="标题 3"/>
          <p:cNvSpPr>
            <a:spLocks noGrp="1"/>
          </p:cNvSpPr>
          <p:nvPr>
            <p:custDataLst>
              <p:tags r:id="rId1"/>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（四）内含报酬率</a:t>
            </a:r>
            <a:r>
              <a:rPr lang="zh-CN" altLang="en-US" sz="2800" b="1" dirty="0">
                <a:solidFill>
                  <a:srgbClr val="0000CC"/>
                </a:solidFill>
                <a:latin typeface="黑体" panose="02010609060101010101" pitchFamily="2" charset="-122"/>
                <a:ea typeface="黑体" panose="02010609060101010101" pitchFamily="2" charset="-122"/>
                <a:sym typeface="+mn-ea"/>
              </a:rPr>
              <a:t>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2" name="chimes.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idx="1"/>
          </p:nvPr>
        </p:nvSpPr>
        <p:spPr>
          <a:xfrm>
            <a:off x="107315" y="2493010"/>
            <a:ext cx="8879205" cy="2105025"/>
          </a:xfrm>
        </p:spPr>
        <p:txBody>
          <a:bodyPr vert="horz" wrap="square" lIns="91440" tIns="45720" rIns="91440" bIns="45720" anchor="t" anchorCtr="0"/>
          <a:p>
            <a:pPr eaLnBrk="1" hangingPunct="1">
              <a:lnSpc>
                <a:spcPct val="150000"/>
              </a:lnSpc>
              <a:buNone/>
            </a:pPr>
            <a:r>
              <a:rPr lang="zh-CN" altLang="en-US" sz="2400" b="1" dirty="0"/>
              <a:t>  </a:t>
            </a:r>
            <a:r>
              <a:rPr lang="en-US" altLang="zh-CN" sz="2400" b="1" dirty="0"/>
              <a:t>       </a:t>
            </a:r>
            <a:r>
              <a:rPr lang="zh-CN" sz="2400" b="1" dirty="0"/>
              <a:t>项目投资是指对特定项目所进行的一种长期投资行为。</a:t>
            </a:r>
            <a:endParaRPr lang="zh-CN" sz="2400" b="1" dirty="0"/>
          </a:p>
          <a:p>
            <a:pPr eaLnBrk="1" hangingPunct="1">
              <a:lnSpc>
                <a:spcPct val="150000"/>
              </a:lnSpc>
              <a:buNone/>
            </a:pPr>
            <a:r>
              <a:rPr lang="en-US" altLang="zh-CN" sz="2400" b="1" dirty="0"/>
              <a:t>       </a:t>
            </a:r>
            <a:r>
              <a:rPr lang="zh-CN" sz="2400" b="1" dirty="0"/>
              <a:t>对工业企业而言，项目投资主要包括以新增生产能力为目的的新建项目投资和以恢复或改善原有生产能力为目的的更新改造项目投资两大类。</a:t>
            </a:r>
            <a:endParaRPr lang="zh-CN" sz="2400" b="1" dirty="0"/>
          </a:p>
        </p:txBody>
      </p:sp>
      <p:sp>
        <p:nvSpPr>
          <p:cNvPr id="24577" name="Rectangle 12"/>
          <p:cNvSpPr>
            <a:spLocks noChangeArrowheads="1"/>
          </p:cNvSpPr>
          <p:nvPr>
            <p:custDataLst>
              <p:tags r:id="rId1"/>
            </p:custDataLst>
          </p:nvPr>
        </p:nvSpPr>
        <p:spPr bwMode="auto">
          <a:xfrm>
            <a:off x="1043623" y="726440"/>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二、项目投资的概念及种类</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3" name="Rectangle 12"/>
          <p:cNvSpPr>
            <a:spLocks noChangeArrowheads="1"/>
          </p:cNvSpPr>
          <p:nvPr>
            <p:custDataLst>
              <p:tags r:id="rId2"/>
            </p:custDataLst>
          </p:nvPr>
        </p:nvSpPr>
        <p:spPr bwMode="auto">
          <a:xfrm>
            <a:off x="1115378" y="1609725"/>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（一）项目投资的概念</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Tree>
  </p:cSld>
  <p:clrMapOvr>
    <a:masterClrMapping/>
  </p:clrMapOvr>
  <p:transition spd="med">
    <p:blinds dir="vert"/>
    <p:sndAc>
      <p:stSnd>
        <p:snd r:embed="rId3" name="chimes.wav"/>
      </p:stSnd>
    </p:sndAc>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395288" y="1295400"/>
                <a:ext cx="8001000" cy="4267200"/>
              </a:xfrm>
            </p:spPr>
            <p:txBody>
              <a:bodyPr/>
              <a:p>
                <a:pPr>
                  <a:lnSpc>
                    <a:spcPct val="150000"/>
                  </a:lnSpc>
                </a:pPr>
                <a:r>
                  <a:rPr lang="zh-CN" altLang="en-US" sz="2800" b="1" dirty="0"/>
                  <a:t>式中，</a:t>
                </a:r>
                <a14:m>
                  <m:oMath xmlns:m="http://schemas.openxmlformats.org/officeDocument/2006/math">
                    <m:sSub>
                      <m:sSubPr>
                        <m:ctrlPr>
                          <a:rPr lang="en-US" altLang="zh-CN" sz="2800" b="1" i="1" dirty="0">
                            <a:latin typeface="Cambria Math" panose="02040503050406030204" charset="0"/>
                            <a:cs typeface="Cambria Math" panose="02040503050406030204" charset="0"/>
                          </a:rPr>
                        </m:ctrlPr>
                      </m:sSubPr>
                      <m:e>
                        <m:r>
                          <a:rPr lang="en-US" altLang="zh-CN" sz="2800" b="1" i="1" dirty="0">
                            <a:latin typeface="Cambria Math" panose="02040503050406030204" charset="0"/>
                            <a:cs typeface="Cambria Math" panose="02040503050406030204" charset="0"/>
                          </a:rPr>
                          <m:t>𝒓</m:t>
                        </m:r>
                      </m:e>
                      <m:sub>
                        <m:r>
                          <a:rPr lang="en-US" altLang="zh-CN" sz="2800" b="1" i="1" dirty="0">
                            <a:latin typeface="Cambria Math" panose="02040503050406030204" charset="0"/>
                            <a:cs typeface="Cambria Math" panose="02040503050406030204" charset="0"/>
                          </a:rPr>
                          <m:t>𝟏</m:t>
                        </m:r>
                      </m:sub>
                    </m:sSub>
                  </m:oMath>
                </a14:m>
                <a:r>
                  <a:rPr lang="zh-CN" altLang="en-US" sz="2800" b="1" dirty="0">
                    <a:latin typeface="Cambria Math" panose="02040503050406030204" charset="0"/>
                    <a:cs typeface="Cambria Math" panose="02040503050406030204" charset="0"/>
                  </a:rPr>
                  <a:t>为净现值是正数的折现率；</a:t>
                </a:r>
                <a14:m>
                  <m:oMath xmlns:m="http://schemas.openxmlformats.org/officeDocument/2006/math">
                    <m:sSub>
                      <m:sSubPr>
                        <m:ctrlPr>
                          <a:rPr lang="en-US" altLang="zh-CN" sz="2800" b="1" i="1" dirty="0">
                            <a:latin typeface="Cambria Math" panose="02040503050406030204" charset="0"/>
                            <a:cs typeface="Cambria Math" panose="02040503050406030204" charset="0"/>
                          </a:rPr>
                        </m:ctrlPr>
                      </m:sSubPr>
                      <m:e>
                        <m:r>
                          <a:rPr lang="en-US" altLang="zh-CN" sz="2800" b="1" i="1" dirty="0">
                            <a:latin typeface="Cambria Math" panose="02040503050406030204" charset="0"/>
                            <a:cs typeface="Cambria Math" panose="02040503050406030204" charset="0"/>
                          </a:rPr>
                          <m:t>𝒓</m:t>
                        </m:r>
                      </m:e>
                      <m:sub>
                        <m:r>
                          <a:rPr lang="en-US" altLang="zh-CN" sz="2800" b="1" i="1" dirty="0">
                            <a:latin typeface="Cambria Math" panose="02040503050406030204" charset="0"/>
                            <a:cs typeface="Cambria Math" panose="02040503050406030204" charset="0"/>
                          </a:rPr>
                          <m:t>𝟐</m:t>
                        </m:r>
                      </m:sub>
                    </m:sSub>
                  </m:oMath>
                </a14:m>
                <a:r>
                  <a:rPr lang="zh-CN" altLang="en-US" sz="2800" b="1" dirty="0">
                    <a:latin typeface="Cambria Math" panose="02040503050406030204" charset="0"/>
                    <a:cs typeface="Cambria Math" panose="02040503050406030204" charset="0"/>
                    <a:sym typeface="+mn-ea"/>
                  </a:rPr>
                  <a:t>为净现值是负数的折现率；</a:t>
                </a:r>
                <a14:m>
                  <m:oMath xmlns:m="http://schemas.openxmlformats.org/officeDocument/2006/math">
                    <m:d>
                      <m:dPr>
                        <m:begChr m:val="|"/>
                        <m:endChr m:val="|"/>
                        <m:ctrlPr>
                          <a:rPr lang="en-US" altLang="zh-CN" sz="2800" b="1" i="1" dirty="0">
                            <a:latin typeface="Cambria Math" panose="02040503050406030204" charset="0"/>
                            <a:cs typeface="Cambria Math" panose="02040503050406030204" charset="0"/>
                            <a:sym typeface="+mn-ea"/>
                          </a:rPr>
                        </m:ctrlPr>
                      </m:dPr>
                      <m:e>
                        <m:sSub>
                          <m:sSubPr>
                            <m:ctrlPr>
                              <a:rPr lang="en-US" altLang="zh-CN" sz="2800" b="1" i="1" dirty="0">
                                <a:latin typeface="Cambria Math" panose="02040503050406030204" charset="0"/>
                                <a:cs typeface="Cambria Math" panose="02040503050406030204" charset="0"/>
                                <a:sym typeface="+mn-ea"/>
                              </a:rPr>
                            </m:ctrlPr>
                          </m:sSubPr>
                          <m:e>
                            <m:r>
                              <a:rPr lang="en-US" altLang="zh-CN" sz="2800" b="1" i="1" dirty="0">
                                <a:latin typeface="Cambria Math" panose="02040503050406030204" charset="0"/>
                                <a:cs typeface="Cambria Math" panose="02040503050406030204" charset="0"/>
                                <a:sym typeface="+mn-ea"/>
                              </a:rPr>
                              <m:t>𝑵𝑷𝑽</m:t>
                            </m:r>
                          </m:e>
                          <m:sub>
                            <m:r>
                              <a:rPr lang="en-US" altLang="zh-CN" sz="2800" b="1" i="1" dirty="0">
                                <a:latin typeface="Cambria Math" panose="02040503050406030204" charset="0"/>
                                <a:cs typeface="Cambria Math" panose="02040503050406030204" charset="0"/>
                                <a:sym typeface="+mn-ea"/>
                              </a:rPr>
                              <m:t>𝟏</m:t>
                            </m:r>
                          </m:sub>
                        </m:sSub>
                      </m:e>
                    </m:d>
                  </m:oMath>
                </a14:m>
                <a:r>
                  <a:rPr lang="zh-CN" altLang="en-US" sz="2800" b="1" dirty="0">
                    <a:latin typeface="Cambria Math" panose="02040503050406030204" charset="0"/>
                    <a:cs typeface="Cambria Math" panose="02040503050406030204" charset="0"/>
                    <a:sym typeface="+mn-ea"/>
                  </a:rPr>
                  <a:t>为以</a:t>
                </a:r>
                <a14:m>
                  <m:oMath xmlns:m="http://schemas.openxmlformats.org/officeDocument/2006/math">
                    <m:sSub>
                      <m:sSubPr>
                        <m:ctrlPr>
                          <a:rPr lang="en-US" altLang="zh-CN" sz="2800" b="1" i="1" dirty="0">
                            <a:latin typeface="Cambria Math" panose="02040503050406030204" charset="0"/>
                            <a:cs typeface="Cambria Math" panose="02040503050406030204" charset="0"/>
                          </a:rPr>
                        </m:ctrlPr>
                      </m:sSubPr>
                      <m:e>
                        <m:r>
                          <a:rPr lang="en-US" altLang="zh-CN" sz="2800" b="1" i="1" dirty="0">
                            <a:latin typeface="Cambria Math" panose="02040503050406030204" charset="0"/>
                            <a:cs typeface="Cambria Math" panose="02040503050406030204" charset="0"/>
                          </a:rPr>
                          <m:t>𝒓</m:t>
                        </m:r>
                      </m:e>
                      <m:sub>
                        <m:r>
                          <a:rPr lang="en-US" altLang="zh-CN" sz="2800" b="1" i="1" dirty="0">
                            <a:latin typeface="Cambria Math" panose="02040503050406030204" charset="0"/>
                            <a:cs typeface="Cambria Math" panose="02040503050406030204" charset="0"/>
                          </a:rPr>
                          <m:t>𝟏</m:t>
                        </m:r>
                      </m:sub>
                    </m:sSub>
                  </m:oMath>
                </a14:m>
                <a:r>
                  <a:rPr lang="zh-CN" altLang="en-US" sz="2800" b="1" dirty="0">
                    <a:latin typeface="Cambria Math" panose="02040503050406030204" charset="0"/>
                    <a:cs typeface="Cambria Math" panose="02040503050406030204" charset="0"/>
                    <a:sym typeface="+mn-ea"/>
                  </a:rPr>
                  <a:t>折现率的净现值的绝对值；</a:t>
                </a:r>
                <a14:m>
                  <m:oMath xmlns:m="http://schemas.openxmlformats.org/officeDocument/2006/math">
                    <m:d>
                      <m:dPr>
                        <m:begChr m:val="|"/>
                        <m:endChr m:val="|"/>
                        <m:ctrlPr>
                          <a:rPr lang="en-US" altLang="zh-CN" sz="2800" b="1" i="1" dirty="0">
                            <a:latin typeface="Cambria Math" panose="02040503050406030204" charset="0"/>
                            <a:cs typeface="Cambria Math" panose="02040503050406030204" charset="0"/>
                            <a:sym typeface="+mn-ea"/>
                          </a:rPr>
                        </m:ctrlPr>
                      </m:dPr>
                      <m:e>
                        <m:sSub>
                          <m:sSubPr>
                            <m:ctrlPr>
                              <a:rPr lang="en-US" altLang="zh-CN" sz="2800" b="1" i="1" dirty="0">
                                <a:latin typeface="Cambria Math" panose="02040503050406030204" charset="0"/>
                                <a:cs typeface="Cambria Math" panose="02040503050406030204" charset="0"/>
                                <a:sym typeface="+mn-ea"/>
                              </a:rPr>
                            </m:ctrlPr>
                          </m:sSubPr>
                          <m:e>
                            <m:r>
                              <a:rPr lang="en-US" altLang="zh-CN" sz="2800" b="1" i="1" dirty="0">
                                <a:latin typeface="Cambria Math" panose="02040503050406030204" charset="0"/>
                                <a:cs typeface="Cambria Math" panose="02040503050406030204" charset="0"/>
                                <a:sym typeface="+mn-ea"/>
                              </a:rPr>
                              <m:t>𝑵𝑷𝑽</m:t>
                            </m:r>
                          </m:e>
                          <m:sub>
                            <m:r>
                              <a:rPr lang="en-US" altLang="zh-CN" sz="2800" b="1" i="1" dirty="0">
                                <a:latin typeface="Cambria Math" panose="02040503050406030204" charset="0"/>
                                <a:cs typeface="Cambria Math" panose="02040503050406030204" charset="0"/>
                                <a:sym typeface="+mn-ea"/>
                              </a:rPr>
                              <m:t>𝟐</m:t>
                            </m:r>
                          </m:sub>
                        </m:sSub>
                      </m:e>
                    </m:d>
                  </m:oMath>
                </a14:m>
                <a:r>
                  <a:rPr lang="zh-CN" altLang="en-US" sz="2800" b="1" dirty="0">
                    <a:latin typeface="Cambria Math" panose="02040503050406030204" charset="0"/>
                    <a:cs typeface="Cambria Math" panose="02040503050406030204" charset="0"/>
                    <a:sym typeface="+mn-ea"/>
                  </a:rPr>
                  <a:t>为以</a:t>
                </a:r>
                <a14:m>
                  <m:oMath xmlns:m="http://schemas.openxmlformats.org/officeDocument/2006/math">
                    <m:sSub>
                      <m:sSubPr>
                        <m:ctrlPr>
                          <a:rPr lang="en-US" altLang="zh-CN" sz="2800" b="1" i="1" dirty="0">
                            <a:latin typeface="Cambria Math" panose="02040503050406030204" charset="0"/>
                            <a:cs typeface="Cambria Math" panose="02040503050406030204" charset="0"/>
                          </a:rPr>
                        </m:ctrlPr>
                      </m:sSubPr>
                      <m:e>
                        <m:r>
                          <a:rPr lang="en-US" altLang="zh-CN" sz="2800" b="1" i="1" dirty="0">
                            <a:latin typeface="Cambria Math" panose="02040503050406030204" charset="0"/>
                            <a:cs typeface="Cambria Math" panose="02040503050406030204" charset="0"/>
                          </a:rPr>
                          <m:t>𝒓</m:t>
                        </m:r>
                      </m:e>
                      <m:sub>
                        <m:r>
                          <a:rPr lang="en-US" altLang="zh-CN" sz="2800" b="1" i="1" dirty="0">
                            <a:latin typeface="Cambria Math" panose="02040503050406030204" charset="0"/>
                            <a:cs typeface="Cambria Math" panose="02040503050406030204" charset="0"/>
                          </a:rPr>
                          <m:t>𝟐</m:t>
                        </m:r>
                      </m:sub>
                    </m:sSub>
                  </m:oMath>
                </a14:m>
                <a:r>
                  <a:rPr lang="zh-CN" altLang="en-US" sz="2800" b="1" dirty="0">
                    <a:latin typeface="Cambria Math" panose="02040503050406030204" charset="0"/>
                    <a:cs typeface="Cambria Math" panose="02040503050406030204" charset="0"/>
                    <a:sym typeface="+mn-ea"/>
                  </a:rPr>
                  <a:t>折现率的净现值的绝对值。</a:t>
                </a:r>
                <a:endParaRPr lang="zh-CN" altLang="en-US" sz="2800" b="1" dirty="0"/>
              </a:p>
              <a:p>
                <a:endParaRPr lang="zh-CN" altLang="en-US" sz="2800" b="1"/>
              </a:p>
            </p:txBody>
          </p:sp>
        </mc:Choice>
        <mc:Fallback>
          <p:sp>
            <p:nvSpPr>
              <p:cNvPr id="3" name="内容占位符 2"/>
              <p:cNvSpPr>
                <a:spLocks noRot="1" noChangeAspect="1" noMove="1" noResize="1" noEditPoints="1" noAdjustHandles="1" noChangeArrowheads="1" noChangeShapeType="1" noTextEdit="1"/>
              </p:cNvSpPr>
              <p:nvPr>
                <p:ph idx="1"/>
              </p:nvPr>
            </p:nvSpPr>
            <p:spPr>
              <a:xfrm>
                <a:off x="395288" y="1295400"/>
                <a:ext cx="8001000" cy="4267200"/>
              </a:xfrm>
              <a:blipFill rotWithShape="1">
                <a:blip r:embed="rId1"/>
                <a:stretch>
                  <a:fillRect l="-4" r="4"/>
                </a:stretch>
              </a:blipFill>
            </p:spPr>
            <p:txBody>
              <a:bodyPr/>
              <a:lstStyle/>
              <a:p>
                <a:r>
                  <a:rPr lang="zh-CN" altLang="en-US">
                    <a:noFill/>
                  </a:rPr>
                  <a:t> </a:t>
                </a:r>
              </a:p>
            </p:txBody>
          </p:sp>
        </mc:Fallback>
      </mc:AlternateContent>
      <p:sp>
        <p:nvSpPr>
          <p:cNvPr id="5" name="标题 3"/>
          <p:cNvSpPr>
            <a:spLocks noGrp="1"/>
          </p:cNvSpPr>
          <p:nvPr>
            <p:custDataLst>
              <p:tags r:id="rId2"/>
            </p:custDataLst>
          </p:nvPr>
        </p:nvSpPr>
        <p:spPr>
          <a:xfrm>
            <a:off x="899795"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（四）内含报酬率</a:t>
            </a:r>
            <a:r>
              <a:rPr lang="zh-CN" altLang="en-US" sz="2800" b="1" dirty="0">
                <a:solidFill>
                  <a:srgbClr val="0000CC"/>
                </a:solidFill>
                <a:latin typeface="黑体" panose="02010609060101010101" pitchFamily="2" charset="-122"/>
                <a:ea typeface="黑体" panose="02010609060101010101" pitchFamily="2" charset="-122"/>
                <a:sym typeface="+mn-ea"/>
              </a:rPr>
              <a:t>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idx="1"/>
          </p:nvPr>
        </p:nvSpPr>
        <p:spPr>
          <a:xfrm>
            <a:off x="187008" y="1124585"/>
            <a:ext cx="8785225" cy="5038725"/>
          </a:xfrm>
        </p:spPr>
        <p:txBody>
          <a:bodyPr vert="horz" wrap="square" lIns="91440" tIns="45720" rIns="91440" bIns="45720" anchor="t" anchorCtr="0"/>
          <a:p>
            <a:pPr eaLnBrk="1" hangingPunct="1"/>
            <a:r>
              <a:rPr lang="en-US" altLang="zh-CN" sz="2000" b="1" dirty="0">
                <a:solidFill>
                  <a:srgbClr val="0000CC"/>
                </a:solidFill>
                <a:latin typeface="黑体" panose="02010609060101010101" pitchFamily="2" charset="-122"/>
                <a:ea typeface="黑体" panose="02010609060101010101" pitchFamily="2" charset="-122"/>
              </a:rPr>
              <a:t>2.</a:t>
            </a:r>
            <a:r>
              <a:rPr lang="zh-CN" altLang="en-US" sz="2000" b="1" dirty="0">
                <a:solidFill>
                  <a:srgbClr val="0000CC"/>
                </a:solidFill>
                <a:latin typeface="黑体" panose="02010609060101010101" pitchFamily="2" charset="-122"/>
                <a:ea typeface="黑体" panose="02010609060101010101" pitchFamily="2" charset="-122"/>
              </a:rPr>
              <a:t>决策规则</a:t>
            </a:r>
            <a:endParaRPr lang="zh-CN" altLang="en-US" sz="20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0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000" b="1" dirty="0"/>
              <a:t>   </a:t>
            </a:r>
            <a:r>
              <a:rPr lang="zh-CN" altLang="en-US" sz="2400" b="1" dirty="0"/>
              <a:t> </a:t>
            </a:r>
            <a:r>
              <a:rPr lang="zh-CN" altLang="en-US" sz="2400" b="1" dirty="0">
                <a:latin typeface="Cambria Math" panose="02040503050406030204" charset="0"/>
                <a:cs typeface="Cambria Math" panose="02040503050406030204" charset="0"/>
              </a:rPr>
              <a:t>（</a:t>
            </a:r>
            <a:r>
              <a:rPr lang="en-US" altLang="zh-CN" sz="2400" b="1" dirty="0">
                <a:latin typeface="Cambria Math" panose="02040503050406030204" charset="0"/>
                <a:cs typeface="Cambria Math" panose="02040503050406030204" charset="0"/>
              </a:rPr>
              <a:t>1</a:t>
            </a:r>
            <a:r>
              <a:rPr lang="zh-CN" altLang="en-US" sz="2400" b="1" dirty="0">
                <a:latin typeface="Cambria Math" panose="02040503050406030204" charset="0"/>
                <a:cs typeface="Cambria Math" panose="02040503050406030204" charset="0"/>
              </a:rPr>
              <a:t>）独立项目：</a:t>
            </a:r>
            <a:endParaRPr lang="zh-CN" altLang="en-US" sz="2400" b="1" dirty="0">
              <a:latin typeface="Cambria Math" panose="02040503050406030204" charset="0"/>
              <a:cs typeface="Cambria Math" panose="02040503050406030204" charset="0"/>
            </a:endParaRPr>
          </a:p>
          <a:p>
            <a:pPr eaLnBrk="1" hangingPunct="1">
              <a:lnSpc>
                <a:spcPct val="150000"/>
              </a:lnSpc>
            </a:pPr>
            <a:r>
              <a:rPr lang="zh-CN" altLang="en-US" sz="2400" b="1" dirty="0">
                <a:latin typeface="Cambria Math" panose="02040503050406030204" charset="0"/>
                <a:cs typeface="Cambria Math" panose="02040503050406030204" charset="0"/>
              </a:rPr>
              <a:t> </a:t>
            </a:r>
            <a:r>
              <a:rPr lang="en-US" altLang="zh-CN" sz="2400" b="1" dirty="0">
                <a:latin typeface="Cambria Math" panose="02040503050406030204" charset="0"/>
                <a:cs typeface="Cambria Math" panose="02040503050406030204" charset="0"/>
              </a:rPr>
              <a:t>           IRR≥</a:t>
            </a:r>
            <a:r>
              <a:rPr lang="zh-CN" altLang="en-US" sz="2400" b="1" dirty="0">
                <a:latin typeface="Cambria Math" panose="02040503050406030204" charset="0"/>
                <a:cs typeface="Cambria Math" panose="02040503050406030204" charset="0"/>
              </a:rPr>
              <a:t>给定的折现率，项目可行；反之不可行。</a:t>
            </a:r>
            <a:endParaRPr lang="zh-CN" altLang="en-US" sz="2400" b="1" dirty="0">
              <a:latin typeface="Cambria Math" panose="02040503050406030204" charset="0"/>
              <a:cs typeface="Cambria Math" panose="02040503050406030204" charset="0"/>
            </a:endParaRPr>
          </a:p>
          <a:p>
            <a:pPr eaLnBrk="1" hangingPunct="1">
              <a:lnSpc>
                <a:spcPct val="150000"/>
              </a:lnSpc>
            </a:pPr>
            <a:r>
              <a:rPr lang="zh-CN" altLang="en-US" sz="2400" b="1" dirty="0">
                <a:latin typeface="Cambria Math" panose="02040503050406030204" charset="0"/>
                <a:cs typeface="Cambria Math" panose="02040503050406030204" charset="0"/>
              </a:rPr>
              <a:t> </a:t>
            </a:r>
            <a:r>
              <a:rPr lang="en-US" altLang="zh-CN" sz="2400" b="1" dirty="0">
                <a:latin typeface="Cambria Math" panose="02040503050406030204" charset="0"/>
                <a:cs typeface="Cambria Math" panose="02040503050406030204" charset="0"/>
              </a:rPr>
              <a:t>     </a:t>
            </a:r>
            <a:r>
              <a:rPr lang="zh-CN" altLang="en-US" sz="2400" b="1" dirty="0">
                <a:latin typeface="Cambria Math" panose="02040503050406030204" charset="0"/>
                <a:cs typeface="Cambria Math" panose="02040503050406030204" charset="0"/>
              </a:rPr>
              <a:t>（</a:t>
            </a:r>
            <a:r>
              <a:rPr lang="en-US" altLang="zh-CN" sz="2400" b="1" dirty="0">
                <a:latin typeface="Cambria Math" panose="02040503050406030204" charset="0"/>
                <a:cs typeface="Cambria Math" panose="02040503050406030204" charset="0"/>
              </a:rPr>
              <a:t>2</a:t>
            </a:r>
            <a:r>
              <a:rPr lang="zh-CN" altLang="en-US" sz="2400" b="1" dirty="0">
                <a:latin typeface="Cambria Math" panose="02040503050406030204" charset="0"/>
                <a:cs typeface="Cambria Math" panose="02040503050406030204" charset="0"/>
              </a:rPr>
              <a:t>）互斥项目：</a:t>
            </a:r>
            <a:endParaRPr lang="zh-CN" altLang="en-US" sz="2400" b="1" dirty="0">
              <a:latin typeface="Cambria Math" panose="02040503050406030204" charset="0"/>
              <a:cs typeface="Cambria Math" panose="02040503050406030204" charset="0"/>
            </a:endParaRPr>
          </a:p>
          <a:p>
            <a:pPr eaLnBrk="1" hangingPunct="1">
              <a:lnSpc>
                <a:spcPct val="150000"/>
              </a:lnSpc>
            </a:pPr>
            <a:r>
              <a:rPr lang="zh-CN" altLang="en-US" sz="2400" b="1" dirty="0">
                <a:latin typeface="Cambria Math" panose="02040503050406030204" charset="0"/>
                <a:cs typeface="Cambria Math" panose="02040503050406030204" charset="0"/>
              </a:rPr>
              <a:t> </a:t>
            </a:r>
            <a:r>
              <a:rPr lang="en-US" altLang="zh-CN" sz="2400" b="1" dirty="0">
                <a:latin typeface="Cambria Math" panose="02040503050406030204" charset="0"/>
                <a:cs typeface="Cambria Math" panose="02040503050406030204" charset="0"/>
              </a:rPr>
              <a:t>           </a:t>
            </a:r>
            <a:r>
              <a:rPr lang="zh-CN" altLang="en-US" sz="2400" b="1" dirty="0">
                <a:latin typeface="Cambria Math" panose="02040503050406030204" charset="0"/>
                <a:cs typeface="Cambria Math" panose="02040503050406030204" charset="0"/>
              </a:rPr>
              <a:t>在所有</a:t>
            </a:r>
            <a:r>
              <a:rPr lang="en-US" altLang="zh-CN" sz="2400" b="1" dirty="0">
                <a:latin typeface="Cambria Math" panose="02040503050406030204" charset="0"/>
                <a:cs typeface="Cambria Math" panose="02040503050406030204" charset="0"/>
                <a:sym typeface="+mn-ea"/>
              </a:rPr>
              <a:t>IRR≥</a:t>
            </a:r>
            <a:r>
              <a:rPr lang="zh-CN" altLang="en-US" sz="2400" b="1" dirty="0">
                <a:latin typeface="Cambria Math" panose="02040503050406030204" charset="0"/>
                <a:cs typeface="Cambria Math" panose="02040503050406030204" charset="0"/>
                <a:sym typeface="+mn-ea"/>
              </a:rPr>
              <a:t>给定的折现率中，选择</a:t>
            </a:r>
            <a:r>
              <a:rPr lang="en-US" altLang="zh-CN" sz="2400" b="1" dirty="0">
                <a:latin typeface="Cambria Math" panose="02040503050406030204" charset="0"/>
                <a:cs typeface="Cambria Math" panose="02040503050406030204" charset="0"/>
                <a:sym typeface="+mn-ea"/>
              </a:rPr>
              <a:t>IRR</a:t>
            </a:r>
            <a:r>
              <a:rPr lang="zh-CN" altLang="en-US" sz="2400" b="1" dirty="0">
                <a:latin typeface="Cambria Math" panose="02040503050406030204" charset="0"/>
                <a:cs typeface="Cambria Math" panose="02040503050406030204" charset="0"/>
                <a:sym typeface="+mn-ea"/>
              </a:rPr>
              <a:t>最大者。</a:t>
            </a:r>
            <a:endParaRPr lang="en-US" altLang="zh-CN" sz="2400" b="1" dirty="0">
              <a:latin typeface="Cambria Math" panose="02040503050406030204" charset="0"/>
              <a:cs typeface="Cambria Math" panose="02040503050406030204" charset="0"/>
              <a:sym typeface="+mn-ea"/>
            </a:endParaRPr>
          </a:p>
        </p:txBody>
      </p:sp>
      <p:sp>
        <p:nvSpPr>
          <p:cNvPr id="2" name="标题 3"/>
          <p:cNvSpPr>
            <a:spLocks noGrp="1"/>
          </p:cNvSpPr>
          <p:nvPr>
            <p:custDataLst>
              <p:tags r:id="rId1"/>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（四）内含报酬率</a:t>
            </a:r>
            <a:r>
              <a:rPr lang="zh-CN" altLang="en-US" sz="2800" b="1" dirty="0">
                <a:solidFill>
                  <a:srgbClr val="0000CC"/>
                </a:solidFill>
                <a:latin typeface="黑体" panose="02010609060101010101" pitchFamily="2" charset="-122"/>
                <a:ea typeface="黑体" panose="02010609060101010101" pitchFamily="2" charset="-122"/>
                <a:sym typeface="+mn-ea"/>
              </a:rPr>
              <a:t>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2" name="chimes.wav"/>
      </p:stSnd>
    </p:sndAc>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23554" name="Rectangle 2"/>
              <p:cNvSpPr>
                <a:spLocks noGrp="1"/>
              </p:cNvSpPr>
              <p:nvPr>
                <p:ph idx="1"/>
              </p:nvPr>
            </p:nvSpPr>
            <p:spPr>
              <a:xfrm>
                <a:off x="187008" y="1124585"/>
                <a:ext cx="8785225" cy="5038725"/>
              </a:xfrm>
            </p:spPr>
            <p:txBody>
              <a:bodyPr vert="horz" wrap="square" lIns="91440" tIns="45720" rIns="91440" bIns="45720" anchor="t" anchorCtr="0"/>
              <a:p>
                <a:pPr eaLnBrk="1" hangingPunct="1"/>
                <a:r>
                  <a:rPr lang="en-US" altLang="zh-CN" sz="2000" b="1" dirty="0">
                    <a:solidFill>
                      <a:srgbClr val="0000CC"/>
                    </a:solidFill>
                    <a:latin typeface="黑体" panose="02010609060101010101" pitchFamily="2" charset="-122"/>
                    <a:ea typeface="黑体" panose="02010609060101010101" pitchFamily="2" charset="-122"/>
                  </a:rPr>
                  <a:t>2.</a:t>
                </a:r>
                <a:r>
                  <a:rPr lang="zh-CN" altLang="en-US" sz="2000" b="1" dirty="0">
                    <a:solidFill>
                      <a:srgbClr val="0000CC"/>
                    </a:solidFill>
                    <a:latin typeface="黑体" panose="02010609060101010101" pitchFamily="2" charset="-122"/>
                    <a:ea typeface="黑体" panose="02010609060101010101" pitchFamily="2" charset="-122"/>
                  </a:rPr>
                  <a:t>决策规则</a:t>
                </a:r>
                <a:endParaRPr lang="zh-CN" altLang="en-US" sz="20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0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000" b="1" dirty="0">
                    <a:solidFill>
                      <a:srgbClr val="FF0000"/>
                    </a:solidFill>
                    <a:latin typeface="Cambria Math" panose="02040503050406030204" charset="0"/>
                    <a:cs typeface="Cambria Math" panose="02040503050406030204" charset="0"/>
                    <a:sym typeface="+mn-ea"/>
                  </a:rPr>
                  <a:t>例题</a:t>
                </a:r>
                <a:r>
                  <a:rPr lang="en-US" altLang="zh-CN" sz="2000" b="1" dirty="0">
                    <a:solidFill>
                      <a:srgbClr val="FF0000"/>
                    </a:solidFill>
                    <a:latin typeface="Cambria Math" panose="02040503050406030204" charset="0"/>
                    <a:cs typeface="Cambria Math" panose="02040503050406030204" charset="0"/>
                    <a:sym typeface="+mn-ea"/>
                  </a:rPr>
                  <a:t>6-9</a:t>
                </a:r>
                <a:r>
                  <a:rPr lang="zh-CN" altLang="en-US" sz="2000" b="1" dirty="0">
                    <a:solidFill>
                      <a:srgbClr val="FF0000"/>
                    </a:solidFill>
                    <a:latin typeface="Cambria Math" panose="02040503050406030204" charset="0"/>
                    <a:cs typeface="Cambria Math" panose="02040503050406030204" charset="0"/>
                    <a:sym typeface="+mn-ea"/>
                  </a:rPr>
                  <a:t>：</a:t>
                </a:r>
                <a:endParaRPr lang="zh-CN" altLang="en-US" sz="2000" b="1" dirty="0">
                  <a:solidFill>
                    <a:srgbClr val="FF0000"/>
                  </a:solidFill>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 </a:t>
                </a:r>
                <a:r>
                  <a:rPr lang="en-US" altLang="zh-CN" sz="2000" b="1" dirty="0">
                    <a:latin typeface="Cambria Math" panose="02040503050406030204" charset="0"/>
                    <a:cs typeface="Cambria Math" panose="02040503050406030204" charset="0"/>
                    <a:sym typeface="+mn-ea"/>
                  </a:rPr>
                  <a:t>   </a:t>
                </a:r>
                <a:r>
                  <a:rPr lang="zh-CN" altLang="en-US" sz="2000" b="1" dirty="0">
                    <a:latin typeface="Cambria Math" panose="02040503050406030204" charset="0"/>
                    <a:cs typeface="Cambria Math" panose="02040503050406030204" charset="0"/>
                    <a:sym typeface="+mn-ea"/>
                  </a:rPr>
                  <a:t>仍以例题</a:t>
                </a:r>
                <a:r>
                  <a:rPr lang="en-US" altLang="zh-CN" sz="2000" b="1" dirty="0">
                    <a:latin typeface="Cambria Math" panose="02040503050406030204" charset="0"/>
                    <a:cs typeface="Cambria Math" panose="02040503050406030204" charset="0"/>
                    <a:sym typeface="+mn-ea"/>
                  </a:rPr>
                  <a:t>6-3</a:t>
                </a:r>
                <a:r>
                  <a:rPr lang="zh-CN" altLang="en-US" sz="2000" b="1" dirty="0">
                    <a:latin typeface="Cambria Math" panose="02040503050406030204" charset="0"/>
                    <a:cs typeface="Cambria Math" panose="02040503050406030204" charset="0"/>
                    <a:sym typeface="+mn-ea"/>
                  </a:rPr>
                  <a:t>中的资料为例，分别计算甲乙两个方案的内部收益率。</a:t>
                </a:r>
                <a:endParaRPr lang="zh-CN" altLang="en-US"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1</a:t>
                </a:r>
                <a:r>
                  <a:rPr lang="zh-CN" altLang="en-US" sz="2000" b="1" dirty="0">
                    <a:latin typeface="Cambria Math" panose="02040503050406030204" charset="0"/>
                    <a:cs typeface="Cambria Math" panose="02040503050406030204" charset="0"/>
                    <a:sym typeface="+mn-ea"/>
                  </a:rPr>
                  <a:t>）计算甲方案的内部收益率</a:t>
                </a:r>
                <a:endParaRPr lang="zh-CN" altLang="en-US"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 </a:t>
                </a:r>
                <a:r>
                  <a:rPr lang="en-US" altLang="zh-CN" sz="2000" b="1" dirty="0">
                    <a:latin typeface="Cambria Math" panose="02040503050406030204" charset="0"/>
                    <a:cs typeface="Cambria Math" panose="02040503050406030204" charset="0"/>
                    <a:sym typeface="+mn-ea"/>
                  </a:rPr>
                  <a:t> </a:t>
                </a:r>
                <a:r>
                  <a:rPr lang="zh-CN" altLang="en-US" sz="2000" b="1" dirty="0">
                    <a:latin typeface="Cambria Math" panose="02040503050406030204" charset="0"/>
                    <a:cs typeface="Cambria Math" panose="02040503050406030204" charset="0"/>
                    <a:sym typeface="+mn-ea"/>
                  </a:rPr>
                  <a:t>由</a:t>
                </a:r>
                <a:r>
                  <a:rPr lang="en-US" altLang="zh-CN" sz="2000" b="1" dirty="0">
                    <a:latin typeface="Cambria Math" panose="02040503050406030204" charset="0"/>
                    <a:cs typeface="Cambria Math" panose="02040503050406030204" charset="0"/>
                    <a:sym typeface="+mn-ea"/>
                  </a:rPr>
                  <a:t>NPV=－100 000＋35 000×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P/A</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IRR</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＝0</a:t>
                </a:r>
                <a:endParaRPr lang="en-US" altLang="zh-CN"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rPr>
                  <a:t>即</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P/A</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IRR</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＝100 000/35 000≈2.8571</a:t>
                </a:r>
                <a:endParaRPr lang="en-US" altLang="zh-CN"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查年金现值系数，找出最接近内部收益率的上下两个折现率</a:t>
                </a:r>
                <a14:m>
                  <m:oMath xmlns:m="http://schemas.openxmlformats.org/officeDocument/2006/math">
                    <m:sSub>
                      <m:sSubPr>
                        <m:ctrlPr>
                          <a:rPr lang="en-US" altLang="zh-CN" sz="2000" b="1" i="1" dirty="0">
                            <a:latin typeface="Cambria Math" panose="02040503050406030204" charset="0"/>
                            <a:cs typeface="Cambria Math" panose="02040503050406030204" charset="0"/>
                            <a:sym typeface="+mn-ea"/>
                          </a:rPr>
                        </m:ctrlPr>
                      </m:sSubPr>
                      <m:e>
                        <m:r>
                          <a:rPr lang="en-US" altLang="zh-CN" sz="2000" b="1" i="1" dirty="0">
                            <a:latin typeface="Cambria Math" panose="02040503050406030204" charset="0"/>
                            <a:cs typeface="Cambria Math" panose="02040503050406030204" charset="0"/>
                            <a:sym typeface="+mn-ea"/>
                          </a:rPr>
                          <m:t>𝒓</m:t>
                        </m:r>
                      </m:e>
                      <m:sub>
                        <m:r>
                          <a:rPr lang="en-US" altLang="zh-CN" sz="2000" b="1" i="1" dirty="0">
                            <a:latin typeface="Cambria Math" panose="02040503050406030204" charset="0"/>
                            <a:cs typeface="Cambria Math" panose="02040503050406030204" charset="0"/>
                            <a:sym typeface="+mn-ea"/>
                          </a:rPr>
                          <m:t>𝟏</m:t>
                        </m:r>
                      </m:sub>
                    </m:sSub>
                  </m:oMath>
                </a14:m>
                <a:r>
                  <a:rPr lang="zh-CN" altLang="en-US" sz="2000" b="1" dirty="0">
                    <a:latin typeface="Cambria Math" panose="02040503050406030204" charset="0"/>
                    <a:cs typeface="Cambria Math" panose="02040503050406030204" charset="0"/>
                    <a:sym typeface="+mn-ea"/>
                  </a:rPr>
                  <a:t>和</a:t>
                </a:r>
                <a14:m>
                  <m:oMath xmlns:m="http://schemas.openxmlformats.org/officeDocument/2006/math">
                    <m:sSub>
                      <m:sSubPr>
                        <m:ctrlPr>
                          <a:rPr lang="en-US" altLang="zh-CN" sz="2000" b="1" i="1" dirty="0">
                            <a:latin typeface="Cambria Math" panose="02040503050406030204" charset="0"/>
                            <a:cs typeface="Cambria Math" panose="02040503050406030204" charset="0"/>
                            <a:sym typeface="+mn-ea"/>
                          </a:rPr>
                        </m:ctrlPr>
                      </m:sSubPr>
                      <m:e>
                        <m:r>
                          <a:rPr lang="en-US" altLang="zh-CN" sz="2000" b="1" i="1" dirty="0">
                            <a:latin typeface="Cambria Math" panose="02040503050406030204" charset="0"/>
                            <a:cs typeface="Cambria Math" panose="02040503050406030204" charset="0"/>
                            <a:sym typeface="+mn-ea"/>
                          </a:rPr>
                          <m:t>𝒓</m:t>
                        </m:r>
                      </m:e>
                      <m:sub>
                        <m:r>
                          <a:rPr lang="en-US" altLang="zh-CN" sz="2000" b="1" i="1" dirty="0">
                            <a:latin typeface="Cambria Math" panose="02040503050406030204" charset="0"/>
                            <a:cs typeface="Cambria Math" panose="02040503050406030204" charset="0"/>
                            <a:sym typeface="+mn-ea"/>
                          </a:rPr>
                          <m:t>𝟐</m:t>
                        </m:r>
                      </m:sub>
                    </m:sSub>
                  </m:oMath>
                </a14:m>
                <a:r>
                  <a:rPr lang="zh-CN" altLang="en-US" sz="2000" b="1" dirty="0">
                    <a:latin typeface="Cambria Math" panose="02040503050406030204" charset="0"/>
                    <a:cs typeface="Cambria Math" panose="02040503050406030204" charset="0"/>
                    <a:sym typeface="+mn-ea"/>
                  </a:rPr>
                  <a:t>。</a:t>
                </a:r>
                <a:endParaRPr lang="zh-CN" altLang="en-US"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当</a:t>
                </a:r>
                <a14:m>
                  <m:oMath xmlns:m="http://schemas.openxmlformats.org/officeDocument/2006/math">
                    <m:sSub>
                      <m:sSubPr>
                        <m:ctrlPr>
                          <a:rPr lang="en-US" altLang="zh-CN" sz="2000" b="1" i="1" dirty="0">
                            <a:latin typeface="Cambria Math" panose="02040503050406030204" charset="0"/>
                            <a:cs typeface="Cambria Math" panose="02040503050406030204" charset="0"/>
                            <a:sym typeface="+mn-ea"/>
                          </a:rPr>
                        </m:ctrlPr>
                      </m:sSubPr>
                      <m:e>
                        <m:r>
                          <a:rPr lang="en-US" altLang="zh-CN" sz="2000" b="1" i="1" dirty="0">
                            <a:latin typeface="Cambria Math" panose="02040503050406030204" charset="0"/>
                            <a:cs typeface="Cambria Math" panose="02040503050406030204" charset="0"/>
                            <a:sym typeface="+mn-ea"/>
                          </a:rPr>
                          <m:t>𝒓</m:t>
                        </m:r>
                      </m:e>
                      <m:sub>
                        <m:r>
                          <a:rPr lang="en-US" altLang="zh-CN" sz="2000" b="1" i="1" dirty="0">
                            <a:latin typeface="Cambria Math" panose="02040503050406030204" charset="0"/>
                            <a:cs typeface="Cambria Math" panose="02040503050406030204" charset="0"/>
                            <a:sym typeface="+mn-ea"/>
                          </a:rPr>
                          <m:t>𝟏</m:t>
                        </m:r>
                      </m:sub>
                    </m:sSub>
                  </m:oMath>
                </a14:m>
                <a:r>
                  <a:rPr lang="en-US" altLang="zh-CN" sz="2000" b="1" dirty="0">
                    <a:latin typeface="Cambria Math" panose="02040503050406030204" charset="0"/>
                    <a:cs typeface="Cambria Math" panose="02040503050406030204" charset="0"/>
                    <a:sym typeface="+mn-ea"/>
                  </a:rPr>
                  <a:t>=20%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P/A</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20%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＝2.9906</a:t>
                </a:r>
                <a:endParaRPr lang="en-US" altLang="zh-CN"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当</a:t>
                </a:r>
                <a14:m>
                  <m:oMath xmlns:m="http://schemas.openxmlformats.org/officeDocument/2006/math">
                    <m:sSub>
                      <m:sSubPr>
                        <m:ctrlPr>
                          <a:rPr lang="en-US" altLang="zh-CN" sz="2000" b="1" i="1" dirty="0">
                            <a:latin typeface="Cambria Math" panose="02040503050406030204" charset="0"/>
                            <a:cs typeface="Cambria Math" panose="02040503050406030204" charset="0"/>
                            <a:sym typeface="+mn-ea"/>
                          </a:rPr>
                        </m:ctrlPr>
                      </m:sSubPr>
                      <m:e>
                        <m:r>
                          <a:rPr lang="en-US" altLang="zh-CN" sz="2000" b="1" i="1" dirty="0">
                            <a:latin typeface="Cambria Math" panose="02040503050406030204" charset="0"/>
                            <a:cs typeface="Cambria Math" panose="02040503050406030204" charset="0"/>
                            <a:sym typeface="+mn-ea"/>
                          </a:rPr>
                          <m:t>𝒓</m:t>
                        </m:r>
                      </m:e>
                      <m:sub>
                        <m:r>
                          <a:rPr lang="en-US" altLang="zh-CN" sz="2000" b="1" i="1" dirty="0">
                            <a:latin typeface="Cambria Math" panose="02040503050406030204" charset="0"/>
                            <a:cs typeface="Cambria Math" panose="02040503050406030204" charset="0"/>
                            <a:sym typeface="+mn-ea"/>
                          </a:rPr>
                          <m:t>𝟐</m:t>
                        </m:r>
                      </m:sub>
                    </m:sSub>
                  </m:oMath>
                </a14:m>
                <a:r>
                  <a:rPr lang="en-US" altLang="zh-CN" sz="2000" b="1" dirty="0">
                    <a:latin typeface="Cambria Math" panose="02040503050406030204" charset="0"/>
                    <a:cs typeface="Cambria Math" panose="02040503050406030204" charset="0"/>
                    <a:sym typeface="+mn-ea"/>
                  </a:rPr>
                  <a:t>=24%</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P/A</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24%</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＝2.7454</a:t>
                </a:r>
                <a:endParaRPr lang="en-US" altLang="zh-CN"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最后，采用插值法求出内部收益率约为</a:t>
                </a:r>
                <a:r>
                  <a:rPr lang="en-US" altLang="zh-CN" sz="2000" b="1" dirty="0">
                    <a:latin typeface="Cambria Math" panose="02040503050406030204" charset="0"/>
                    <a:cs typeface="Cambria Math" panose="02040503050406030204" charset="0"/>
                    <a:sym typeface="+mn-ea"/>
                  </a:rPr>
                  <a:t>22.18%</a:t>
                </a:r>
                <a:r>
                  <a:rPr lang="zh-CN" altLang="en-US" sz="2000" b="1" dirty="0">
                    <a:latin typeface="Cambria Math" panose="02040503050406030204" charset="0"/>
                    <a:cs typeface="Cambria Math" panose="02040503050406030204" charset="0"/>
                    <a:sym typeface="+mn-ea"/>
                  </a:rPr>
                  <a:t>。</a:t>
                </a:r>
                <a:endParaRPr lang="en-US" altLang="zh-CN" sz="2000" b="1" dirty="0">
                  <a:latin typeface="Cambria Math" panose="02040503050406030204" charset="0"/>
                  <a:cs typeface="Cambria Math" panose="02040503050406030204" charset="0"/>
                  <a:sym typeface="+mn-ea"/>
                </a:endParaRPr>
              </a:p>
              <a:p>
                <a:pPr eaLnBrk="1" hangingPunct="1">
                  <a:lnSpc>
                    <a:spcPct val="150000"/>
                  </a:lnSpc>
                </a:pPr>
                <a:endParaRPr lang="zh-CN" altLang="en-US" sz="2000" b="1" dirty="0">
                  <a:latin typeface="Cambria Math" panose="02040503050406030204" charset="0"/>
                  <a:cs typeface="Cambria Math" panose="02040503050406030204" charset="0"/>
                  <a:sym typeface="+mn-ea"/>
                </a:endParaRPr>
              </a:p>
            </p:txBody>
          </p:sp>
        </mc:Choice>
        <mc:Fallback>
          <p:sp>
            <p:nvSpPr>
              <p:cNvPr id="23554" name="Rectangle 2"/>
              <p:cNvSpPr>
                <a:spLocks noRot="1" noChangeAspect="1" noMove="1" noResize="1" noEditPoints="1" noAdjustHandles="1" noChangeArrowheads="1" noChangeShapeType="1" noTextEdit="1"/>
              </p:cNvSpPr>
              <p:nvPr>
                <p:ph idx="1"/>
              </p:nvPr>
            </p:nvSpPr>
            <p:spPr>
              <a:xfrm>
                <a:off x="187008" y="1124585"/>
                <a:ext cx="8785225" cy="5038725"/>
              </a:xfrm>
              <a:blipFill rotWithShape="1">
                <a:blip r:embed="rId1"/>
                <a:stretch>
                  <a:fillRect l="-4" r="4" b="-12212"/>
                </a:stretch>
              </a:blipFill>
            </p:spPr>
            <p:txBody>
              <a:bodyPr/>
              <a:lstStyle/>
              <a:p>
                <a:r>
                  <a:rPr lang="zh-CN" altLang="en-US">
                    <a:noFill/>
                  </a:rPr>
                  <a:t> </a:t>
                </a:r>
              </a:p>
            </p:txBody>
          </p:sp>
        </mc:Fallback>
      </mc:AlternateContent>
      <p:sp>
        <p:nvSpPr>
          <p:cNvPr id="2" name="标题 3"/>
          <p:cNvSpPr>
            <a:spLocks noGrp="1"/>
          </p:cNvSpPr>
          <p:nvPr>
            <p:custDataLst>
              <p:tags r:id="rId2"/>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（四）内含报酬率</a:t>
            </a:r>
            <a:r>
              <a:rPr lang="zh-CN" altLang="en-US" sz="2800" b="1" dirty="0">
                <a:solidFill>
                  <a:srgbClr val="0000CC"/>
                </a:solidFill>
                <a:latin typeface="黑体" panose="02010609060101010101" pitchFamily="2" charset="-122"/>
                <a:ea typeface="黑体" panose="02010609060101010101" pitchFamily="2" charset="-122"/>
                <a:sym typeface="+mn-ea"/>
              </a:rPr>
              <a:t>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23554" name="Rectangle 2"/>
              <p:cNvSpPr>
                <a:spLocks noGrp="1"/>
              </p:cNvSpPr>
              <p:nvPr>
                <p:ph idx="1"/>
              </p:nvPr>
            </p:nvSpPr>
            <p:spPr>
              <a:xfrm>
                <a:off x="187008" y="1124585"/>
                <a:ext cx="8785225" cy="5038725"/>
              </a:xfrm>
            </p:spPr>
            <p:txBody>
              <a:bodyPr vert="horz" wrap="square" lIns="91440" tIns="45720" rIns="91440" bIns="45720" anchor="t" anchorCtr="0"/>
              <a:p>
                <a:pPr eaLnBrk="1" hangingPunct="1"/>
                <a:r>
                  <a:rPr lang="en-US" altLang="zh-CN" sz="2000" b="1" dirty="0">
                    <a:solidFill>
                      <a:srgbClr val="0000CC"/>
                    </a:solidFill>
                    <a:latin typeface="黑体" panose="02010609060101010101" pitchFamily="2" charset="-122"/>
                    <a:ea typeface="黑体" panose="02010609060101010101" pitchFamily="2" charset="-122"/>
                  </a:rPr>
                  <a:t>2.</a:t>
                </a:r>
                <a:r>
                  <a:rPr lang="zh-CN" altLang="en-US" sz="2000" b="1" dirty="0">
                    <a:solidFill>
                      <a:srgbClr val="0000CC"/>
                    </a:solidFill>
                    <a:latin typeface="黑体" panose="02010609060101010101" pitchFamily="2" charset="-122"/>
                    <a:ea typeface="黑体" panose="02010609060101010101" pitchFamily="2" charset="-122"/>
                  </a:rPr>
                  <a:t>决策规则</a:t>
                </a:r>
                <a:endParaRPr lang="zh-CN" altLang="en-US" sz="20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000"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2</a:t>
                </a:r>
                <a:r>
                  <a:rPr lang="zh-CN" altLang="en-US" sz="2000" b="1" dirty="0">
                    <a:latin typeface="Cambria Math" panose="02040503050406030204" charset="0"/>
                    <a:cs typeface="Cambria Math" panose="02040503050406030204" charset="0"/>
                    <a:sym typeface="+mn-ea"/>
                  </a:rPr>
                  <a:t>）计算乙方案的内部收益率</a:t>
                </a:r>
                <a:endParaRPr lang="zh-CN" altLang="en-US"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 </a:t>
                </a:r>
                <a:r>
                  <a:rPr lang="en-US" altLang="zh-CN" sz="2000" b="1" dirty="0">
                    <a:latin typeface="Cambria Math" panose="02040503050406030204" charset="0"/>
                    <a:cs typeface="Cambria Math" panose="02040503050406030204" charset="0"/>
                    <a:sym typeface="+mn-ea"/>
                  </a:rPr>
                  <a:t> </a:t>
                </a:r>
                <a:r>
                  <a:rPr lang="zh-CN" altLang="en-US" sz="2000" b="1" dirty="0">
                    <a:latin typeface="Cambria Math" panose="02040503050406030204" charset="0"/>
                    <a:cs typeface="Cambria Math" panose="02040503050406030204" charset="0"/>
                    <a:sym typeface="+mn-ea"/>
                  </a:rPr>
                  <a:t>由</a:t>
                </a:r>
                <a:r>
                  <a:rPr lang="en-US" altLang="zh-CN" sz="2000" b="1" dirty="0">
                    <a:latin typeface="Cambria Math" panose="02040503050406030204" charset="0"/>
                    <a:cs typeface="Cambria Math" panose="02040503050406030204" charset="0"/>
                    <a:sym typeface="+mn-ea"/>
                  </a:rPr>
                  <a:t>NPV=－150 000＋42 500×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P/F</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IRR</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1</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＋39 500×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P/F</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IRR</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2</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＋36 500×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P/F</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IRR</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3</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＋33 500×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P/F</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IRR</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4</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＋80 500×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P/F</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IRR</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＝0</a:t>
                </a:r>
                <a:endParaRPr lang="en-US" altLang="zh-CN"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采用逐步测试法：</a:t>
                </a:r>
                <a:endParaRPr lang="zh-CN" altLang="en-US"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当</a:t>
                </a:r>
                <a14:m>
                  <m:oMath xmlns:m="http://schemas.openxmlformats.org/officeDocument/2006/math">
                    <m:sSub>
                      <m:sSubPr>
                        <m:ctrlPr>
                          <a:rPr lang="en-US" altLang="zh-CN" sz="2000" b="1" i="1" dirty="0">
                            <a:latin typeface="Cambria Math" panose="02040503050406030204" charset="0"/>
                            <a:cs typeface="Cambria Math" panose="02040503050406030204" charset="0"/>
                            <a:sym typeface="+mn-ea"/>
                          </a:rPr>
                        </m:ctrlPr>
                      </m:sSubPr>
                      <m:e>
                        <m:r>
                          <a:rPr lang="en-US" altLang="zh-CN" sz="2000" b="1" i="1" dirty="0">
                            <a:latin typeface="Cambria Math" panose="02040503050406030204" charset="0"/>
                            <a:cs typeface="Cambria Math" panose="02040503050406030204" charset="0"/>
                            <a:sym typeface="+mn-ea"/>
                          </a:rPr>
                          <m:t>𝒓</m:t>
                        </m:r>
                      </m:e>
                      <m:sub>
                        <m:r>
                          <a:rPr lang="en-US" altLang="zh-CN" sz="2000" b="1" i="1" dirty="0">
                            <a:latin typeface="Cambria Math" panose="02040503050406030204" charset="0"/>
                            <a:cs typeface="Cambria Math" panose="02040503050406030204" charset="0"/>
                            <a:sym typeface="+mn-ea"/>
                          </a:rPr>
                          <m:t>𝟏</m:t>
                        </m:r>
                      </m:sub>
                    </m:sSub>
                  </m:oMath>
                </a14:m>
                <a:r>
                  <a:rPr lang="en-US" altLang="zh-CN" sz="2000" b="1" dirty="0">
                    <a:latin typeface="Cambria Math" panose="02040503050406030204" charset="0"/>
                    <a:cs typeface="Cambria Math" panose="02040503050406030204" charset="0"/>
                    <a:sym typeface="+mn-ea"/>
                  </a:rPr>
                  <a:t>=15%</a:t>
                </a:r>
                <a:r>
                  <a:rPr lang="zh-CN" altLang="en-US" sz="2000" b="1" dirty="0">
                    <a:latin typeface="Cambria Math" panose="02040503050406030204" charset="0"/>
                    <a:cs typeface="Cambria Math" panose="02040503050406030204" charset="0"/>
                    <a:sym typeface="+mn-ea"/>
                  </a:rPr>
                  <a:t>时，其净现值为：</a:t>
                </a:r>
                <a:endParaRPr lang="zh-CN" altLang="en-US" sz="2000" b="1" dirty="0">
                  <a:latin typeface="Cambria Math" panose="02040503050406030204" charset="0"/>
                  <a:cs typeface="Cambria Math" panose="02040503050406030204" charset="0"/>
                  <a:sym typeface="+mn-ea"/>
                </a:endParaRPr>
              </a:p>
              <a:p>
                <a:pPr eaLnBrk="1" hangingPunct="1">
                  <a:lnSpc>
                    <a:spcPct val="150000"/>
                  </a:lnSpc>
                </a:pPr>
                <a:r>
                  <a:rPr lang="zh-CN" altLang="en-US" sz="2000" b="1" dirty="0">
                    <a:latin typeface="Cambria Math" panose="02040503050406030204" charset="0"/>
                    <a:cs typeface="Cambria Math" panose="02040503050406030204" charset="0"/>
                    <a:sym typeface="+mn-ea"/>
                  </a:rPr>
                  <a:t> </a:t>
                </a:r>
                <a:r>
                  <a:rPr lang="en-US" altLang="zh-CN" sz="2000" b="1" dirty="0">
                    <a:latin typeface="Cambria Math" panose="02040503050406030204" charset="0"/>
                    <a:cs typeface="Cambria Math" panose="02040503050406030204" charset="0"/>
                    <a:sym typeface="+mn-ea"/>
                  </a:rPr>
                  <a:t> NPV=－150 000＋42 500×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P/F</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15%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1</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＋39 500×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P/F</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15%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2</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＋36 500×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P/F</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15%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3</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＋33 500×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P/F</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15%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4</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＋80 500×</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P/F</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15%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5</a:t>
                </a:r>
                <a:r>
                  <a:rPr lang="zh-CN" altLang="en-US" sz="2000" b="1" dirty="0">
                    <a:latin typeface="Cambria Math" panose="02040503050406030204" charset="0"/>
                    <a:cs typeface="Cambria Math" panose="02040503050406030204" charset="0"/>
                    <a:sym typeface="+mn-ea"/>
                  </a:rPr>
                  <a:t>）</a:t>
                </a:r>
                <a:r>
                  <a:rPr lang="en-US" altLang="zh-CN" sz="2000" b="1" dirty="0">
                    <a:latin typeface="Cambria Math" panose="02040503050406030204" charset="0"/>
                    <a:cs typeface="Cambria Math" panose="02040503050406030204" charset="0"/>
                    <a:sym typeface="+mn-ea"/>
                  </a:rPr>
                  <a:t>＝3 690.8</a:t>
                </a:r>
                <a:r>
                  <a:rPr lang="zh-CN" altLang="en-US" sz="2000" b="1" dirty="0">
                    <a:latin typeface="Cambria Math" panose="02040503050406030204" charset="0"/>
                    <a:cs typeface="Cambria Math" panose="02040503050406030204" charset="0"/>
                    <a:sym typeface="+mn-ea"/>
                  </a:rPr>
                  <a:t>（元）</a:t>
                </a:r>
                <a:endParaRPr lang="en-US" altLang="zh-CN" sz="2000" b="1" dirty="0">
                  <a:latin typeface="Cambria Math" panose="02040503050406030204" charset="0"/>
                  <a:cs typeface="Cambria Math" panose="02040503050406030204" charset="0"/>
                  <a:sym typeface="+mn-ea"/>
                </a:endParaRPr>
              </a:p>
              <a:p>
                <a:pPr eaLnBrk="1" hangingPunct="1">
                  <a:lnSpc>
                    <a:spcPct val="150000"/>
                  </a:lnSpc>
                </a:pPr>
                <a:endParaRPr lang="en-US" altLang="zh-CN" sz="2000" dirty="0">
                  <a:latin typeface="Cambria Math" panose="02040503050406030204" charset="0"/>
                  <a:cs typeface="Cambria Math" panose="02040503050406030204" charset="0"/>
                  <a:sym typeface="+mn-ea"/>
                </a:endParaRPr>
              </a:p>
              <a:p>
                <a:pPr eaLnBrk="1" hangingPunct="1">
                  <a:lnSpc>
                    <a:spcPct val="150000"/>
                  </a:lnSpc>
                </a:pPr>
                <a:endParaRPr lang="zh-CN" altLang="en-US" sz="2000" dirty="0">
                  <a:latin typeface="Cambria Math" panose="02040503050406030204" charset="0"/>
                  <a:cs typeface="Cambria Math" panose="02040503050406030204" charset="0"/>
                  <a:sym typeface="+mn-ea"/>
                </a:endParaRPr>
              </a:p>
            </p:txBody>
          </p:sp>
        </mc:Choice>
        <mc:Fallback>
          <p:sp>
            <p:nvSpPr>
              <p:cNvPr id="23554" name="Rectangle 2"/>
              <p:cNvSpPr>
                <a:spLocks noRot="1" noChangeAspect="1" noMove="1" noResize="1" noEditPoints="1" noAdjustHandles="1" noChangeArrowheads="1" noChangeShapeType="1" noTextEdit="1"/>
              </p:cNvSpPr>
              <p:nvPr>
                <p:ph idx="1"/>
              </p:nvPr>
            </p:nvSpPr>
            <p:spPr>
              <a:xfrm>
                <a:off x="187008" y="1124585"/>
                <a:ext cx="8785225" cy="5038725"/>
              </a:xfrm>
              <a:blipFill rotWithShape="1">
                <a:blip r:embed="rId1"/>
                <a:stretch>
                  <a:fillRect l="-4" r="4" b="-17656"/>
                </a:stretch>
              </a:blipFill>
            </p:spPr>
            <p:txBody>
              <a:bodyPr/>
              <a:lstStyle/>
              <a:p>
                <a:r>
                  <a:rPr lang="zh-CN" altLang="en-US">
                    <a:noFill/>
                  </a:rPr>
                  <a:t> </a:t>
                </a:r>
              </a:p>
            </p:txBody>
          </p:sp>
        </mc:Fallback>
      </mc:AlternateContent>
      <p:sp>
        <p:nvSpPr>
          <p:cNvPr id="2" name="标题 3"/>
          <p:cNvSpPr>
            <a:spLocks noGrp="1"/>
          </p:cNvSpPr>
          <p:nvPr>
            <p:custDataLst>
              <p:tags r:id="rId2"/>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（四）内含报酬率</a:t>
            </a:r>
            <a:r>
              <a:rPr lang="zh-CN" altLang="en-US" sz="2800" b="1" dirty="0">
                <a:solidFill>
                  <a:srgbClr val="0000CC"/>
                </a:solidFill>
                <a:latin typeface="黑体" panose="02010609060101010101" pitchFamily="2" charset="-122"/>
                <a:ea typeface="黑体" panose="02010609060101010101" pitchFamily="2" charset="-122"/>
                <a:sym typeface="+mn-ea"/>
              </a:rPr>
              <a:t>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23554" name="Rectangle 2"/>
              <p:cNvSpPr>
                <a:spLocks noGrp="1"/>
              </p:cNvSpPr>
              <p:nvPr>
                <p:ph idx="1"/>
              </p:nvPr>
            </p:nvSpPr>
            <p:spPr>
              <a:xfrm>
                <a:off x="187008" y="1124585"/>
                <a:ext cx="8785225" cy="5038725"/>
              </a:xfrm>
            </p:spPr>
            <p:txBody>
              <a:bodyPr vert="horz" wrap="square" lIns="91440" tIns="45720" rIns="91440" bIns="45720" anchor="t" anchorCtr="0"/>
              <a:p>
                <a:pPr eaLnBrk="1" hangingPunct="1"/>
                <a:r>
                  <a:rPr lang="en-US" altLang="zh-CN" sz="2000" b="1" dirty="0">
                    <a:solidFill>
                      <a:srgbClr val="0000CC"/>
                    </a:solidFill>
                    <a:latin typeface="黑体" panose="02010609060101010101" pitchFamily="2" charset="-122"/>
                    <a:ea typeface="黑体" panose="02010609060101010101" pitchFamily="2" charset="-122"/>
                  </a:rPr>
                  <a:t>2.</a:t>
                </a:r>
                <a:r>
                  <a:rPr lang="zh-CN" altLang="en-US" sz="2000" b="1" dirty="0">
                    <a:solidFill>
                      <a:srgbClr val="0000CC"/>
                    </a:solidFill>
                    <a:latin typeface="黑体" panose="02010609060101010101" pitchFamily="2" charset="-122"/>
                    <a:ea typeface="黑体" panose="02010609060101010101" pitchFamily="2" charset="-122"/>
                  </a:rPr>
                  <a:t>决策规则</a:t>
                </a:r>
                <a:endParaRPr lang="zh-CN" altLang="en-US" sz="2000" b="1" dirty="0">
                  <a:solidFill>
                    <a:srgbClr val="0000CC"/>
                  </a:solidFill>
                  <a:latin typeface="黑体" panose="02010609060101010101" pitchFamily="2" charset="-122"/>
                  <a:ea typeface="黑体" panose="02010609060101010101" pitchFamily="2" charset="-122"/>
                </a:endParaRPr>
              </a:p>
              <a:p>
                <a:pPr eaLnBrk="1" hangingPunct="1">
                  <a:lnSpc>
                    <a:spcPct val="20000"/>
                  </a:lnSpc>
                </a:pPr>
                <a:endParaRPr lang="zh-CN" altLang="en-US" sz="2000" dirty="0">
                  <a:latin typeface="Cambria Math" panose="02040503050406030204" charset="0"/>
                  <a:cs typeface="Cambria Math" panose="02040503050406030204" charset="0"/>
                  <a:sym typeface="+mn-ea"/>
                </a:endParaRPr>
              </a:p>
              <a:p>
                <a:pPr eaLnBrk="1" hangingPunct="1">
                  <a:lnSpc>
                    <a:spcPct val="150000"/>
                  </a:lnSpc>
                </a:pPr>
                <a:r>
                  <a:rPr lang="zh-CN" altLang="en-US" sz="2400" b="1" dirty="0">
                    <a:latin typeface="Cambria Math" panose="02040503050406030204" charset="0"/>
                    <a:cs typeface="Cambria Math" panose="02040503050406030204" charset="0"/>
                    <a:sym typeface="+mn-ea"/>
                  </a:rPr>
                  <a:t>当</a:t>
                </a:r>
                <a14:m>
                  <m:oMath xmlns:m="http://schemas.openxmlformats.org/officeDocument/2006/math">
                    <m:sSub>
                      <m:sSubPr>
                        <m:ctrlPr>
                          <a:rPr lang="en-US" altLang="zh-CN" sz="2400" b="1" i="1" dirty="0">
                            <a:latin typeface="Cambria Math" panose="02040503050406030204" charset="0"/>
                            <a:cs typeface="Cambria Math" panose="02040503050406030204" charset="0"/>
                            <a:sym typeface="+mn-ea"/>
                          </a:rPr>
                        </m:ctrlPr>
                      </m:sSubPr>
                      <m:e>
                        <m:r>
                          <a:rPr lang="en-US" altLang="zh-CN" sz="2400" b="1" i="1" dirty="0">
                            <a:latin typeface="Cambria Math" panose="02040503050406030204" charset="0"/>
                            <a:cs typeface="Cambria Math" panose="02040503050406030204" charset="0"/>
                            <a:sym typeface="+mn-ea"/>
                          </a:rPr>
                          <m:t>𝒓</m:t>
                        </m:r>
                      </m:e>
                      <m:sub>
                        <m:r>
                          <a:rPr lang="en-US" altLang="zh-CN" sz="2400" b="1" i="1" dirty="0">
                            <a:latin typeface="Cambria Math" panose="02040503050406030204" charset="0"/>
                            <a:cs typeface="Cambria Math" panose="02040503050406030204" charset="0"/>
                            <a:sym typeface="+mn-ea"/>
                          </a:rPr>
                          <m:t>𝟏</m:t>
                        </m:r>
                      </m:sub>
                    </m:sSub>
                  </m:oMath>
                </a14:m>
                <a:r>
                  <a:rPr lang="en-US" altLang="zh-CN" sz="2400" b="1" dirty="0">
                    <a:latin typeface="Cambria Math" panose="02040503050406030204" charset="0"/>
                    <a:cs typeface="Cambria Math" panose="02040503050406030204" charset="0"/>
                    <a:sym typeface="+mn-ea"/>
                  </a:rPr>
                  <a:t>=16%</a:t>
                </a:r>
                <a:r>
                  <a:rPr lang="zh-CN" altLang="en-US" sz="2400" b="1" dirty="0">
                    <a:latin typeface="Cambria Math" panose="02040503050406030204" charset="0"/>
                    <a:cs typeface="Cambria Math" panose="02040503050406030204" charset="0"/>
                    <a:sym typeface="+mn-ea"/>
                  </a:rPr>
                  <a:t>时，其净现值为：</a:t>
                </a:r>
                <a:endParaRPr lang="zh-CN" altLang="en-US" sz="2400" b="1" dirty="0">
                  <a:latin typeface="Cambria Math" panose="02040503050406030204" charset="0"/>
                  <a:cs typeface="Cambria Math" panose="02040503050406030204" charset="0"/>
                  <a:sym typeface="+mn-ea"/>
                </a:endParaRPr>
              </a:p>
              <a:p>
                <a:pPr eaLnBrk="1" hangingPunct="1">
                  <a:lnSpc>
                    <a:spcPct val="150000"/>
                  </a:lnSpc>
                </a:pPr>
                <a:r>
                  <a:rPr lang="zh-CN" altLang="en-US" sz="2400" b="1" dirty="0">
                    <a:latin typeface="Cambria Math" panose="02040503050406030204" charset="0"/>
                    <a:cs typeface="Cambria Math" panose="02040503050406030204" charset="0"/>
                    <a:sym typeface="+mn-ea"/>
                  </a:rPr>
                  <a:t> </a:t>
                </a:r>
                <a:r>
                  <a:rPr lang="en-US" altLang="zh-CN" sz="2400" b="1" dirty="0">
                    <a:latin typeface="Cambria Math" panose="02040503050406030204" charset="0"/>
                    <a:cs typeface="Cambria Math" panose="02040503050406030204" charset="0"/>
                    <a:sym typeface="+mn-ea"/>
                  </a:rPr>
                  <a:t> NPV=－150 000＋42 500×</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P/F</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16%</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1</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＋39 500×</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P/F</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16%</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2</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＋36 500×</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P/F</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16%</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3</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＋33 500×</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P/F</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16%</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4</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＋80 500×</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P/F</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16%</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5</a:t>
                </a:r>
                <a:r>
                  <a:rPr lang="zh-CN" altLang="en-US" sz="2400" b="1" dirty="0">
                    <a:latin typeface="Cambria Math" panose="02040503050406030204" charset="0"/>
                    <a:cs typeface="Cambria Math" panose="02040503050406030204" charset="0"/>
                    <a:sym typeface="+mn-ea"/>
                  </a:rPr>
                  <a:t>）</a:t>
                </a:r>
                <a:r>
                  <a:rPr lang="en-US" altLang="zh-CN" sz="2400" b="1" dirty="0">
                    <a:latin typeface="Cambria Math" panose="02040503050406030204" charset="0"/>
                    <a:cs typeface="Cambria Math" panose="02040503050406030204" charset="0"/>
                    <a:sym typeface="+mn-ea"/>
                  </a:rPr>
                  <a:t>＝－3 782.65</a:t>
                </a:r>
                <a:r>
                  <a:rPr lang="zh-CN" altLang="en-US" sz="2400" b="1" dirty="0">
                    <a:latin typeface="Cambria Math" panose="02040503050406030204" charset="0"/>
                    <a:cs typeface="Cambria Math" panose="02040503050406030204" charset="0"/>
                    <a:sym typeface="+mn-ea"/>
                  </a:rPr>
                  <a:t>（元）</a:t>
                </a:r>
                <a:endParaRPr lang="zh-CN" altLang="en-US" sz="2400" b="1" dirty="0">
                  <a:latin typeface="Cambria Math" panose="02040503050406030204" charset="0"/>
                  <a:cs typeface="Cambria Math" panose="02040503050406030204" charset="0"/>
                  <a:sym typeface="+mn-ea"/>
                </a:endParaRPr>
              </a:p>
              <a:p>
                <a:pPr eaLnBrk="1" hangingPunct="1">
                  <a:lnSpc>
                    <a:spcPct val="150000"/>
                  </a:lnSpc>
                </a:pPr>
                <a:r>
                  <a:rPr lang="zh-CN" altLang="en-US" sz="2400" b="1" dirty="0">
                    <a:latin typeface="Cambria Math" panose="02040503050406030204" charset="0"/>
                    <a:cs typeface="Cambria Math" panose="02040503050406030204" charset="0"/>
                    <a:sym typeface="+mn-ea"/>
                  </a:rPr>
                  <a:t>用插值法计算出其近似的内部收益率为</a:t>
                </a:r>
                <a:r>
                  <a:rPr lang="en-US" altLang="zh-CN" sz="2400" b="1" dirty="0">
                    <a:latin typeface="Cambria Math" panose="02040503050406030204" charset="0"/>
                    <a:cs typeface="Cambria Math" panose="02040503050406030204" charset="0"/>
                    <a:sym typeface="+mn-ea"/>
                  </a:rPr>
                  <a:t>15.51%</a:t>
                </a:r>
                <a:r>
                  <a:rPr lang="zh-CN" altLang="en-US" sz="2400" b="1" dirty="0">
                    <a:latin typeface="Cambria Math" panose="02040503050406030204" charset="0"/>
                    <a:cs typeface="Cambria Math" panose="02040503050406030204" charset="0"/>
                    <a:sym typeface="+mn-ea"/>
                  </a:rPr>
                  <a:t>。</a:t>
                </a:r>
                <a:endParaRPr lang="en-US" altLang="zh-CN" sz="2400" b="1" dirty="0">
                  <a:latin typeface="Cambria Math" panose="02040503050406030204" charset="0"/>
                  <a:cs typeface="Cambria Math" panose="02040503050406030204" charset="0"/>
                  <a:sym typeface="+mn-ea"/>
                </a:endParaRPr>
              </a:p>
              <a:p>
                <a:pPr eaLnBrk="1" hangingPunct="1">
                  <a:lnSpc>
                    <a:spcPct val="150000"/>
                  </a:lnSpc>
                </a:pPr>
                <a:endParaRPr lang="en-US" altLang="zh-CN" sz="2400" b="1" dirty="0">
                  <a:latin typeface="Cambria Math" panose="02040503050406030204" charset="0"/>
                  <a:cs typeface="Cambria Math" panose="02040503050406030204" charset="0"/>
                  <a:sym typeface="+mn-ea"/>
                </a:endParaRPr>
              </a:p>
              <a:p>
                <a:pPr eaLnBrk="1" hangingPunct="1">
                  <a:lnSpc>
                    <a:spcPct val="150000"/>
                  </a:lnSpc>
                </a:pPr>
                <a:endParaRPr lang="zh-CN" altLang="en-US" sz="2400" b="1" dirty="0">
                  <a:latin typeface="Cambria Math" panose="02040503050406030204" charset="0"/>
                  <a:cs typeface="Cambria Math" panose="02040503050406030204" charset="0"/>
                  <a:sym typeface="+mn-ea"/>
                </a:endParaRPr>
              </a:p>
            </p:txBody>
          </p:sp>
        </mc:Choice>
        <mc:Fallback>
          <p:sp>
            <p:nvSpPr>
              <p:cNvPr id="23554" name="Rectangle 2"/>
              <p:cNvSpPr>
                <a:spLocks noRot="1" noChangeAspect="1" noMove="1" noResize="1" noEditPoints="1" noAdjustHandles="1" noChangeArrowheads="1" noChangeShapeType="1" noTextEdit="1"/>
              </p:cNvSpPr>
              <p:nvPr>
                <p:ph idx="1"/>
              </p:nvPr>
            </p:nvSpPr>
            <p:spPr>
              <a:xfrm>
                <a:off x="187008" y="1124585"/>
                <a:ext cx="8785225" cy="5038725"/>
              </a:xfrm>
              <a:blipFill rotWithShape="1">
                <a:blip r:embed="rId1"/>
                <a:stretch>
                  <a:fillRect l="-4" r="4" b="-3730"/>
                </a:stretch>
              </a:blipFill>
            </p:spPr>
            <p:txBody>
              <a:bodyPr/>
              <a:lstStyle/>
              <a:p>
                <a:r>
                  <a:rPr lang="zh-CN" altLang="en-US">
                    <a:noFill/>
                  </a:rPr>
                  <a:t> </a:t>
                </a:r>
              </a:p>
            </p:txBody>
          </p:sp>
        </mc:Fallback>
      </mc:AlternateContent>
      <p:sp>
        <p:nvSpPr>
          <p:cNvPr id="2" name="标题 3"/>
          <p:cNvSpPr>
            <a:spLocks noGrp="1"/>
          </p:cNvSpPr>
          <p:nvPr>
            <p:custDataLst>
              <p:tags r:id="rId2"/>
            </p:custDataLst>
          </p:nvPr>
        </p:nvSpPr>
        <p:spPr>
          <a:xfrm>
            <a:off x="971550"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（四）内含报酬率</a:t>
            </a:r>
            <a:r>
              <a:rPr lang="zh-CN" altLang="en-US" sz="2800" b="1" dirty="0">
                <a:solidFill>
                  <a:srgbClr val="0000CC"/>
                </a:solidFill>
                <a:latin typeface="黑体" panose="02010609060101010101" pitchFamily="2" charset="-122"/>
                <a:ea typeface="黑体" panose="02010609060101010101" pitchFamily="2" charset="-122"/>
                <a:sym typeface="+mn-ea"/>
              </a:rPr>
              <a:t>法</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3" name="chimes.wav"/>
      </p:stSnd>
    </p:sndAc>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p:cNvSpPr>
          <p:nvPr>
            <p:ph idx="1"/>
          </p:nvPr>
        </p:nvSpPr>
        <p:spPr>
          <a:xfrm>
            <a:off x="179388" y="981075"/>
            <a:ext cx="8785225" cy="5038725"/>
          </a:xfrm>
        </p:spPr>
        <p:txBody>
          <a:bodyPr vert="horz" wrap="square" lIns="91440" tIns="45720" rIns="91440" bIns="45720" anchor="t" anchorCtr="0"/>
          <a:p>
            <a:pPr eaLnBrk="1" hangingPunct="1">
              <a:lnSpc>
                <a:spcPct val="150000"/>
              </a:lnSpc>
            </a:pP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lnSpc>
                <a:spcPct val="150000"/>
              </a:lnSpc>
            </a:pPr>
            <a:r>
              <a:rPr lang="zh-CN" altLang="en-US" sz="2400" b="1" dirty="0"/>
              <a:t>          如果</a:t>
            </a:r>
            <a:r>
              <a:rPr lang="en-US" altLang="zh-CN" sz="2400" b="1" dirty="0"/>
              <a:t>i</a:t>
            </a:r>
            <a:r>
              <a:rPr lang="zh-CN" altLang="en-US" sz="2400" b="1" dirty="0"/>
              <a:t>为某企业的行业基准贴现率，则净现值</a:t>
            </a:r>
            <a:r>
              <a:rPr lang="en-US" altLang="zh-CN" sz="2400" b="1" dirty="0"/>
              <a:t>NPV</a:t>
            </a:r>
            <a:r>
              <a:rPr lang="zh-CN" altLang="en-US" sz="2400" b="1" dirty="0"/>
              <a:t>、净现值率</a:t>
            </a:r>
            <a:r>
              <a:rPr lang="en-US" altLang="zh-CN" sz="2400" b="1" dirty="0"/>
              <a:t>NPVR</a:t>
            </a:r>
            <a:r>
              <a:rPr lang="zh-CN" altLang="en-US" sz="2400" b="1" dirty="0"/>
              <a:t>、现值指数</a:t>
            </a:r>
            <a:r>
              <a:rPr lang="en-US" altLang="zh-CN" sz="2400" b="1" dirty="0"/>
              <a:t>PI</a:t>
            </a:r>
            <a:r>
              <a:rPr lang="zh-CN" altLang="en-US" sz="2400" b="1" dirty="0"/>
              <a:t>和内含报酬率</a:t>
            </a:r>
            <a:r>
              <a:rPr lang="en-US" altLang="zh-CN" sz="2400" b="1" dirty="0"/>
              <a:t>IRR</a:t>
            </a:r>
            <a:r>
              <a:rPr lang="zh-CN" altLang="en-US" sz="2400" b="1" dirty="0"/>
              <a:t>各指标之间存在以下数量关系：</a:t>
            </a:r>
            <a:endParaRPr lang="zh-CN" altLang="en-US" sz="2400" b="1" dirty="0"/>
          </a:p>
          <a:p>
            <a:pPr eaLnBrk="1" hangingPunct="1">
              <a:lnSpc>
                <a:spcPct val="150000"/>
              </a:lnSpc>
            </a:pPr>
            <a:r>
              <a:rPr lang="zh-CN" altLang="en-US" sz="2400" b="1" dirty="0"/>
              <a:t>            当</a:t>
            </a:r>
            <a:r>
              <a:rPr lang="en-US" altLang="zh-CN" sz="2400" b="1" dirty="0"/>
              <a:t>NPV&gt;0</a:t>
            </a:r>
            <a:r>
              <a:rPr lang="zh-CN" altLang="en-US" sz="2400" b="1" dirty="0"/>
              <a:t>时，</a:t>
            </a:r>
            <a:r>
              <a:rPr lang="en-US" altLang="zh-CN" sz="2400" b="1" dirty="0"/>
              <a:t>NPVR&gt;0</a:t>
            </a:r>
            <a:r>
              <a:rPr lang="zh-CN" altLang="en-US" sz="2400" b="1" dirty="0"/>
              <a:t>，</a:t>
            </a:r>
            <a:r>
              <a:rPr lang="en-US" altLang="zh-CN" sz="2400" b="1" dirty="0"/>
              <a:t>PI&gt;1</a:t>
            </a:r>
            <a:r>
              <a:rPr lang="zh-CN" altLang="en-US" sz="2400" b="1" dirty="0"/>
              <a:t>，</a:t>
            </a:r>
            <a:r>
              <a:rPr lang="en-US" altLang="zh-CN" sz="2400" b="1" dirty="0"/>
              <a:t>IRR&gt;i</a:t>
            </a:r>
            <a:r>
              <a:rPr lang="zh-CN" altLang="en-US" sz="2400" b="1" dirty="0"/>
              <a:t>；</a:t>
            </a:r>
            <a:endParaRPr lang="zh-CN" altLang="en-US" sz="2400" b="1" dirty="0"/>
          </a:p>
          <a:p>
            <a:pPr eaLnBrk="1" hangingPunct="1">
              <a:lnSpc>
                <a:spcPct val="150000"/>
              </a:lnSpc>
            </a:pPr>
            <a:r>
              <a:rPr lang="zh-CN" altLang="en-US" sz="2400" b="1" dirty="0"/>
              <a:t>            当</a:t>
            </a:r>
            <a:r>
              <a:rPr lang="en-US" altLang="zh-CN" sz="2400" b="1" dirty="0"/>
              <a:t>NPV=0</a:t>
            </a:r>
            <a:r>
              <a:rPr lang="zh-CN" altLang="en-US" sz="2400" b="1" dirty="0"/>
              <a:t>时，</a:t>
            </a:r>
            <a:r>
              <a:rPr lang="en-US" altLang="zh-CN" sz="2400" b="1" dirty="0"/>
              <a:t>NPVR=0</a:t>
            </a:r>
            <a:r>
              <a:rPr lang="zh-CN" altLang="en-US" sz="2400" b="1" dirty="0"/>
              <a:t>，</a:t>
            </a:r>
            <a:r>
              <a:rPr lang="en-US" altLang="zh-CN" sz="2400" b="1" dirty="0"/>
              <a:t>PI=1</a:t>
            </a:r>
            <a:r>
              <a:rPr lang="zh-CN" altLang="en-US" sz="2400" b="1" dirty="0"/>
              <a:t>，</a:t>
            </a:r>
            <a:r>
              <a:rPr lang="en-US" altLang="zh-CN" sz="2400" b="1" dirty="0"/>
              <a:t>IRR=i</a:t>
            </a:r>
            <a:r>
              <a:rPr lang="zh-CN" altLang="en-US" sz="2400" b="1" dirty="0"/>
              <a:t>；</a:t>
            </a:r>
            <a:endParaRPr lang="zh-CN" altLang="en-US" sz="2400" b="1" dirty="0"/>
          </a:p>
          <a:p>
            <a:pPr eaLnBrk="1" hangingPunct="1">
              <a:lnSpc>
                <a:spcPct val="150000"/>
              </a:lnSpc>
            </a:pPr>
            <a:r>
              <a:rPr lang="zh-CN" altLang="en-US" sz="2400" b="1" dirty="0"/>
              <a:t>            当</a:t>
            </a:r>
            <a:r>
              <a:rPr lang="en-US" altLang="zh-CN" sz="2400" b="1" dirty="0"/>
              <a:t>NPV&lt;0</a:t>
            </a:r>
            <a:r>
              <a:rPr lang="zh-CN" altLang="en-US" sz="2400" b="1" dirty="0"/>
              <a:t>时，</a:t>
            </a:r>
            <a:r>
              <a:rPr lang="en-US" altLang="zh-CN" sz="2400" b="1" dirty="0"/>
              <a:t>NPVR&lt;0</a:t>
            </a:r>
            <a:r>
              <a:rPr lang="zh-CN" altLang="en-US" sz="2400" b="1" dirty="0"/>
              <a:t>，</a:t>
            </a:r>
            <a:r>
              <a:rPr lang="en-US" altLang="zh-CN" sz="2400" b="1" dirty="0"/>
              <a:t>PI&lt;1</a:t>
            </a:r>
            <a:r>
              <a:rPr lang="zh-CN" altLang="en-US" sz="2400" b="1" dirty="0"/>
              <a:t>，</a:t>
            </a:r>
            <a:r>
              <a:rPr lang="en-US" altLang="zh-CN" sz="2400" b="1" dirty="0"/>
              <a:t>IRR&lt;i</a:t>
            </a:r>
            <a:endParaRPr lang="en-US" altLang="zh-CN" sz="2400" b="1" dirty="0"/>
          </a:p>
          <a:p>
            <a:pPr eaLnBrk="1" hangingPunct="1"/>
            <a:endParaRPr lang="zh-CN" altLang="en-US" sz="2400" dirty="0"/>
          </a:p>
        </p:txBody>
      </p:sp>
      <p:sp>
        <p:nvSpPr>
          <p:cNvPr id="2" name="标题 3"/>
          <p:cNvSpPr>
            <a:spLocks noGrp="1"/>
          </p:cNvSpPr>
          <p:nvPr>
            <p:custDataLst>
              <p:tags r:id="rId1"/>
            </p:custDataLst>
          </p:nvPr>
        </p:nvSpPr>
        <p:spPr>
          <a:xfrm>
            <a:off x="899795" y="476250"/>
            <a:ext cx="8001000" cy="539750"/>
          </a:xfrm>
          <a:prstGeom prst="rect">
            <a:avLst/>
          </a:prstGeom>
          <a:noFill/>
          <a:ln w="9525">
            <a:noFill/>
          </a:ln>
        </p:spPr>
        <p:txBody>
          <a:bodyPr anchor="b" anchorCtr="0"/>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eaLnBrk="1" hangingPunct="1"/>
            <a:r>
              <a:rPr lang="zh-CN" altLang="en-US" sz="2800" b="1" dirty="0">
                <a:solidFill>
                  <a:srgbClr val="3366CC"/>
                </a:solidFill>
                <a:latin typeface="黑体" panose="02010609060101010101" pitchFamily="2" charset="-122"/>
                <a:ea typeface="黑体" panose="02010609060101010101" pitchFamily="2" charset="-122"/>
                <a:sym typeface="+mn-ea"/>
              </a:rPr>
              <a:t>四、贴现指标之间的关系</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2" name="chimes.wav"/>
      </p:stSnd>
    </p:sndAc>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idx="1"/>
          </p:nvPr>
        </p:nvSpPr>
        <p:spPr>
          <a:xfrm>
            <a:off x="251143" y="1124585"/>
            <a:ext cx="8785225" cy="5038725"/>
          </a:xfrm>
        </p:spPr>
        <p:txBody>
          <a:bodyPr vert="horz" wrap="square" lIns="91440" tIns="45720" rIns="91440" bIns="45720" anchor="t" anchorCtr="0"/>
          <a:p>
            <a:pPr eaLnBrk="1" hangingPunct="1">
              <a:lnSpc>
                <a:spcPct val="150000"/>
              </a:lnSpc>
            </a:pPr>
            <a:endParaRPr lang="zh-CN" altLang="en-US" sz="2400" b="1" dirty="0"/>
          </a:p>
          <a:p>
            <a:pPr eaLnBrk="1" hangingPunct="1">
              <a:lnSpc>
                <a:spcPct val="150000"/>
              </a:lnSpc>
            </a:pPr>
            <a:r>
              <a:rPr lang="zh-CN" altLang="en-US" sz="2400" b="1" dirty="0"/>
              <a:t>           净现值法和现值指数法虽然考虑了货币的时间价值，可以说明投资方案高于或低于某一特定的投资报酬率，但没有揭示方案本身可以达到的具体的报酬率是多少。内含报酬率是根据方案的现金流量计算的，是方案本身的投资报酬率。</a:t>
            </a:r>
            <a:endParaRPr lang="zh-CN" altLang="en-US" sz="2400" b="1" dirty="0"/>
          </a:p>
        </p:txBody>
      </p:sp>
    </p:spTree>
  </p:cSld>
  <p:clrMapOvr>
    <a:masterClrMapping/>
  </p:clrMapOvr>
  <p:transition spd="med">
    <p:blinds dir="vert"/>
    <p:sndAc>
      <p:stSnd>
        <p:snd r:embed="rId1" name="chimes.wav"/>
      </p:stSnd>
    </p:sndAc>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Rectangle 2"/>
          <p:cNvSpPr>
            <a:spLocks noGrp="1"/>
          </p:cNvSpPr>
          <p:nvPr>
            <p:ph type="title"/>
          </p:nvPr>
        </p:nvSpPr>
        <p:spPr>
          <a:xfrm>
            <a:off x="1259840" y="260350"/>
            <a:ext cx="6654165" cy="962025"/>
          </a:xfrm>
        </p:spPr>
        <p:txBody>
          <a:bodyPr wrap="square" lIns="91440" tIns="45720" rIns="91440" bIns="45720" anchor="ctr" anchorCtr="0"/>
          <a:p>
            <a:pPr eaLnBrk="1" hangingPunct="1"/>
            <a:r>
              <a:rPr lang="zh-CN" altLang="en-US" sz="3200" b="1">
                <a:sym typeface="+mn-ea"/>
              </a:rPr>
              <a:t>第四节</a:t>
            </a:r>
            <a:r>
              <a:rPr lang="en-US" altLang="zh-CN" sz="3200" b="1">
                <a:sym typeface="+mn-ea"/>
              </a:rPr>
              <a:t> </a:t>
            </a:r>
            <a:r>
              <a:rPr lang="zh-CN" altLang="en-US" sz="3200" b="1">
                <a:sym typeface="+mn-ea"/>
              </a:rPr>
              <a:t>项目投资决策方法的应用</a:t>
            </a:r>
            <a:endParaRPr lang="zh-CN" altLang="en-US" sz="3200" b="1" i="0" dirty="0">
              <a:ea typeface="宋体" panose="02010600030101010101" pitchFamily="2" charset="-122"/>
            </a:endParaRPr>
          </a:p>
        </p:txBody>
      </p:sp>
      <p:sp>
        <p:nvSpPr>
          <p:cNvPr id="6151" name="AutoShape 8"/>
          <p:cNvSpPr/>
          <p:nvPr/>
        </p:nvSpPr>
        <p:spPr>
          <a:xfrm>
            <a:off x="4287838" y="3476625"/>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153" name="AutoShape 10"/>
          <p:cNvSpPr/>
          <p:nvPr/>
        </p:nvSpPr>
        <p:spPr>
          <a:xfrm>
            <a:off x="4260850" y="5018088"/>
            <a:ext cx="376238" cy="347662"/>
          </a:xfrm>
          <a:prstGeom prst="rightArrow">
            <a:avLst>
              <a:gd name="adj1" fmla="val 50000"/>
              <a:gd name="adj2" fmla="val 45086"/>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155" name="AutoShape 12"/>
          <p:cNvSpPr/>
          <p:nvPr/>
        </p:nvSpPr>
        <p:spPr>
          <a:xfrm>
            <a:off x="4268788" y="1981200"/>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9229" name="AutoShape 13"/>
          <p:cNvSpPr>
            <a:spLocks noChangeArrowheads="1"/>
          </p:cNvSpPr>
          <p:nvPr/>
        </p:nvSpPr>
        <p:spPr bwMode="gray">
          <a:xfrm>
            <a:off x="2825750" y="1371600"/>
            <a:ext cx="3938270" cy="824230"/>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0" name="Freeform 14"/>
          <p:cNvSpPr/>
          <p:nvPr/>
        </p:nvSpPr>
        <p:spPr bwMode="gray">
          <a:xfrm>
            <a:off x="2889250" y="1584325"/>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1" name="AutoShape 15"/>
          <p:cNvSpPr>
            <a:spLocks noChangeArrowheads="1"/>
          </p:cNvSpPr>
          <p:nvPr/>
        </p:nvSpPr>
        <p:spPr bwMode="gray">
          <a:xfrm>
            <a:off x="3420110" y="4166235"/>
            <a:ext cx="4359275" cy="949325"/>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3" name="AutoShape 17"/>
          <p:cNvSpPr>
            <a:spLocks noChangeArrowheads="1"/>
          </p:cNvSpPr>
          <p:nvPr/>
        </p:nvSpPr>
        <p:spPr bwMode="gray">
          <a:xfrm>
            <a:off x="3124200" y="2699385"/>
            <a:ext cx="4414520" cy="827405"/>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67" name="Text Box 24">
            <a:hlinkClick r:id="" action="ppaction://noaction"/>
          </p:cNvPr>
          <p:cNvSpPr txBox="1"/>
          <p:nvPr/>
        </p:nvSpPr>
        <p:spPr>
          <a:xfrm>
            <a:off x="2895600" y="1600200"/>
            <a:ext cx="3813175"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一、财务可行性分析</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6168" name="Text Box 25">
            <a:hlinkClick r:id="" action="ppaction://noaction"/>
          </p:cNvPr>
          <p:cNvSpPr txBox="1"/>
          <p:nvPr/>
        </p:nvSpPr>
        <p:spPr>
          <a:xfrm>
            <a:off x="3564255" y="4395470"/>
            <a:ext cx="4045585" cy="622935"/>
          </a:xfrm>
          <a:prstGeom prst="rect">
            <a:avLst/>
          </a:prstGeom>
          <a:noFill/>
          <a:ln w="9525">
            <a:noFill/>
          </a:ln>
        </p:spPr>
        <p:txBody>
          <a:bodyPr wrap="square" anchor="t" anchorCtr="0">
            <a:no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互斥方案投资决策</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3" name="Text Box 24">
            <a:hlinkClick r:id="" action="ppaction://noaction"/>
          </p:cNvPr>
          <p:cNvSpPr txBox="1"/>
          <p:nvPr>
            <p:custDataLst>
              <p:tags r:id="rId1"/>
            </p:custDataLst>
          </p:nvPr>
        </p:nvSpPr>
        <p:spPr>
          <a:xfrm>
            <a:off x="3345180" y="2882900"/>
            <a:ext cx="3972560"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二、独立方案投资决策</a:t>
            </a:r>
            <a:endParaRPr lang="zh-CN" altLang="en-US" sz="2400" b="1" dirty="0">
              <a:solidFill>
                <a:srgbClr val="FEFFFF"/>
              </a:solidFill>
              <a:latin typeface="Arial" panose="020B0604020202020204" pitchFamily="34" charset="0"/>
              <a:ea typeface="宋体" panose="02010600030101010101" pitchFamily="2" charset="-122"/>
            </a:endParaRPr>
          </a:p>
        </p:txBody>
      </p:sp>
    </p:spTree>
  </p:cSld>
  <p:clrMapOvr>
    <a:masterClrMapping/>
  </p:clrMapOvr>
  <p:transition spd="med">
    <p:blinds dir="vert"/>
    <p:sndAc>
      <p:stSnd>
        <p:snd r:embed="rId2" name="chimes.wav"/>
      </p:stSnd>
    </p:sndAc>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7360" y="548640"/>
            <a:ext cx="8001000" cy="532765"/>
          </a:xfrm>
        </p:spPr>
        <p:txBody>
          <a:bodyPr/>
          <a:p>
            <a:r>
              <a:rPr lang="zh-CN" altLang="en-US" b="1"/>
              <a:t>一、财务可行性分析</a:t>
            </a:r>
            <a:endParaRPr lang="zh-CN" altLang="en-US" b="1"/>
          </a:p>
          <a:p>
            <a:endParaRPr lang="zh-CN" altLang="en-US" b="1"/>
          </a:p>
        </p:txBody>
      </p:sp>
      <mc:AlternateContent xmlns:mc="http://schemas.openxmlformats.org/markup-compatibility/2006" xmlns:a14="http://schemas.microsoft.com/office/drawing/2010/main">
        <mc:Choice Requires="a14">
          <p:graphicFrame>
            <p:nvGraphicFramePr>
              <p:cNvPr id="4" name="表格 3"/>
              <p:cNvGraphicFramePr/>
              <p:nvPr>
                <p:custDataLst>
                  <p:tags r:id="rId1"/>
                </p:custDataLst>
              </p:nvPr>
            </p:nvGraphicFramePr>
            <p:xfrm>
              <a:off x="386715" y="1340485"/>
              <a:ext cx="8144510" cy="3865880"/>
            </p:xfrm>
            <a:graphic>
              <a:graphicData uri="http://schemas.openxmlformats.org/drawingml/2006/table">
                <a:tbl>
                  <a:tblPr firstRow="1" bandRow="1">
                    <a:tableStyleId>{5C22544A-7EE6-4342-B048-85BDC9FD1C3A}</a:tableStyleId>
                  </a:tblPr>
                  <a:tblGrid>
                    <a:gridCol w="1189990"/>
                    <a:gridCol w="2305685"/>
                    <a:gridCol w="2381250"/>
                    <a:gridCol w="2267585"/>
                  </a:tblGrid>
                  <a:tr h="457835">
                    <a:tc>
                      <a:txBody>
                        <a:bodyPr/>
                        <a:p>
                          <a:pPr algn="ctr">
                            <a:buNone/>
                          </a:pPr>
                          <a:r>
                            <a:rPr lang="zh-CN" altLang="en-US" b="1"/>
                            <a:t>指标</a:t>
                          </a:r>
                          <a:endParaRPr lang="zh-CN" altLang="en-US" b="1"/>
                        </a:p>
                      </a:txBody>
                      <a:tcPr/>
                    </a:tc>
                    <a:tc>
                      <a:txBody>
                        <a:bodyPr/>
                        <a:p>
                          <a:pPr algn="ctr">
                            <a:buNone/>
                          </a:pPr>
                          <a:r>
                            <a:rPr lang="zh-CN" altLang="en-US" b="1"/>
                            <a:t>完全具备财务可行性</a:t>
                          </a:r>
                          <a:endParaRPr lang="zh-CN" altLang="en-US" b="1"/>
                        </a:p>
                      </a:txBody>
                      <a:tcPr/>
                    </a:tc>
                    <a:tc>
                      <a:txBody>
                        <a:bodyPr/>
                        <a:p>
                          <a:pPr algn="ctr">
                            <a:buNone/>
                          </a:pPr>
                          <a:r>
                            <a:rPr lang="zh-CN" altLang="en-US" b="1"/>
                            <a:t>基本具备财务可行性</a:t>
                          </a:r>
                          <a:endParaRPr lang="zh-CN" altLang="en-US" b="1"/>
                        </a:p>
                      </a:txBody>
                      <a:tcPr/>
                    </a:tc>
                    <a:tc>
                      <a:txBody>
                        <a:bodyPr/>
                        <a:p>
                          <a:pPr algn="ctr">
                            <a:buNone/>
                          </a:pPr>
                          <a:r>
                            <a:rPr lang="zh-CN" altLang="en-US" b="1"/>
                            <a:t>不具备财务可行性</a:t>
                          </a:r>
                          <a:endParaRPr lang="zh-CN" altLang="en-US" b="1"/>
                        </a:p>
                      </a:txBody>
                      <a:tcPr/>
                    </a:tc>
                  </a:tr>
                  <a:tr h="534670">
                    <a:tc>
                      <a:txBody>
                        <a:bodyPr/>
                        <a:p>
                          <a:pPr algn="ctr">
                            <a:buNone/>
                          </a:pPr>
                          <a:r>
                            <a:rPr lang="en-US" altLang="zh-CN" b="1"/>
                            <a:t>NPV</a:t>
                          </a:r>
                          <a:endParaRPr lang="en-US" altLang="zh-CN" b="1"/>
                        </a:p>
                      </a:txBody>
                      <a:tcPr/>
                    </a:tc>
                    <a:tc>
                      <a:txBody>
                        <a:bodyPr/>
                        <a:p>
                          <a:pPr algn="ctr">
                            <a:buNone/>
                          </a:pPr>
                          <a:r>
                            <a:rPr lang="zh-CN" altLang="en-US" b="1"/>
                            <a:t>≥</a:t>
                          </a:r>
                          <a:r>
                            <a:rPr lang="en-US" altLang="zh-CN" b="1"/>
                            <a:t>0</a:t>
                          </a:r>
                          <a:endParaRPr lang="en-US" altLang="zh-CN" b="1"/>
                        </a:p>
                      </a:txBody>
                      <a:tcPr/>
                    </a:tc>
                    <a:tc>
                      <a:txBody>
                        <a:bodyPr/>
                        <a:p>
                          <a:pPr algn="ctr">
                            <a:buNone/>
                          </a:pPr>
                          <a:r>
                            <a:rPr lang="zh-CN" altLang="en-US" b="1"/>
                            <a:t>≥</a:t>
                          </a:r>
                          <a:r>
                            <a:rPr lang="en-US" altLang="zh-CN" b="1"/>
                            <a:t>0</a:t>
                          </a:r>
                          <a:endParaRPr lang="en-US" altLang="zh-CN" b="1"/>
                        </a:p>
                      </a:txBody>
                      <a:tcPr/>
                    </a:tc>
                    <a:tc>
                      <a:txBody>
                        <a:bodyPr/>
                        <a:p>
                          <a:pPr algn="ctr">
                            <a:buNone/>
                          </a:pPr>
                          <a:r>
                            <a:rPr lang="en-US" altLang="zh-CN" b="1"/>
                            <a:t>＜0</a:t>
                          </a:r>
                          <a:endParaRPr lang="en-US" altLang="zh-CN" b="1"/>
                        </a:p>
                      </a:txBody>
                      <a:tcPr/>
                    </a:tc>
                  </a:tr>
                  <a:tr h="534670">
                    <a:tc>
                      <a:txBody>
                        <a:bodyPr/>
                        <a:p>
                          <a:pPr algn="ctr">
                            <a:buNone/>
                          </a:pPr>
                          <a:r>
                            <a:rPr lang="en-US" altLang="zh-CN" b="1"/>
                            <a:t>NPVR</a:t>
                          </a:r>
                          <a:endParaRPr lang="en-US" altLang="zh-CN" b="1"/>
                        </a:p>
                      </a:txBody>
                      <a:tcPr/>
                    </a:tc>
                    <a:tc>
                      <a:txBody>
                        <a:bodyPr/>
                        <a:p>
                          <a:pPr algn="ctr">
                            <a:buNone/>
                          </a:pPr>
                          <a:r>
                            <a:rPr lang="zh-CN" altLang="en-US" b="1"/>
                            <a:t>≥</a:t>
                          </a:r>
                          <a:r>
                            <a:rPr lang="en-US" altLang="zh-CN" b="1"/>
                            <a:t>0</a:t>
                          </a:r>
                          <a:endParaRPr lang="en-US" altLang="zh-CN" b="1"/>
                        </a:p>
                      </a:txBody>
                      <a:tcPr/>
                    </a:tc>
                    <a:tc>
                      <a:txBody>
                        <a:bodyPr/>
                        <a:p>
                          <a:pPr algn="ctr">
                            <a:buNone/>
                          </a:pPr>
                          <a:r>
                            <a:rPr lang="zh-CN" altLang="en-US" b="1"/>
                            <a:t>≥</a:t>
                          </a:r>
                          <a:r>
                            <a:rPr lang="en-US" altLang="zh-CN" b="1"/>
                            <a:t>0</a:t>
                          </a:r>
                          <a:endParaRPr lang="en-US" altLang="zh-CN" b="1"/>
                        </a:p>
                      </a:txBody>
                      <a:tcPr/>
                    </a:tc>
                    <a:tc>
                      <a:txBody>
                        <a:bodyPr/>
                        <a:p>
                          <a:pPr algn="ctr">
                            <a:buNone/>
                          </a:pPr>
                          <a:r>
                            <a:rPr lang="en-US" altLang="zh-CN" sz="1800" b="1">
                              <a:sym typeface="+mn-ea"/>
                            </a:rPr>
                            <a:t>＜0</a:t>
                          </a:r>
                          <a:endParaRPr lang="en-US" altLang="zh-CN" sz="1800" b="1">
                            <a:sym typeface="+mn-ea"/>
                          </a:endParaRPr>
                        </a:p>
                      </a:txBody>
                      <a:tcPr/>
                    </a:tc>
                  </a:tr>
                  <a:tr h="534035">
                    <a:tc>
                      <a:txBody>
                        <a:bodyPr/>
                        <a:p>
                          <a:pPr algn="ctr">
                            <a:buNone/>
                          </a:pPr>
                          <a:r>
                            <a:rPr lang="en-US" altLang="zh-CN" b="1"/>
                            <a:t>PI</a:t>
                          </a:r>
                          <a:endParaRPr lang="en-US" altLang="zh-CN" b="1"/>
                        </a:p>
                      </a:txBody>
                      <a:tcPr/>
                    </a:tc>
                    <a:tc>
                      <a:txBody>
                        <a:bodyPr/>
                        <a:p>
                          <a:pPr algn="ctr">
                            <a:buNone/>
                          </a:pPr>
                          <a:r>
                            <a:rPr lang="zh-CN" altLang="en-US" b="1"/>
                            <a:t>≥</a:t>
                          </a:r>
                          <a:r>
                            <a:rPr lang="en-US" altLang="zh-CN" b="1"/>
                            <a:t>1</a:t>
                          </a:r>
                          <a:endParaRPr lang="en-US" altLang="zh-CN" b="1"/>
                        </a:p>
                      </a:txBody>
                      <a:tcPr/>
                    </a:tc>
                    <a:tc>
                      <a:txBody>
                        <a:bodyPr/>
                        <a:p>
                          <a:pPr algn="ctr">
                            <a:buNone/>
                          </a:pPr>
                          <a:r>
                            <a:rPr lang="zh-CN" altLang="en-US" b="1"/>
                            <a:t>≥</a:t>
                          </a:r>
                          <a:r>
                            <a:rPr lang="en-US" altLang="zh-CN" b="1"/>
                            <a:t>1</a:t>
                          </a:r>
                          <a:endParaRPr lang="en-US" altLang="zh-CN" b="1"/>
                        </a:p>
                      </a:txBody>
                      <a:tcPr/>
                    </a:tc>
                    <a:tc>
                      <a:txBody>
                        <a:bodyPr/>
                        <a:p>
                          <a:pPr algn="ctr">
                            <a:buNone/>
                          </a:pPr>
                          <a:r>
                            <a:rPr lang="en-US" altLang="zh-CN" b="1"/>
                            <a:t>＜1</a:t>
                          </a:r>
                          <a:endParaRPr lang="en-US" altLang="zh-CN" b="1"/>
                        </a:p>
                      </a:txBody>
                      <a:tcPr/>
                    </a:tc>
                  </a:tr>
                  <a:tr h="534670">
                    <a:tc>
                      <a:txBody>
                        <a:bodyPr/>
                        <a:p>
                          <a:pPr algn="ctr">
                            <a:buNone/>
                          </a:pPr>
                          <a:r>
                            <a:rPr lang="en-US" altLang="zh-CN" b="1"/>
                            <a:t>IRR</a:t>
                          </a:r>
                          <a:endParaRPr lang="en-US" altLang="zh-CN" b="1"/>
                        </a:p>
                      </a:txBody>
                      <a:tcPr/>
                    </a:tc>
                    <a:tc>
                      <a:txBody>
                        <a:bodyPr/>
                        <a:p>
                          <a:pPr algn="ctr">
                            <a:buNone/>
                          </a:pPr>
                          <a:r>
                            <a:rPr lang="zh-CN" altLang="en-US" b="1"/>
                            <a:t>≥</a:t>
                          </a:r>
                          <a:r>
                            <a:rPr lang="en-US" altLang="zh-CN" b="1"/>
                            <a:t>i(</a:t>
                          </a:r>
                          <a:r>
                            <a:rPr lang="zh-CN" altLang="en-US" b="1"/>
                            <a:t>给定的贴现率）</a:t>
                          </a:r>
                          <a:endParaRPr lang="zh-CN" altLang="en-US" b="1"/>
                        </a:p>
                      </a:txBody>
                      <a:tcPr/>
                    </a:tc>
                    <a:tc>
                      <a:txBody>
                        <a:bodyPr/>
                        <a:p>
                          <a:pPr algn="ctr">
                            <a:buNone/>
                          </a:pPr>
                          <a:r>
                            <a:rPr lang="zh-CN" altLang="en-US" b="1"/>
                            <a:t>≥</a:t>
                          </a:r>
                          <a:r>
                            <a:rPr lang="en-US" altLang="zh-CN" b="1"/>
                            <a:t>i(</a:t>
                          </a:r>
                          <a:r>
                            <a:rPr lang="zh-CN" altLang="en-US" b="1"/>
                            <a:t>给定的贴现率）</a:t>
                          </a:r>
                          <a:endParaRPr lang="zh-CN" altLang="en-US" b="1"/>
                        </a:p>
                      </a:txBody>
                      <a:tcPr/>
                    </a:tc>
                    <a:tc>
                      <a:txBody>
                        <a:bodyPr/>
                        <a:p>
                          <a:pPr algn="ctr">
                            <a:buNone/>
                          </a:pPr>
                          <a:r>
                            <a:rPr lang="en-US" altLang="zh-CN" b="1"/>
                            <a:t>＜i(</a:t>
                          </a:r>
                          <a:r>
                            <a:rPr lang="zh-CN" altLang="en-US" b="1"/>
                            <a:t>给定的贴现率）</a:t>
                          </a:r>
                          <a:endParaRPr lang="zh-CN" altLang="en-US" b="1"/>
                        </a:p>
                      </a:txBody>
                      <a:tcPr/>
                    </a:tc>
                  </a:tr>
                  <a:tr h="735330">
                    <a:tc>
                      <a:txBody>
                        <a:bodyPr/>
                        <a:p>
                          <a:pPr algn="ctr">
                            <a:buNone/>
                          </a:pPr>
                          <a:r>
                            <a:rPr lang="en-US" altLang="zh-CN" b="1"/>
                            <a:t>ARR</a:t>
                          </a:r>
                          <a:endParaRPr lang="en-US" altLang="zh-CN" b="1"/>
                        </a:p>
                      </a:txBody>
                      <a:tcPr/>
                    </a:tc>
                    <a:tc>
                      <a:txBody>
                        <a:bodyPr/>
                        <a:p>
                          <a:pPr algn="ctr">
                            <a:buNone/>
                          </a:pPr>
                          <a:r>
                            <a:rPr lang="zh-CN" altLang="en-US" b="1"/>
                            <a:t>≥</a:t>
                          </a:r>
                          <a:r>
                            <a:rPr lang="en-US" altLang="zh-CN" b="1"/>
                            <a:t>i</a:t>
                          </a:r>
                          <a:r>
                            <a:rPr lang="zh-CN" altLang="en-US" b="1"/>
                            <a:t>（基准的投资报酬率）</a:t>
                          </a:r>
                          <a:endParaRPr lang="zh-CN" altLang="en-US" b="1"/>
                        </a:p>
                      </a:txBody>
                      <a:tcPr/>
                    </a:tc>
                    <a:tc>
                      <a:txBody>
                        <a:bodyPr/>
                        <a:p>
                          <a:pPr algn="ctr">
                            <a:buNone/>
                          </a:pPr>
                          <a:r>
                            <a:rPr lang="en-US" altLang="zh-CN" b="1"/>
                            <a:t>＜i</a:t>
                          </a:r>
                          <a:r>
                            <a:rPr lang="zh-CN" altLang="en-US" b="1"/>
                            <a:t>（基准的投资报酬率）</a:t>
                          </a:r>
                          <a:endParaRPr lang="zh-CN" altLang="en-US" b="1"/>
                        </a:p>
                      </a:txBody>
                      <a:tcPr/>
                    </a:tc>
                    <a:tc>
                      <a:txBody>
                        <a:bodyPr/>
                        <a:p>
                          <a:pPr algn="ctr">
                            <a:buNone/>
                          </a:pPr>
                          <a:r>
                            <a:rPr lang="en-US" altLang="zh-CN" b="1"/>
                            <a:t>＜i</a:t>
                          </a:r>
                          <a:r>
                            <a:rPr lang="zh-CN" altLang="en-US" b="1"/>
                            <a:t>（基准的投资报酬率）</a:t>
                          </a:r>
                          <a:endParaRPr lang="zh-CN" altLang="en-US" b="1"/>
                        </a:p>
                      </a:txBody>
                      <a:tcPr/>
                    </a:tc>
                  </a:tr>
                  <a:tr h="534670">
                    <a:tc>
                      <a:txBody>
                        <a:bodyPr/>
                        <a:p>
                          <a:pPr algn="ctr">
                            <a:buNone/>
                          </a:pPr>
                          <a:r>
                            <a:rPr lang="en-US" altLang="zh-CN" b="1"/>
                            <a:t>PP</a:t>
                          </a:r>
                          <a:endParaRPr lang="en-US" altLang="zh-CN" b="1"/>
                        </a:p>
                      </a:txBody>
                      <a:tcPr/>
                    </a:tc>
                    <a:tc>
                      <a:txBody>
                        <a:bodyPr/>
                        <a:p>
                          <a:pPr algn="ctr">
                            <a:buNone/>
                          </a:pPr>
                          <a:r>
                            <a:rPr lang="zh-CN" altLang="en-US" b="1"/>
                            <a:t>≤</a:t>
                          </a:r>
                          <a14:m>
                            <m:oMath xmlns:m="http://schemas.openxmlformats.org/officeDocument/2006/math">
                              <m:sSub>
                                <m:sSubPr>
                                  <m:ctrlPr>
                                    <a:rPr lang="en-US" altLang="zh-CN" b="1" i="1">
                                      <a:latin typeface="Cambria Math" panose="02040503050406030204" charset="0"/>
                                      <a:cs typeface="Cambria Math" panose="02040503050406030204" charset="0"/>
                                    </a:rPr>
                                  </m:ctrlPr>
                                </m:sSubPr>
                                <m:e>
                                  <m:r>
                                    <a:rPr lang="en-US" altLang="zh-CN" b="1" i="1">
                                      <a:latin typeface="Cambria Math" panose="02040503050406030204" charset="0"/>
                                      <a:cs typeface="Cambria Math" panose="02040503050406030204" charset="0"/>
                                    </a:rPr>
                                    <m:t>𝑷𝑷</m:t>
                                  </m:r>
                                </m:e>
                                <m:sub>
                                  <m:r>
                                    <a:rPr lang="en-US" altLang="zh-CN" b="1" i="1">
                                      <a:latin typeface="Cambria Math" panose="02040503050406030204" charset="0"/>
                                      <a:cs typeface="Cambria Math" panose="02040503050406030204" charset="0"/>
                                    </a:rPr>
                                    <m:t>𝟎</m:t>
                                  </m:r>
                                </m:sub>
                              </m:sSub>
                            </m:oMath>
                          </a14:m>
                          <a:r>
                            <a:rPr lang="zh-CN" altLang="en-US" b="1"/>
                            <a:t>（基准的回收期）</a:t>
                          </a:r>
                          <a:endParaRPr lang="zh-CN" altLang="en-US" b="1"/>
                        </a:p>
                      </a:txBody>
                      <a:tcPr/>
                    </a:tc>
                    <a:tc>
                      <a:txBody>
                        <a:bodyPr/>
                        <a:p>
                          <a:pPr algn="ctr">
                            <a:buNone/>
                          </a:pPr>
                          <a:r>
                            <a:rPr lang="en-US" altLang="zh-CN" b="1"/>
                            <a:t>＜</a:t>
                          </a:r>
                          <a14:m>
                            <m:oMath xmlns:m="http://schemas.openxmlformats.org/officeDocument/2006/math">
                              <m:sSub>
                                <m:sSubPr>
                                  <m:ctrlPr>
                                    <a:rPr lang="en-US" altLang="zh-CN" sz="1800" b="1" i="1">
                                      <a:latin typeface="Cambria Math" panose="02040503050406030204" charset="0"/>
                                      <a:cs typeface="Cambria Math" panose="02040503050406030204" charset="0"/>
                                    </a:rPr>
                                  </m:ctrlPr>
                                </m:sSubPr>
                                <m:e>
                                  <m:r>
                                    <a:rPr lang="en-US" altLang="zh-CN" sz="1800" b="1" i="1">
                                      <a:latin typeface="Cambria Math" panose="02040503050406030204" charset="0"/>
                                      <a:cs typeface="Cambria Math" panose="02040503050406030204" charset="0"/>
                                    </a:rPr>
                                    <m:t>𝑷𝑷</m:t>
                                  </m:r>
                                </m:e>
                                <m:sub>
                                  <m:r>
                                    <a:rPr lang="en-US" altLang="zh-CN" sz="1800" b="1" i="1">
                                      <a:latin typeface="Cambria Math" panose="02040503050406030204" charset="0"/>
                                      <a:cs typeface="Cambria Math" panose="02040503050406030204" charset="0"/>
                                    </a:rPr>
                                    <m:t>𝟎</m:t>
                                  </m:r>
                                </m:sub>
                              </m:sSub>
                            </m:oMath>
                          </a14:m>
                          <a:r>
                            <a:rPr lang="zh-CN" altLang="en-US" b="1"/>
                            <a:t>（基准的回收期）</a:t>
                          </a:r>
                          <a:endParaRPr lang="zh-CN" altLang="en-US" b="1"/>
                        </a:p>
                      </a:txBody>
                      <a:tcPr/>
                    </a:tc>
                    <a:tc>
                      <a:txBody>
                        <a:bodyPr/>
                        <a:p>
                          <a:pPr algn="ctr">
                            <a:buNone/>
                          </a:pPr>
                          <a:r>
                            <a:rPr lang="en-US" altLang="zh-CN" b="1"/>
                            <a:t>＜</a:t>
                          </a:r>
                          <a14:m>
                            <m:oMath xmlns:m="http://schemas.openxmlformats.org/officeDocument/2006/math">
                              <m:sSub>
                                <m:sSubPr>
                                  <m:ctrlPr>
                                    <a:rPr lang="en-US" altLang="zh-CN" sz="1800" b="1" i="1">
                                      <a:latin typeface="Cambria Math" panose="02040503050406030204" charset="0"/>
                                      <a:cs typeface="Cambria Math" panose="02040503050406030204" charset="0"/>
                                    </a:rPr>
                                  </m:ctrlPr>
                                </m:sSubPr>
                                <m:e>
                                  <m:r>
                                    <a:rPr lang="en-US" altLang="zh-CN" sz="1800" b="1" i="1">
                                      <a:latin typeface="Cambria Math" panose="02040503050406030204" charset="0"/>
                                      <a:cs typeface="Cambria Math" panose="02040503050406030204" charset="0"/>
                                    </a:rPr>
                                    <m:t>𝑷𝑷</m:t>
                                  </m:r>
                                </m:e>
                                <m:sub>
                                  <m:r>
                                    <a:rPr lang="en-US" altLang="zh-CN" sz="1800" b="1" i="1">
                                      <a:latin typeface="Cambria Math" panose="02040503050406030204" charset="0"/>
                                      <a:cs typeface="Cambria Math" panose="02040503050406030204" charset="0"/>
                                    </a:rPr>
                                    <m:t>𝟎</m:t>
                                  </m:r>
                                </m:sub>
                              </m:sSub>
                            </m:oMath>
                          </a14:m>
                          <a:r>
                            <a:rPr lang="zh-CN" altLang="en-US" b="1"/>
                            <a:t>（基准的回收期）</a:t>
                          </a:r>
                          <a:endParaRPr lang="zh-CN" altLang="en-US" b="1"/>
                        </a:p>
                      </a:txBody>
                      <a:tcPr/>
                    </a:tc>
                  </a:tr>
                </a:tbl>
              </a:graphicData>
            </a:graphic>
          </p:graphicFrame>
        </mc:Choice>
        <mc:Fallback xmlns="">
          <p:graphicFrame>
            <p:nvGraphicFramePr>
              <p:cNvPr id="4" name="表格 3"/>
              <p:cNvGraphicFramePr/>
              <p:nvPr>
                <p:custDataLst>
                  <p:tags r:id="rId2"/>
                </p:custDataLst>
              </p:nvPr>
            </p:nvGraphicFramePr>
            <p:xfrm>
              <a:off x="386715" y="1340485"/>
              <a:ext cx="8144510" cy="3865880"/>
            </p:xfrm>
            <a:graphic>
              <a:graphicData uri="http://schemas.openxmlformats.org/drawingml/2006/table">
                <a:tbl>
                  <a:tblPr firstRow="1" bandRow="1">
                    <a:tableStyleId>{5C22544A-7EE6-4342-B048-85BDC9FD1C3A}</a:tableStyleId>
                  </a:tblPr>
                  <a:tblGrid>
                    <a:gridCol w="1189990"/>
                    <a:gridCol w="2305685"/>
                    <a:gridCol w="2381250"/>
                    <a:gridCol w="2267585"/>
                  </a:tblGrid>
                  <a:tr h="457835">
                    <a:tc>
                      <a:txBody>
                        <a:bodyPr/>
                        <a:p>
                          <a:pPr algn="ctr">
                            <a:buNone/>
                          </a:pPr>
                          <a:r>
                            <a:rPr lang="zh-CN" altLang="en-US" b="1"/>
                            <a:t>指标</a:t>
                          </a:r>
                          <a:endParaRPr lang="zh-CN" altLang="en-US" b="1"/>
                        </a:p>
                      </a:txBody>
                      <a:tcPr/>
                    </a:tc>
                    <a:tc>
                      <a:txBody>
                        <a:bodyPr/>
                        <a:p>
                          <a:pPr algn="ctr">
                            <a:buNone/>
                          </a:pPr>
                          <a:r>
                            <a:rPr lang="zh-CN" altLang="en-US" b="1"/>
                            <a:t>完全具备财务可行性</a:t>
                          </a:r>
                          <a:endParaRPr lang="zh-CN" altLang="en-US" b="1"/>
                        </a:p>
                      </a:txBody>
                      <a:tcPr/>
                    </a:tc>
                    <a:tc>
                      <a:txBody>
                        <a:bodyPr/>
                        <a:p>
                          <a:pPr algn="ctr">
                            <a:buNone/>
                          </a:pPr>
                          <a:r>
                            <a:rPr lang="zh-CN" altLang="en-US" b="1"/>
                            <a:t>基本具备财务可行性</a:t>
                          </a:r>
                          <a:endParaRPr lang="zh-CN" altLang="en-US" b="1"/>
                        </a:p>
                      </a:txBody>
                      <a:tcPr/>
                    </a:tc>
                    <a:tc>
                      <a:txBody>
                        <a:bodyPr/>
                        <a:p>
                          <a:pPr algn="ctr">
                            <a:buNone/>
                          </a:pPr>
                          <a:r>
                            <a:rPr lang="zh-CN" altLang="en-US" b="1"/>
                            <a:t>不具备财务可行性</a:t>
                          </a:r>
                          <a:endParaRPr lang="zh-CN" altLang="en-US" b="1"/>
                        </a:p>
                      </a:txBody>
                      <a:tcPr/>
                    </a:tc>
                  </a:tr>
                  <a:tr h="534670">
                    <a:tc>
                      <a:txBody>
                        <a:bodyPr/>
                        <a:p>
                          <a:pPr algn="ctr">
                            <a:buNone/>
                          </a:pPr>
                          <a:r>
                            <a:rPr lang="en-US" altLang="zh-CN" b="1"/>
                            <a:t>NPV</a:t>
                          </a:r>
                          <a:endParaRPr lang="en-US" altLang="zh-CN" b="1"/>
                        </a:p>
                      </a:txBody>
                      <a:tcPr/>
                    </a:tc>
                    <a:tc>
                      <a:txBody>
                        <a:bodyPr/>
                        <a:p>
                          <a:pPr algn="ctr">
                            <a:buNone/>
                          </a:pPr>
                          <a:r>
                            <a:rPr lang="zh-CN" altLang="en-US" b="1"/>
                            <a:t>≥</a:t>
                          </a:r>
                          <a:r>
                            <a:rPr lang="en-US" altLang="zh-CN" b="1"/>
                            <a:t>0</a:t>
                          </a:r>
                          <a:endParaRPr lang="en-US" altLang="zh-CN" b="1"/>
                        </a:p>
                      </a:txBody>
                      <a:tcPr/>
                    </a:tc>
                    <a:tc>
                      <a:txBody>
                        <a:bodyPr/>
                        <a:p>
                          <a:pPr algn="ctr">
                            <a:buNone/>
                          </a:pPr>
                          <a:r>
                            <a:rPr lang="zh-CN" altLang="en-US" b="1"/>
                            <a:t>≥</a:t>
                          </a:r>
                          <a:r>
                            <a:rPr lang="en-US" altLang="zh-CN" b="1"/>
                            <a:t>0</a:t>
                          </a:r>
                          <a:endParaRPr lang="en-US" altLang="zh-CN" b="1"/>
                        </a:p>
                      </a:txBody>
                      <a:tcPr/>
                    </a:tc>
                    <a:tc>
                      <a:txBody>
                        <a:bodyPr/>
                        <a:p>
                          <a:pPr algn="ctr">
                            <a:buNone/>
                          </a:pPr>
                          <a:r>
                            <a:rPr lang="en-US" altLang="zh-CN" b="1"/>
                            <a:t>＜0</a:t>
                          </a:r>
                          <a:endParaRPr lang="en-US" altLang="zh-CN" b="1"/>
                        </a:p>
                      </a:txBody>
                      <a:tcPr/>
                    </a:tc>
                  </a:tr>
                  <a:tr h="534670">
                    <a:tc>
                      <a:txBody>
                        <a:bodyPr/>
                        <a:p>
                          <a:pPr algn="ctr">
                            <a:buNone/>
                          </a:pPr>
                          <a:r>
                            <a:rPr lang="en-US" altLang="zh-CN" b="1"/>
                            <a:t>NPVR</a:t>
                          </a:r>
                          <a:endParaRPr lang="en-US" altLang="zh-CN" b="1"/>
                        </a:p>
                      </a:txBody>
                      <a:tcPr/>
                    </a:tc>
                    <a:tc>
                      <a:txBody>
                        <a:bodyPr/>
                        <a:p>
                          <a:pPr algn="ctr">
                            <a:buNone/>
                          </a:pPr>
                          <a:r>
                            <a:rPr lang="zh-CN" altLang="en-US" b="1"/>
                            <a:t>≥</a:t>
                          </a:r>
                          <a:r>
                            <a:rPr lang="en-US" altLang="zh-CN" b="1"/>
                            <a:t>0</a:t>
                          </a:r>
                          <a:endParaRPr lang="en-US" altLang="zh-CN" b="1"/>
                        </a:p>
                      </a:txBody>
                      <a:tcPr/>
                    </a:tc>
                    <a:tc>
                      <a:txBody>
                        <a:bodyPr/>
                        <a:p>
                          <a:pPr algn="ctr">
                            <a:buNone/>
                          </a:pPr>
                          <a:r>
                            <a:rPr lang="zh-CN" altLang="en-US" b="1"/>
                            <a:t>≥</a:t>
                          </a:r>
                          <a:r>
                            <a:rPr lang="en-US" altLang="zh-CN" b="1"/>
                            <a:t>0</a:t>
                          </a:r>
                          <a:endParaRPr lang="en-US" altLang="zh-CN" b="1"/>
                        </a:p>
                      </a:txBody>
                      <a:tcPr/>
                    </a:tc>
                    <a:tc>
                      <a:txBody>
                        <a:bodyPr/>
                        <a:p>
                          <a:pPr algn="ctr">
                            <a:buNone/>
                          </a:pPr>
                          <a:r>
                            <a:rPr lang="en-US" altLang="zh-CN" sz="1800" b="1">
                              <a:sym typeface="+mn-ea"/>
                            </a:rPr>
                            <a:t>＜0</a:t>
                          </a:r>
                          <a:endParaRPr lang="en-US" altLang="zh-CN" sz="1800" b="1">
                            <a:sym typeface="+mn-ea"/>
                          </a:endParaRPr>
                        </a:p>
                      </a:txBody>
                      <a:tcPr/>
                    </a:tc>
                  </a:tr>
                  <a:tr h="534035">
                    <a:tc>
                      <a:txBody>
                        <a:bodyPr/>
                        <a:p>
                          <a:pPr algn="ctr">
                            <a:buNone/>
                          </a:pPr>
                          <a:r>
                            <a:rPr lang="en-US" altLang="zh-CN" b="1"/>
                            <a:t>PI</a:t>
                          </a:r>
                          <a:endParaRPr lang="en-US" altLang="zh-CN" b="1"/>
                        </a:p>
                      </a:txBody>
                      <a:tcPr/>
                    </a:tc>
                    <a:tc>
                      <a:txBody>
                        <a:bodyPr/>
                        <a:p>
                          <a:pPr algn="ctr">
                            <a:buNone/>
                          </a:pPr>
                          <a:r>
                            <a:rPr lang="zh-CN" altLang="en-US" b="1"/>
                            <a:t>≥</a:t>
                          </a:r>
                          <a:r>
                            <a:rPr lang="en-US" altLang="zh-CN" b="1"/>
                            <a:t>1</a:t>
                          </a:r>
                          <a:endParaRPr lang="en-US" altLang="zh-CN" b="1"/>
                        </a:p>
                      </a:txBody>
                      <a:tcPr/>
                    </a:tc>
                    <a:tc>
                      <a:txBody>
                        <a:bodyPr/>
                        <a:p>
                          <a:pPr algn="ctr">
                            <a:buNone/>
                          </a:pPr>
                          <a:r>
                            <a:rPr lang="zh-CN" altLang="en-US" b="1"/>
                            <a:t>≥</a:t>
                          </a:r>
                          <a:r>
                            <a:rPr lang="en-US" altLang="zh-CN" b="1"/>
                            <a:t>1</a:t>
                          </a:r>
                          <a:endParaRPr lang="en-US" altLang="zh-CN" b="1"/>
                        </a:p>
                      </a:txBody>
                      <a:tcPr/>
                    </a:tc>
                    <a:tc>
                      <a:txBody>
                        <a:bodyPr/>
                        <a:p>
                          <a:pPr algn="ctr">
                            <a:buNone/>
                          </a:pPr>
                          <a:r>
                            <a:rPr lang="en-US" altLang="zh-CN" b="1"/>
                            <a:t>＜1</a:t>
                          </a:r>
                          <a:endParaRPr lang="en-US" altLang="zh-CN" b="1"/>
                        </a:p>
                      </a:txBody>
                      <a:tcPr/>
                    </a:tc>
                  </a:tr>
                  <a:tr h="534670">
                    <a:tc>
                      <a:txBody>
                        <a:bodyPr/>
                        <a:p>
                          <a:pPr algn="ctr">
                            <a:buNone/>
                          </a:pPr>
                          <a:r>
                            <a:rPr lang="en-US" altLang="zh-CN" b="1"/>
                            <a:t>IRR</a:t>
                          </a:r>
                          <a:endParaRPr lang="en-US" altLang="zh-CN" b="1"/>
                        </a:p>
                      </a:txBody>
                      <a:tcPr/>
                    </a:tc>
                    <a:tc>
                      <a:txBody>
                        <a:bodyPr/>
                        <a:p>
                          <a:pPr algn="ctr">
                            <a:buNone/>
                          </a:pPr>
                          <a:r>
                            <a:rPr lang="zh-CN" altLang="en-US" b="1"/>
                            <a:t>≥</a:t>
                          </a:r>
                          <a:r>
                            <a:rPr lang="en-US" altLang="zh-CN" b="1"/>
                            <a:t>i(</a:t>
                          </a:r>
                          <a:r>
                            <a:rPr lang="zh-CN" altLang="en-US" b="1"/>
                            <a:t>给定的贴现率）</a:t>
                          </a:r>
                          <a:endParaRPr lang="zh-CN" altLang="en-US" b="1"/>
                        </a:p>
                      </a:txBody>
                      <a:tcPr/>
                    </a:tc>
                    <a:tc>
                      <a:txBody>
                        <a:bodyPr/>
                        <a:p>
                          <a:pPr algn="ctr">
                            <a:buNone/>
                          </a:pPr>
                          <a:r>
                            <a:rPr lang="zh-CN" altLang="en-US" b="1"/>
                            <a:t>≥</a:t>
                          </a:r>
                          <a:r>
                            <a:rPr lang="en-US" altLang="zh-CN" b="1"/>
                            <a:t>i(</a:t>
                          </a:r>
                          <a:r>
                            <a:rPr lang="zh-CN" altLang="en-US" b="1"/>
                            <a:t>给定的贴现率）</a:t>
                          </a:r>
                          <a:endParaRPr lang="zh-CN" altLang="en-US" b="1"/>
                        </a:p>
                      </a:txBody>
                      <a:tcPr/>
                    </a:tc>
                    <a:tc>
                      <a:txBody>
                        <a:bodyPr/>
                        <a:p>
                          <a:pPr algn="ctr">
                            <a:buNone/>
                          </a:pPr>
                          <a:r>
                            <a:rPr lang="en-US" altLang="zh-CN" b="1"/>
                            <a:t>＜i(</a:t>
                          </a:r>
                          <a:r>
                            <a:rPr lang="zh-CN" altLang="en-US" b="1"/>
                            <a:t>给定的贴现率）</a:t>
                          </a:r>
                          <a:endParaRPr lang="zh-CN" altLang="en-US" b="1"/>
                        </a:p>
                      </a:txBody>
                      <a:tcPr/>
                    </a:tc>
                  </a:tr>
                  <a:tr h="735330">
                    <a:tc>
                      <a:txBody>
                        <a:bodyPr/>
                        <a:p>
                          <a:pPr algn="ctr">
                            <a:buNone/>
                          </a:pPr>
                          <a:r>
                            <a:rPr lang="en-US" altLang="zh-CN" b="1"/>
                            <a:t>ARR</a:t>
                          </a:r>
                          <a:endParaRPr lang="en-US" altLang="zh-CN" b="1"/>
                        </a:p>
                      </a:txBody>
                      <a:tcPr/>
                    </a:tc>
                    <a:tc>
                      <a:txBody>
                        <a:bodyPr/>
                        <a:p>
                          <a:pPr algn="ctr">
                            <a:buNone/>
                          </a:pPr>
                          <a:r>
                            <a:rPr lang="zh-CN" altLang="en-US" b="1"/>
                            <a:t>≥</a:t>
                          </a:r>
                          <a:r>
                            <a:rPr lang="en-US" altLang="zh-CN" b="1"/>
                            <a:t>i</a:t>
                          </a:r>
                          <a:r>
                            <a:rPr lang="zh-CN" altLang="en-US" b="1"/>
                            <a:t>（基准的投资报酬率）</a:t>
                          </a:r>
                          <a:endParaRPr lang="zh-CN" altLang="en-US" b="1"/>
                        </a:p>
                      </a:txBody>
                      <a:tcPr/>
                    </a:tc>
                    <a:tc>
                      <a:txBody>
                        <a:bodyPr/>
                        <a:p>
                          <a:pPr algn="ctr">
                            <a:buNone/>
                          </a:pPr>
                          <a:r>
                            <a:rPr lang="en-US" altLang="zh-CN" b="1"/>
                            <a:t>＜i</a:t>
                          </a:r>
                          <a:r>
                            <a:rPr lang="zh-CN" altLang="en-US" b="1"/>
                            <a:t>（基准的投资报酬率）</a:t>
                          </a:r>
                          <a:endParaRPr lang="zh-CN" altLang="en-US" b="1"/>
                        </a:p>
                      </a:txBody>
                      <a:tcPr/>
                    </a:tc>
                    <a:tc>
                      <a:txBody>
                        <a:bodyPr/>
                        <a:p>
                          <a:pPr algn="ctr">
                            <a:buNone/>
                          </a:pPr>
                          <a:r>
                            <a:rPr lang="en-US" altLang="zh-CN" b="1"/>
                            <a:t>＜i</a:t>
                          </a:r>
                          <a:r>
                            <a:rPr lang="zh-CN" altLang="en-US" b="1"/>
                            <a:t>（基准的投资报酬率）</a:t>
                          </a:r>
                          <a:endParaRPr lang="zh-CN" altLang="en-US" b="1"/>
                        </a:p>
                      </a:txBody>
                      <a:tcPr/>
                    </a:tc>
                  </a:tr>
                  <a:tr h="640080">
                    <a:tc>
                      <a:txBody>
                        <a:bodyPr/>
                        <a:p>
                          <a:pPr algn="ctr">
                            <a:buNone/>
                          </a:pPr>
                          <a:r>
                            <a:rPr lang="en-US" altLang="zh-CN" b="1"/>
                            <a:t>PP</a:t>
                          </a:r>
                          <a:endParaRPr lang="en-US" altLang="zh-CN" b="1"/>
                        </a:p>
                      </a:txBody>
                      <a:tcPr/>
                    </a:tc>
                    <a:tc>
                      <a:txBody>
                        <a:bodyPr/>
                        <a:lstStyle/>
                        <a:p>
                          <a:endParaRPr lang="zh-CN"/>
                        </a:p>
                      </a:txBody>
                      <a:tcPr>
                        <a:blipFill>
                          <a:blip r:embed="rId3"/>
                        </a:blipFill>
                      </a:tcPr>
                    </a:tc>
                    <a:tc>
                      <a:txBody>
                        <a:bodyPr/>
                        <a:lstStyle/>
                        <a:p>
                          <a:endParaRPr lang="zh-CN"/>
                        </a:p>
                      </a:txBody>
                      <a:tcPr>
                        <a:blipFill>
                          <a:blip r:embed="rId3"/>
                        </a:blipFill>
                      </a:tcPr>
                    </a:tc>
                    <a:tc>
                      <a:txBody>
                        <a:bodyPr/>
                        <a:lstStyle/>
                        <a:p>
                          <a:endParaRPr lang="zh-CN"/>
                        </a:p>
                      </a:txBody>
                      <a:tcPr>
                        <a:blipFill>
                          <a:blip r:embed="rId3"/>
                        </a:blipFill>
                      </a:tcPr>
                    </a:tc>
                  </a:tr>
                </a:tbl>
              </a:graphicData>
            </a:graphic>
          </p:graphicFrame>
        </mc:Fallback>
      </mc:AlternateContent>
    </p:spTree>
  </p:cSld>
  <p:clrMapOvr>
    <a:masterClrMapping/>
  </p:clrMapOvr>
  <p:transition spd="med">
    <p:blinds dir="vert"/>
    <p:sndAc>
      <p:stSnd>
        <p:snd r:embed="rId4" name="chimes.wav"/>
      </p:stSnd>
    </p:sndAc>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0025" y="260350"/>
            <a:ext cx="8778875" cy="4267200"/>
          </a:xfrm>
        </p:spPr>
        <p:txBody>
          <a:bodyPr/>
          <a:p>
            <a:pPr>
              <a:lnSpc>
                <a:spcPct val="150000"/>
              </a:lnSpc>
            </a:pPr>
            <a:r>
              <a:rPr lang="zh-CN" altLang="en-US" sz="2000" b="1">
                <a:solidFill>
                  <a:srgbClr val="FF0000"/>
                </a:solidFill>
              </a:rPr>
              <a:t>例题6-11：</a:t>
            </a:r>
            <a:endParaRPr lang="zh-CN" altLang="en-US" sz="2000" b="1">
              <a:solidFill>
                <a:srgbClr val="FF0000"/>
              </a:solidFill>
            </a:endParaRPr>
          </a:p>
          <a:p>
            <a:pPr>
              <a:lnSpc>
                <a:spcPct val="150000"/>
              </a:lnSpc>
            </a:pPr>
            <a:r>
              <a:rPr lang="zh-CN" altLang="en-US" sz="2000" b="1"/>
              <a:t>某企业固定资产投资项目的原始投资为1 000万元，项目计算期为11年（其中生产经营期为10年），基准投资利润率为9.5%，行业基准贴现率为10%，行业标准静态投资回收期为3年。相关投资决策评价指标分别为：ARR=10%，PP=5年，NPV=1 626 48 0元，NPVR=17.04%，PI=1.1704，IRR=12.73%。判断该项目的可行性。</a:t>
            </a:r>
            <a:endParaRPr lang="zh-CN" altLang="en-US" sz="2000" b="1"/>
          </a:p>
          <a:p>
            <a:pPr>
              <a:lnSpc>
                <a:spcPct val="150000"/>
              </a:lnSpc>
            </a:pPr>
            <a:r>
              <a:rPr lang="zh-CN" altLang="en-US" sz="2000" b="1"/>
              <a:t>分析：该项目的可行性评价可通过以下步骤完成：</a:t>
            </a:r>
            <a:endParaRPr lang="zh-CN" altLang="en-US" sz="2000" b="1"/>
          </a:p>
          <a:p>
            <a:pPr>
              <a:lnSpc>
                <a:spcPct val="150000"/>
              </a:lnSpc>
            </a:pPr>
            <a:r>
              <a:rPr lang="zh-CN" altLang="en-US" sz="2000" b="1"/>
              <a:t>ARR=10%＞9.5%，，PP=5年＞3年，NPV=1 626 480元＞0，NPVR=17.04%＞0，PI=1.1704＞1，IRR=12.73%＞10%</a:t>
            </a:r>
            <a:endParaRPr lang="zh-CN" altLang="en-US" sz="2000" b="1"/>
          </a:p>
          <a:p>
            <a:pPr>
              <a:lnSpc>
                <a:spcPct val="150000"/>
              </a:lnSpc>
            </a:pPr>
            <a:r>
              <a:rPr lang="zh-CN" altLang="en-US" sz="2000" b="1"/>
              <a:t>该项目各项主要评价指标均达到或超过相应标准，所以该项目具备财务可行性，只是静态投资回收期较长，超过了行业标准静态投资回收期，有一定风险。</a:t>
            </a:r>
            <a:endParaRPr lang="zh-CN" altLang="en-US" sz="2000" b="1"/>
          </a:p>
        </p:txBody>
      </p:sp>
    </p:spTree>
  </p:cSld>
  <p:clrMapOvr>
    <a:masterClrMapping/>
  </p:clrMapOvr>
  <p:transition spd="med">
    <p:blinds dir="vert"/>
    <p:sndAc>
      <p:stSnd>
        <p:snd r:embed="rId1" name="chimes.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idx="1"/>
          </p:nvPr>
        </p:nvSpPr>
        <p:spPr>
          <a:xfrm>
            <a:off x="1428115" y="3213100"/>
            <a:ext cx="7728585" cy="1064895"/>
          </a:xfrm>
        </p:spPr>
        <p:txBody>
          <a:bodyPr vert="horz" wrap="square" lIns="91440" tIns="45720" rIns="91440" bIns="45720" anchor="t" anchorCtr="0"/>
          <a:p>
            <a:pPr eaLnBrk="1" hangingPunct="1">
              <a:lnSpc>
                <a:spcPct val="150000"/>
              </a:lnSpc>
              <a:buNone/>
            </a:pPr>
            <a:r>
              <a:rPr lang="zh-CN" altLang="en-US" sz="2400" b="1" dirty="0"/>
              <a:t> 按投资项目的现金流动模式：常规投资项目和非常规投资项目</a:t>
            </a:r>
            <a:endParaRPr lang="zh-CN" altLang="en-US" sz="2400" b="1" dirty="0"/>
          </a:p>
        </p:txBody>
      </p:sp>
      <p:sp>
        <p:nvSpPr>
          <p:cNvPr id="24577" name="Rectangle 12"/>
          <p:cNvSpPr>
            <a:spLocks noChangeArrowheads="1"/>
          </p:cNvSpPr>
          <p:nvPr>
            <p:custDataLst>
              <p:tags r:id="rId1"/>
            </p:custDataLst>
          </p:nvPr>
        </p:nvSpPr>
        <p:spPr bwMode="auto">
          <a:xfrm>
            <a:off x="1043623" y="548640"/>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二、项目投资的概念及种类</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3" name="Rectangle 12"/>
          <p:cNvSpPr>
            <a:spLocks noChangeArrowheads="1"/>
          </p:cNvSpPr>
          <p:nvPr>
            <p:custDataLst>
              <p:tags r:id="rId2"/>
            </p:custDataLst>
          </p:nvPr>
        </p:nvSpPr>
        <p:spPr bwMode="auto">
          <a:xfrm>
            <a:off x="1187133" y="1498600"/>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（二）项目投资的种类</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nvGrpSpPr>
          <p:cNvPr id="62" name="组合 2"/>
          <p:cNvGrpSpPr/>
          <p:nvPr/>
        </p:nvGrpSpPr>
        <p:grpSpPr>
          <a:xfrm>
            <a:off x="179705" y="2449195"/>
            <a:ext cx="1151255" cy="691515"/>
            <a:chOff x="3058140" y="2430077"/>
            <a:chExt cx="1151056" cy="720000"/>
          </a:xfrm>
        </p:grpSpPr>
        <p:grpSp>
          <p:nvGrpSpPr>
            <p:cNvPr id="9233" name="组合 3"/>
            <p:cNvGrpSpPr/>
            <p:nvPr/>
          </p:nvGrpSpPr>
          <p:grpSpPr>
            <a:xfrm>
              <a:off x="3058140" y="2430077"/>
              <a:ext cx="1151056" cy="720000"/>
              <a:chOff x="3609683" y="2394857"/>
              <a:chExt cx="1151056" cy="720000"/>
            </a:xfrm>
          </p:grpSpPr>
          <p:sp>
            <p:nvSpPr>
              <p:cNvPr id="65" name="矩形 64"/>
              <p:cNvSpPr/>
              <p:nvPr>
                <p:custDataLst>
                  <p:tags r:id="rId3"/>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5" name="流程图: 延期 6"/>
              <p:cNvSpPr/>
              <p:nvPr>
                <p:custDataLst>
                  <p:tags r:id="rId4"/>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1</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64" name="等腰三角形 4"/>
            <p:cNvSpPr/>
            <p:nvPr>
              <p:custDataLst>
                <p:tags r:id="rId5"/>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7" name="组合 2"/>
          <p:cNvGrpSpPr/>
          <p:nvPr/>
        </p:nvGrpSpPr>
        <p:grpSpPr>
          <a:xfrm>
            <a:off x="251460" y="3284855"/>
            <a:ext cx="1150938" cy="791211"/>
            <a:chOff x="3058140" y="2430077"/>
            <a:chExt cx="1151056" cy="792159"/>
          </a:xfrm>
        </p:grpSpPr>
        <p:grpSp>
          <p:nvGrpSpPr>
            <p:cNvPr id="8" name="组合 3"/>
            <p:cNvGrpSpPr/>
            <p:nvPr/>
          </p:nvGrpSpPr>
          <p:grpSpPr>
            <a:xfrm>
              <a:off x="3058140" y="2430077"/>
              <a:ext cx="1151056" cy="720000"/>
              <a:chOff x="3609683" y="2394857"/>
              <a:chExt cx="1151056" cy="720000"/>
            </a:xfrm>
          </p:grpSpPr>
          <p:sp>
            <p:nvSpPr>
              <p:cNvPr id="9" name="矩形 8"/>
              <p:cNvSpPr/>
              <p:nvPr>
                <p:custDataLst>
                  <p:tags r:id="rId6"/>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0" name="流程图: 延期 6"/>
              <p:cNvSpPr/>
              <p:nvPr>
                <p:custDataLst>
                  <p:tags r:id="rId7"/>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2</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11" name="等腰三角形 4"/>
            <p:cNvSpPr/>
            <p:nvPr>
              <p:custDataLst>
                <p:tags r:id="rId8"/>
              </p:custDataLst>
            </p:nvPr>
          </p:nvSpPr>
          <p:spPr>
            <a:xfrm rot="5400000">
              <a:off x="3570227" y="2680750"/>
              <a:ext cx="749562"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sp>
        <p:nvSpPr>
          <p:cNvPr id="13" name="Rectangle 2"/>
          <p:cNvSpPr>
            <a:spLocks noGrp="1"/>
          </p:cNvSpPr>
          <p:nvPr>
            <p:custDataLst>
              <p:tags r:id="rId9"/>
            </p:custDataLst>
          </p:nvPr>
        </p:nvSpPr>
        <p:spPr>
          <a:xfrm>
            <a:off x="1257935" y="3141345"/>
            <a:ext cx="7969250" cy="86868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buNone/>
            </a:pPr>
            <a:r>
              <a:rPr lang="zh-CN" altLang="en-US" sz="2800" b="1" dirty="0"/>
              <a:t> </a:t>
            </a:r>
            <a:endParaRPr lang="zh-CN" sz="2800" b="1" dirty="0"/>
          </a:p>
        </p:txBody>
      </p:sp>
      <p:sp>
        <p:nvSpPr>
          <p:cNvPr id="14" name="Rectangle 2"/>
          <p:cNvSpPr>
            <a:spLocks noGrp="1"/>
          </p:cNvSpPr>
          <p:nvPr>
            <p:custDataLst>
              <p:tags r:id="rId10"/>
            </p:custDataLst>
          </p:nvPr>
        </p:nvSpPr>
        <p:spPr>
          <a:xfrm>
            <a:off x="1301750" y="2578100"/>
            <a:ext cx="7969250" cy="86868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buNone/>
            </a:pPr>
            <a:r>
              <a:rPr lang="zh-CN" altLang="en-US" sz="2400" b="1" dirty="0"/>
              <a:t> 按投资项目之间的关系：独立项目和互斥项目</a:t>
            </a:r>
            <a:endParaRPr lang="zh-CN" altLang="en-US" sz="2400" b="1" dirty="0"/>
          </a:p>
        </p:txBody>
      </p:sp>
      <p:grpSp>
        <p:nvGrpSpPr>
          <p:cNvPr id="15" name="组合 2"/>
          <p:cNvGrpSpPr/>
          <p:nvPr/>
        </p:nvGrpSpPr>
        <p:grpSpPr>
          <a:xfrm>
            <a:off x="323215" y="4437380"/>
            <a:ext cx="1151255" cy="691515"/>
            <a:chOff x="3058140" y="2430077"/>
            <a:chExt cx="1151056" cy="720000"/>
          </a:xfrm>
        </p:grpSpPr>
        <p:grpSp>
          <p:nvGrpSpPr>
            <p:cNvPr id="16" name="组合 3"/>
            <p:cNvGrpSpPr/>
            <p:nvPr/>
          </p:nvGrpSpPr>
          <p:grpSpPr>
            <a:xfrm>
              <a:off x="3058140" y="2430077"/>
              <a:ext cx="1151056" cy="720000"/>
              <a:chOff x="3609683" y="2394857"/>
              <a:chExt cx="1151056" cy="720000"/>
            </a:xfrm>
          </p:grpSpPr>
          <p:sp>
            <p:nvSpPr>
              <p:cNvPr id="17" name="矩形 16"/>
              <p:cNvSpPr/>
              <p:nvPr>
                <p:custDataLst>
                  <p:tags r:id="rId11"/>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p:txBody>
          </p:sp>
          <p:sp>
            <p:nvSpPr>
              <p:cNvPr id="18" name="流程图: 延期 6"/>
              <p:cNvSpPr/>
              <p:nvPr>
                <p:custDataLst>
                  <p:tags r:id="rId12"/>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3</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19" name="等腰三角形 4"/>
            <p:cNvSpPr/>
            <p:nvPr>
              <p:custDataLst>
                <p:tags r:id="rId13"/>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p:txBody>
        </p:sp>
      </p:grpSp>
      <p:sp>
        <p:nvSpPr>
          <p:cNvPr id="20" name="Rectangle 2"/>
          <p:cNvSpPr>
            <a:spLocks noGrp="1"/>
          </p:cNvSpPr>
          <p:nvPr>
            <p:custDataLst>
              <p:tags r:id="rId14"/>
            </p:custDataLst>
          </p:nvPr>
        </p:nvSpPr>
        <p:spPr>
          <a:xfrm>
            <a:off x="1331595" y="4277995"/>
            <a:ext cx="7527925" cy="86868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buNone/>
            </a:pPr>
            <a:r>
              <a:rPr lang="zh-CN" altLang="en-US" sz="2400" b="1" dirty="0"/>
              <a:t> 按投资在生产过程中的作用：初创投资项目和后续投资项目</a:t>
            </a:r>
            <a:endParaRPr lang="zh-CN" altLang="en-US" sz="2400" b="1" dirty="0"/>
          </a:p>
        </p:txBody>
      </p:sp>
    </p:spTree>
  </p:cSld>
  <p:clrMapOvr>
    <a:masterClrMapping/>
  </p:clrMapOvr>
  <p:transition spd="med">
    <p:blinds dir="vert"/>
    <p:sndAc>
      <p:stSnd>
        <p:snd r:embed="rId15"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4675" y="304800"/>
            <a:ext cx="8001000" cy="817880"/>
          </a:xfrm>
        </p:spPr>
        <p:txBody>
          <a:bodyPr/>
          <a:p>
            <a:r>
              <a:rPr lang="zh-CN" altLang="en-US" sz="3200" b="1"/>
              <a:t>二、独立方案投资决策</a:t>
            </a:r>
            <a:endParaRPr lang="zh-CN" altLang="en-US" sz="3200" b="1"/>
          </a:p>
        </p:txBody>
      </p:sp>
      <p:sp>
        <p:nvSpPr>
          <p:cNvPr id="3" name="内容占位符 2"/>
          <p:cNvSpPr>
            <a:spLocks noGrp="1"/>
          </p:cNvSpPr>
          <p:nvPr>
            <p:ph idx="1"/>
          </p:nvPr>
        </p:nvSpPr>
        <p:spPr>
          <a:xfrm>
            <a:off x="611188" y="1484630"/>
            <a:ext cx="8001000" cy="4267200"/>
          </a:xfrm>
        </p:spPr>
        <p:txBody>
          <a:bodyPr/>
          <a:p>
            <a:pPr>
              <a:lnSpc>
                <a:spcPct val="150000"/>
              </a:lnSpc>
            </a:pPr>
            <a:r>
              <a:rPr lang="zh-CN" altLang="en-US" sz="2800" b="1"/>
              <a:t>对于独立方案的项目投资决策分析，可运用净现值、现值指数、内部报酬率以及投资回收期、投资报酬率等任何一个合理的标准进行分析，决定项目的取舍。只要运用得当，一般能够得出正确的决策。</a:t>
            </a:r>
            <a:endParaRPr lang="zh-CN" altLang="en-US" sz="2800" b="1"/>
          </a:p>
        </p:txBody>
      </p:sp>
    </p:spTree>
  </p:cSld>
  <p:clrMapOvr>
    <a:masterClrMapping/>
  </p:clrMapOvr>
  <p:transition spd="med">
    <p:blinds dir="vert"/>
    <p:sndAc>
      <p:stSnd>
        <p:snd r:embed="rId1" name="chimes.wav"/>
      </p:stSnd>
    </p:sndAc>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4675" y="188595"/>
            <a:ext cx="8001000" cy="817880"/>
          </a:xfrm>
        </p:spPr>
        <p:txBody>
          <a:bodyPr/>
          <a:p>
            <a:r>
              <a:rPr lang="zh-CN" altLang="en-US" sz="3200" b="1"/>
              <a:t>二、独立方案投资决策</a:t>
            </a:r>
            <a:endParaRPr lang="zh-CN" altLang="en-US" sz="3200" b="1"/>
          </a:p>
        </p:txBody>
      </p:sp>
      <p:sp>
        <p:nvSpPr>
          <p:cNvPr id="100" name="文本框 99"/>
          <p:cNvSpPr txBox="1"/>
          <p:nvPr/>
        </p:nvSpPr>
        <p:spPr>
          <a:xfrm>
            <a:off x="107315" y="1124585"/>
            <a:ext cx="8853805" cy="3014980"/>
          </a:xfrm>
          <a:prstGeom prst="rect">
            <a:avLst/>
          </a:prstGeom>
          <a:noFill/>
          <a:ln w="9525">
            <a:noFill/>
          </a:ln>
        </p:spPr>
        <p:txBody>
          <a:bodyPr wrap="square">
            <a:spAutoFit/>
          </a:bodyPr>
          <a:p>
            <a:pPr indent="267970">
              <a:lnSpc>
                <a:spcPct val="150000"/>
              </a:lnSpc>
            </a:pPr>
            <a:r>
              <a:rPr lang="zh-CN" sz="2000" b="1">
                <a:solidFill>
                  <a:srgbClr val="FF0000"/>
                </a:solidFill>
                <a:ea typeface="宋体" panose="02010600030101010101" pitchFamily="2" charset="-122"/>
              </a:rPr>
              <a:t>例题</a:t>
            </a:r>
            <a:r>
              <a:rPr lang="en-US" sz="2000" b="1">
                <a:solidFill>
                  <a:srgbClr val="FF0000"/>
                </a:solidFill>
                <a:latin typeface="Times New Roman" panose="02020603050405020304" pitchFamily="18" charset="0"/>
                <a:ea typeface="宋体" panose="02010600030101010101" pitchFamily="2" charset="-122"/>
              </a:rPr>
              <a:t>6-12</a:t>
            </a:r>
            <a:r>
              <a:rPr lang="zh-CN" sz="2000" b="1">
                <a:solidFill>
                  <a:srgbClr val="FF0000"/>
                </a:solidFill>
                <a:ea typeface="宋体" panose="02010600030101010101" pitchFamily="2" charset="-122"/>
              </a:rPr>
              <a:t>：</a:t>
            </a:r>
            <a:endParaRPr lang="zh-CN" sz="2000" b="1">
              <a:ea typeface="宋体" panose="02010600030101010101" pitchFamily="2" charset="-122"/>
            </a:endParaRPr>
          </a:p>
          <a:p>
            <a:pPr indent="267970">
              <a:lnSpc>
                <a:spcPct val="150000"/>
              </a:lnSpc>
            </a:pPr>
            <a:r>
              <a:rPr lang="zh-CN" sz="2000" b="1">
                <a:ea typeface="宋体" panose="02010600030101010101" pitchFamily="2" charset="-122"/>
              </a:rPr>
              <a:t>崇博公司目前有足够的资金准备投资于三个独立投资项目，</a:t>
            </a:r>
            <a:r>
              <a:rPr lang="en-US" sz="2000" b="1">
                <a:latin typeface="Times New Roman" panose="02020603050405020304" pitchFamily="18" charset="0"/>
                <a:ea typeface="宋体" panose="02010600030101010101" pitchFamily="2" charset="-122"/>
              </a:rPr>
              <a:t>A</a:t>
            </a:r>
            <a:r>
              <a:rPr lang="zh-CN" sz="2000" b="1">
                <a:ea typeface="宋体" panose="02010600030101010101" pitchFamily="2" charset="-122"/>
              </a:rPr>
              <a:t>项目投资额</a:t>
            </a:r>
            <a:r>
              <a:rPr lang="en-US" sz="2000" b="1">
                <a:latin typeface="Times New Roman" panose="02020603050405020304" pitchFamily="18" charset="0"/>
                <a:ea typeface="宋体" panose="02010600030101010101" pitchFamily="2" charset="-122"/>
              </a:rPr>
              <a:t>100 000</a:t>
            </a:r>
            <a:r>
              <a:rPr lang="zh-CN" sz="2000" b="1">
                <a:ea typeface="宋体" panose="02010600030101010101" pitchFamily="2" charset="-122"/>
              </a:rPr>
              <a:t>元，期限</a:t>
            </a:r>
            <a:r>
              <a:rPr lang="en-US" sz="2000" b="1">
                <a:latin typeface="Times New Roman" panose="02020603050405020304" pitchFamily="18" charset="0"/>
                <a:ea typeface="宋体" panose="02010600030101010101" pitchFamily="2" charset="-122"/>
              </a:rPr>
              <a:t>5</a:t>
            </a:r>
            <a:r>
              <a:rPr lang="zh-CN" sz="2000" b="1">
                <a:ea typeface="宋体" panose="02010600030101010101" pitchFamily="2" charset="-122"/>
              </a:rPr>
              <a:t>年；</a:t>
            </a:r>
            <a:r>
              <a:rPr lang="en-US" sz="2000" b="1">
                <a:latin typeface="Times New Roman" panose="02020603050405020304" pitchFamily="18" charset="0"/>
                <a:ea typeface="宋体" panose="02010600030101010101" pitchFamily="2" charset="-122"/>
              </a:rPr>
              <a:t>B</a:t>
            </a:r>
            <a:r>
              <a:rPr lang="zh-CN" sz="2000" b="1">
                <a:ea typeface="宋体" panose="02010600030101010101" pitchFamily="2" charset="-122"/>
              </a:rPr>
              <a:t>项目投资额</a:t>
            </a:r>
            <a:r>
              <a:rPr lang="en-US" sz="2000" b="1">
                <a:latin typeface="Times New Roman" panose="02020603050405020304" pitchFamily="18" charset="0"/>
                <a:ea typeface="宋体" panose="02010600030101010101" pitchFamily="2" charset="-122"/>
              </a:rPr>
              <a:t>180 000</a:t>
            </a:r>
            <a:r>
              <a:rPr lang="zh-CN" sz="2000" b="1">
                <a:ea typeface="宋体" panose="02010600030101010101" pitchFamily="2" charset="-122"/>
              </a:rPr>
              <a:t>元，期限</a:t>
            </a:r>
            <a:r>
              <a:rPr lang="en-US" sz="2000" b="1">
                <a:latin typeface="Times New Roman" panose="02020603050405020304" pitchFamily="18" charset="0"/>
                <a:ea typeface="宋体" panose="02010600030101010101" pitchFamily="2" charset="-122"/>
              </a:rPr>
              <a:t>5</a:t>
            </a:r>
            <a:r>
              <a:rPr lang="zh-CN" sz="2000" b="1">
                <a:ea typeface="宋体" panose="02010600030101010101" pitchFamily="2" charset="-122"/>
              </a:rPr>
              <a:t>年；</a:t>
            </a:r>
            <a:r>
              <a:rPr lang="en-US" sz="2000" b="1">
                <a:latin typeface="Times New Roman" panose="02020603050405020304" pitchFamily="18" charset="0"/>
                <a:ea typeface="宋体" panose="02010600030101010101" pitchFamily="2" charset="-122"/>
              </a:rPr>
              <a:t>C</a:t>
            </a:r>
            <a:r>
              <a:rPr lang="zh-CN" sz="2000" b="1">
                <a:ea typeface="宋体" panose="02010600030101010101" pitchFamily="2" charset="-122"/>
              </a:rPr>
              <a:t>项目投资额</a:t>
            </a:r>
            <a:r>
              <a:rPr lang="en-US" sz="2000" b="1">
                <a:latin typeface="Times New Roman" panose="02020603050405020304" pitchFamily="18" charset="0"/>
                <a:ea typeface="宋体" panose="02010600030101010101" pitchFamily="2" charset="-122"/>
              </a:rPr>
              <a:t>180 000</a:t>
            </a:r>
            <a:r>
              <a:rPr lang="zh-CN" sz="2000" b="1">
                <a:ea typeface="宋体" panose="02010600030101010101" pitchFamily="2" charset="-122"/>
              </a:rPr>
              <a:t>元，期限</a:t>
            </a:r>
            <a:r>
              <a:rPr lang="en-US" sz="2000" b="1">
                <a:latin typeface="Times New Roman" panose="02020603050405020304" pitchFamily="18" charset="0"/>
                <a:ea typeface="宋体" panose="02010600030101010101" pitchFamily="2" charset="-122"/>
              </a:rPr>
              <a:t>8</a:t>
            </a:r>
            <a:r>
              <a:rPr lang="zh-CN" sz="2000" b="1">
                <a:ea typeface="宋体" panose="02010600030101010101" pitchFamily="2" charset="-122"/>
              </a:rPr>
              <a:t>年。贴现率为</a:t>
            </a:r>
            <a:r>
              <a:rPr lang="en-US" sz="2000" b="1">
                <a:latin typeface="Times New Roman" panose="02020603050405020304" pitchFamily="18" charset="0"/>
                <a:ea typeface="宋体" panose="02010600030101010101" pitchFamily="2" charset="-122"/>
              </a:rPr>
              <a:t>10%</a:t>
            </a:r>
            <a:r>
              <a:rPr lang="zh-CN" sz="2000" b="1">
                <a:ea typeface="宋体" panose="02010600030101010101" pitchFamily="2" charset="-122"/>
              </a:rPr>
              <a:t>，其他有关资料如表</a:t>
            </a:r>
            <a:r>
              <a:rPr lang="en-US" sz="2000" b="1">
                <a:latin typeface="Times New Roman" panose="02020603050405020304" pitchFamily="18" charset="0"/>
                <a:ea typeface="宋体" panose="02010600030101010101" pitchFamily="2" charset="-122"/>
              </a:rPr>
              <a:t>6-13</a:t>
            </a:r>
            <a:r>
              <a:rPr lang="zh-CN" sz="2000" b="1">
                <a:ea typeface="宋体" panose="02010600030101010101" pitchFamily="2" charset="-122"/>
              </a:rPr>
              <a:t>所示。如何安排投资顺序？</a:t>
            </a:r>
            <a:endParaRPr lang="zh-CN" sz="2000" b="1">
              <a:ea typeface="宋体" panose="02010600030101010101" pitchFamily="2" charset="-122"/>
            </a:endParaRPr>
          </a:p>
          <a:p>
            <a:pPr indent="267970">
              <a:lnSpc>
                <a:spcPct val="150000"/>
              </a:lnSpc>
            </a:pPr>
            <a:r>
              <a:rPr lang="en-US" altLang="zh-CN" sz="2000" b="1">
                <a:ea typeface="宋体" panose="02010600030101010101" pitchFamily="2" charset="-122"/>
              </a:rPr>
              <a:t>                    </a:t>
            </a:r>
            <a:r>
              <a:rPr lang="zh-CN" sz="2000" b="1">
                <a:ea typeface="宋体" panose="02010600030101010101" pitchFamily="2" charset="-122"/>
              </a:rPr>
              <a:t>表</a:t>
            </a:r>
            <a:r>
              <a:rPr lang="en-US" sz="2000" b="1">
                <a:latin typeface="Times New Roman" panose="02020603050405020304" pitchFamily="18" charset="0"/>
                <a:ea typeface="宋体" panose="02010600030101010101" pitchFamily="2" charset="-122"/>
              </a:rPr>
              <a:t>6-13      </a:t>
            </a:r>
            <a:r>
              <a:rPr lang="zh-CN" sz="2000" b="1">
                <a:ea typeface="宋体" panose="02010600030101010101" pitchFamily="2" charset="-122"/>
              </a:rPr>
              <a:t>三个方案的相关评价指标            </a:t>
            </a:r>
            <a:r>
              <a:rPr lang="en-US" sz="2000" b="1">
                <a:latin typeface="Times New Roman" panose="02020603050405020304" pitchFamily="18" charset="0"/>
                <a:ea typeface="宋体" panose="02010600030101010101" pitchFamily="2" charset="-122"/>
              </a:rPr>
              <a:t>  </a:t>
            </a:r>
            <a:r>
              <a:rPr lang="zh-CN" sz="2000" b="1">
                <a:ea typeface="宋体" panose="02010600030101010101" pitchFamily="2" charset="-122"/>
              </a:rPr>
              <a:t>单位：元</a:t>
            </a:r>
            <a:endParaRPr lang="zh-CN" altLang="en-US" sz="2000" b="1"/>
          </a:p>
        </p:txBody>
      </p:sp>
      <p:graphicFrame>
        <p:nvGraphicFramePr>
          <p:cNvPr id="4" name="表格 3"/>
          <p:cNvGraphicFramePr/>
          <p:nvPr>
            <p:custDataLst>
              <p:tags r:id="rId1"/>
            </p:custDataLst>
          </p:nvPr>
        </p:nvGraphicFramePr>
        <p:xfrm>
          <a:off x="906780" y="4257675"/>
          <a:ext cx="6802120" cy="1878965"/>
        </p:xfrm>
        <a:graphic>
          <a:graphicData uri="http://schemas.openxmlformats.org/drawingml/2006/table">
            <a:tbl>
              <a:tblPr/>
              <a:tblGrid>
                <a:gridCol w="2320290"/>
                <a:gridCol w="1468755"/>
                <a:gridCol w="1582420"/>
                <a:gridCol w="1430655"/>
              </a:tblGrid>
              <a:tr h="295910">
                <a:tc>
                  <a:txBody>
                    <a:bodyPr/>
                    <a:p>
                      <a:pPr indent="0" algn="ctr">
                        <a:buNone/>
                      </a:pPr>
                      <a:r>
                        <a:rPr lang="en-US" sz="1800" b="1">
                          <a:latin typeface="Times New Roman" panose="02020603050405020304" pitchFamily="18" charset="0"/>
                          <a:cs typeface="Times New Roman" panose="02020603050405020304" pitchFamily="18" charset="0"/>
                        </a:rPr>
                        <a:t>项目</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A项目</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B项目</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C项目</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6875">
                <a:tc>
                  <a:txBody>
                    <a:bodyPr/>
                    <a:p>
                      <a:pPr indent="0">
                        <a:buNone/>
                      </a:pPr>
                      <a:r>
                        <a:rPr lang="en-US" sz="1800" b="1">
                          <a:latin typeface="Times New Roman" panose="02020603050405020304" pitchFamily="18" charset="0"/>
                          <a:cs typeface="Times New Roman" panose="02020603050405020304" pitchFamily="18" charset="0"/>
                        </a:rPr>
                        <a:t>每年现金净流（NCF）</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65 000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50 000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6545">
                <a:tc>
                  <a:txBody>
                    <a:bodyPr/>
                    <a:p>
                      <a:pPr indent="0">
                        <a:buNone/>
                      </a:pPr>
                      <a:r>
                        <a:rPr lang="en-US" sz="1800" b="1">
                          <a:latin typeface="Times New Roman" panose="02020603050405020304" pitchFamily="18" charset="0"/>
                          <a:cs typeface="Times New Roman" panose="02020603050405020304" pitchFamily="18" charset="0"/>
                        </a:rPr>
                        <a:t>净现值（NPV）</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51 640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66 420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86 750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5910">
                <a:tc>
                  <a:txBody>
                    <a:bodyPr/>
                    <a:p>
                      <a:pPr indent="0">
                        <a:buNone/>
                      </a:pPr>
                      <a:r>
                        <a:rPr lang="en-US" sz="1800" b="1">
                          <a:latin typeface="Times New Roman" panose="02020603050405020304" pitchFamily="18" charset="0"/>
                          <a:cs typeface="Times New Roman" panose="02020603050405020304" pitchFamily="18" charset="0"/>
                        </a:rPr>
                        <a:t>现值指数（PI）</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1.52</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1.37</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1.48</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3725">
                <a:tc>
                  <a:txBody>
                    <a:bodyPr/>
                    <a:p>
                      <a:pPr indent="0">
                        <a:buNone/>
                      </a:pPr>
                      <a:r>
                        <a:rPr lang="en-US" sz="1800" b="1">
                          <a:latin typeface="Times New Roman" panose="02020603050405020304" pitchFamily="18" charset="0"/>
                          <a:cs typeface="Times New Roman" panose="02020603050405020304" pitchFamily="18" charset="0"/>
                        </a:rPr>
                        <a:t>内含报酬率（IRR）</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28.68%</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23.61%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22.28%</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blinds dir="vert"/>
    <p:sndAc>
      <p:stSnd>
        <p:snd r:embed="rId2" name="chimes.wav"/>
      </p:stSnd>
    </p:sndAc>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88085" y="548640"/>
            <a:ext cx="6321425" cy="398780"/>
          </a:xfrm>
          <a:prstGeom prst="rect">
            <a:avLst/>
          </a:prstGeom>
          <a:noFill/>
          <a:ln w="9525">
            <a:noFill/>
          </a:ln>
        </p:spPr>
        <p:txBody>
          <a:bodyPr wrap="square">
            <a:spAutoFit/>
          </a:bodyPr>
          <a:p>
            <a:r>
              <a:rPr lang="en-US" sz="2000" b="1">
                <a:latin typeface="Times New Roman" panose="02020603050405020304" pitchFamily="18" charset="0"/>
                <a:ea typeface="宋体" panose="02010600030101010101" pitchFamily="2" charset="-122"/>
              </a:rPr>
              <a:t> </a:t>
            </a:r>
            <a:r>
              <a:rPr lang="zh-CN" sz="2000" b="1">
                <a:ea typeface="宋体" panose="02010600030101010101" pitchFamily="2" charset="-122"/>
              </a:rPr>
              <a:t>将三个方案的相关指标进行对比分析，如表</a:t>
            </a:r>
            <a:r>
              <a:rPr lang="en-US" sz="2000" b="1">
                <a:latin typeface="Times New Roman" panose="02020603050405020304" pitchFamily="18" charset="0"/>
                <a:ea typeface="宋体" panose="02010600030101010101" pitchFamily="2" charset="-122"/>
              </a:rPr>
              <a:t>6-14</a:t>
            </a:r>
            <a:r>
              <a:rPr lang="zh-CN" sz="2000" b="1">
                <a:ea typeface="宋体" panose="02010600030101010101" pitchFamily="2" charset="-122"/>
              </a:rPr>
              <a:t>所示。</a:t>
            </a:r>
            <a:endParaRPr lang="zh-CN" altLang="en-US" sz="2000" b="1">
              <a:ea typeface="宋体" panose="02010600030101010101" pitchFamily="2" charset="-122"/>
            </a:endParaRPr>
          </a:p>
        </p:txBody>
      </p:sp>
      <p:sp>
        <p:nvSpPr>
          <p:cNvPr id="4" name="文本框 3"/>
          <p:cNvSpPr txBox="1"/>
          <p:nvPr/>
        </p:nvSpPr>
        <p:spPr>
          <a:xfrm>
            <a:off x="1908175" y="1124585"/>
            <a:ext cx="5080000" cy="368300"/>
          </a:xfrm>
          <a:prstGeom prst="rect">
            <a:avLst/>
          </a:prstGeom>
          <a:noFill/>
          <a:ln w="9525">
            <a:noFill/>
          </a:ln>
        </p:spPr>
        <p:txBody>
          <a:bodyPr>
            <a:spAutoFit/>
          </a:bodyPr>
          <a:p>
            <a:r>
              <a:rPr lang="en-US" sz="1800">
                <a:latin typeface="Times New Roman" panose="02020603050405020304" pitchFamily="18" charset="0"/>
                <a:ea typeface="宋体" panose="02010600030101010101" pitchFamily="2" charset="-122"/>
              </a:rPr>
              <a:t>  </a:t>
            </a:r>
            <a:r>
              <a:rPr lang="zh-CN" sz="1800" b="1">
                <a:ea typeface="宋体" panose="02010600030101010101" pitchFamily="2" charset="-122"/>
              </a:rPr>
              <a:t>表</a:t>
            </a:r>
            <a:r>
              <a:rPr lang="en-US" sz="1800" b="1">
                <a:latin typeface="Times New Roman" panose="02020603050405020304" pitchFamily="18" charset="0"/>
                <a:ea typeface="宋体" panose="02010600030101010101" pitchFamily="2" charset="-122"/>
              </a:rPr>
              <a:t>6-14     </a:t>
            </a:r>
            <a:r>
              <a:rPr lang="zh-CN" sz="1800" b="1">
                <a:ea typeface="宋体" panose="02010600030101010101" pitchFamily="2" charset="-122"/>
              </a:rPr>
              <a:t>三个方案的比较决策</a:t>
            </a:r>
            <a:endParaRPr lang="zh-CN" altLang="en-US" sz="1800" b="1">
              <a:ea typeface="宋体" panose="02010600030101010101" pitchFamily="2" charset="-122"/>
            </a:endParaRPr>
          </a:p>
        </p:txBody>
      </p:sp>
      <p:graphicFrame>
        <p:nvGraphicFramePr>
          <p:cNvPr id="5" name="表格 4"/>
          <p:cNvGraphicFramePr/>
          <p:nvPr>
            <p:custDataLst>
              <p:tags r:id="rId1"/>
            </p:custDataLst>
          </p:nvPr>
        </p:nvGraphicFramePr>
        <p:xfrm>
          <a:off x="2051685" y="1628775"/>
          <a:ext cx="4111625" cy="1262380"/>
        </p:xfrm>
        <a:graphic>
          <a:graphicData uri="http://schemas.openxmlformats.org/drawingml/2006/table">
            <a:tbl>
              <a:tblPr/>
              <a:tblGrid>
                <a:gridCol w="2123440"/>
                <a:gridCol w="1988185"/>
              </a:tblGrid>
              <a:tr h="315595">
                <a:tc>
                  <a:txBody>
                    <a:bodyPr/>
                    <a:p>
                      <a:pPr indent="0" algn="ctr">
                        <a:buNone/>
                      </a:pPr>
                      <a:r>
                        <a:rPr lang="en-US" sz="1800" b="1">
                          <a:latin typeface="Times New Roman" panose="02020603050405020304" pitchFamily="18" charset="0"/>
                          <a:cs typeface="Times New Roman" panose="02020603050405020304" pitchFamily="18" charset="0"/>
                        </a:rPr>
                        <a:t>评价指标</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投资顺序</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595">
                <a:tc>
                  <a:txBody>
                    <a:bodyPr/>
                    <a:p>
                      <a:pPr indent="0">
                        <a:buNone/>
                      </a:pPr>
                      <a:r>
                        <a:rPr lang="en-US" sz="1800" b="1">
                          <a:latin typeface="Times New Roman" panose="02020603050405020304" pitchFamily="18" charset="0"/>
                          <a:cs typeface="Times New Roman" panose="02020603050405020304" pitchFamily="18" charset="0"/>
                        </a:rPr>
                        <a:t>净现值（NPV）</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C＞B＞A</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595">
                <a:tc>
                  <a:txBody>
                    <a:bodyPr/>
                    <a:p>
                      <a:pPr indent="0">
                        <a:buNone/>
                      </a:pPr>
                      <a:r>
                        <a:rPr lang="en-US" sz="1800" b="1">
                          <a:latin typeface="Times New Roman" panose="02020603050405020304" pitchFamily="18" charset="0"/>
                          <a:cs typeface="Times New Roman" panose="02020603050405020304" pitchFamily="18" charset="0"/>
                        </a:rPr>
                        <a:t>现值指数（PI）</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A＞C＞B</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5595">
                <a:tc>
                  <a:txBody>
                    <a:bodyPr/>
                    <a:p>
                      <a:pPr indent="0">
                        <a:buNone/>
                      </a:pPr>
                      <a:r>
                        <a:rPr lang="en-US" sz="1800" b="1">
                          <a:latin typeface="Times New Roman" panose="02020603050405020304" pitchFamily="18" charset="0"/>
                          <a:cs typeface="Times New Roman" panose="02020603050405020304" pitchFamily="18" charset="0"/>
                        </a:rPr>
                        <a:t>内含报酬率（IRR）</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A＞B＞C</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645160" y="3500755"/>
            <a:ext cx="7407910" cy="1476375"/>
          </a:xfrm>
          <a:prstGeom prst="rect">
            <a:avLst/>
          </a:prstGeom>
          <a:noFill/>
        </p:spPr>
        <p:txBody>
          <a:bodyPr wrap="square" rtlCol="0" anchor="t">
            <a:spAutoFit/>
          </a:bodyPr>
          <a:p>
            <a:pPr>
              <a:lnSpc>
                <a:spcPct val="150000"/>
              </a:lnSpc>
            </a:pPr>
            <a:r>
              <a:rPr lang="zh-CN" altLang="en-US" sz="2000" b="1">
                <a:sym typeface="+mn-ea"/>
              </a:rPr>
              <a:t>（1）A项目与B项目比较。两个项目的原始投资额不同但期限相同，尽管B项目的净现值大于A，但B项目的原始投资额高，获利程度低。因此，应优先安排内含报酬率和限制指数高的A项目。</a:t>
            </a:r>
            <a:endParaRPr lang="zh-CN" altLang="en-US" sz="2000" b="1">
              <a:sym typeface="+mn-ea"/>
            </a:endParaRPr>
          </a:p>
        </p:txBody>
      </p:sp>
    </p:spTree>
  </p:cSld>
  <p:clrMapOvr>
    <a:masterClrMapping/>
  </p:clrMapOvr>
  <p:transition spd="med">
    <p:blinds dir="vert"/>
    <p:sndAc>
      <p:stSnd>
        <p:snd r:embed="rId2" name="chimes.wav"/>
      </p:stSnd>
    </p:sndAc>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79705" y="885190"/>
            <a:ext cx="8814435" cy="5086985"/>
          </a:xfrm>
        </p:spPr>
        <p:txBody>
          <a:bodyPr/>
          <a:p>
            <a:pPr>
              <a:lnSpc>
                <a:spcPct val="150000"/>
              </a:lnSpc>
            </a:pPr>
            <a:r>
              <a:rPr lang="zh-CN" altLang="en-US" sz="2000" b="1"/>
              <a:t>（2）B项目与C项目比较。两个项目的原始投资额相同但期限不同，尽管C项目的净现值和现值指数高，但它需要8年才能获得。B项目5年结束后，所收回的投资可以用于其他后续项目。因此，应该优先安排内含报酬率高的B项目。</a:t>
            </a:r>
            <a:endParaRPr lang="zh-CN" altLang="en-US" sz="2000" b="1"/>
          </a:p>
          <a:p>
            <a:pPr>
              <a:lnSpc>
                <a:spcPct val="150000"/>
              </a:lnSpc>
            </a:pPr>
            <a:r>
              <a:rPr lang="zh-CN" altLang="en-US" sz="2000" b="1"/>
              <a:t>（3）A项目与C项目比较。两个项目的原始投资额和期限都不同，A项目内含报酬率和现值指数较高，但净现值较低。C项目的净现值较高，但期限长。因此，从获利角度看，A项目是优选方案。</a:t>
            </a:r>
            <a:endParaRPr lang="zh-CN" altLang="en-US" sz="2000" b="1"/>
          </a:p>
          <a:p>
            <a:pPr>
              <a:lnSpc>
                <a:spcPct val="150000"/>
              </a:lnSpc>
            </a:pPr>
            <a:r>
              <a:rPr lang="zh-CN" altLang="en-US" sz="2000" b="1"/>
              <a:t>综上所述，在进行独立投资方案比较决策时，内含报酬率指标综合反映了个方案的获利程度，在各种情况下的决策结论都是正确的。上好公司的投资应该按A、B、C顺序进行。</a:t>
            </a:r>
            <a:endParaRPr lang="zh-CN" altLang="en-US" sz="2000" b="1"/>
          </a:p>
        </p:txBody>
      </p:sp>
    </p:spTree>
  </p:cSld>
  <p:clrMapOvr>
    <a:masterClrMapping/>
  </p:clrMapOvr>
  <p:transition spd="med">
    <p:blinds dir="vert"/>
    <p:sndAc>
      <p:stSnd>
        <p:snd r:embed="rId1" name="chimes.wav"/>
      </p:stSnd>
    </p:sndAc>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67995" y="332105"/>
            <a:ext cx="8001000" cy="944880"/>
          </a:xfrm>
        </p:spPr>
        <p:txBody>
          <a:bodyPr/>
          <a:p>
            <a:r>
              <a:rPr lang="zh-CN" altLang="en-US" sz="3200" b="1"/>
              <a:t>三、互斥方案投资决策</a:t>
            </a:r>
            <a:endParaRPr lang="zh-CN" altLang="en-US" sz="3200" b="1"/>
          </a:p>
        </p:txBody>
      </p:sp>
      <p:sp>
        <p:nvSpPr>
          <p:cNvPr id="3" name="内容占位符 2"/>
          <p:cNvSpPr>
            <a:spLocks noGrp="1"/>
          </p:cNvSpPr>
          <p:nvPr>
            <p:ph idx="1"/>
          </p:nvPr>
        </p:nvSpPr>
        <p:spPr>
          <a:xfrm>
            <a:off x="263525" y="1412240"/>
            <a:ext cx="8491855" cy="4267200"/>
          </a:xfrm>
        </p:spPr>
        <p:txBody>
          <a:bodyPr/>
          <a:p>
            <a:pPr>
              <a:lnSpc>
                <a:spcPct val="150000"/>
              </a:lnSpc>
            </a:pPr>
            <a:r>
              <a:rPr lang="zh-CN" altLang="en-US" sz="2800" b="1">
                <a:solidFill>
                  <a:srgbClr val="FF0000"/>
                </a:solidFill>
              </a:rPr>
              <a:t>（一）固定资产更新决策</a:t>
            </a:r>
            <a:endParaRPr lang="zh-CN" altLang="en-US" sz="2800" b="1">
              <a:solidFill>
                <a:srgbClr val="FF0000"/>
              </a:solidFill>
            </a:endParaRPr>
          </a:p>
          <a:p>
            <a:pPr>
              <a:lnSpc>
                <a:spcPct val="150000"/>
              </a:lnSpc>
            </a:pPr>
            <a:r>
              <a:rPr lang="en-US" altLang="zh-CN" sz="2800" b="1"/>
              <a:t>1.</a:t>
            </a:r>
            <a:r>
              <a:rPr lang="zh-CN" altLang="en-US" sz="2800" b="1"/>
              <a:t>新旧设备未来可使用年限相同情况下的投资决策（净现值法、差量的净现值法）</a:t>
            </a:r>
            <a:endParaRPr lang="zh-CN" altLang="en-US" sz="2800" b="1"/>
          </a:p>
        </p:txBody>
      </p:sp>
    </p:spTree>
  </p:cSld>
  <p:clrMapOvr>
    <a:masterClrMapping/>
  </p:clrMapOvr>
  <p:transition spd="med">
    <p:blinds dir="vert"/>
    <p:sndAc>
      <p:stSnd>
        <p:snd r:embed="rId1" name="chimes.wav"/>
      </p:stSnd>
    </p:sndAc>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51460" y="620395"/>
            <a:ext cx="8491855" cy="5751830"/>
          </a:xfrm>
        </p:spPr>
        <p:txBody>
          <a:bodyPr/>
          <a:p>
            <a:pPr>
              <a:lnSpc>
                <a:spcPct val="150000"/>
              </a:lnSpc>
            </a:pPr>
            <a:r>
              <a:rPr lang="zh-CN" altLang="en-US" sz="2000" b="1">
                <a:solidFill>
                  <a:srgbClr val="FF0000"/>
                </a:solidFill>
              </a:rPr>
              <a:t>例题6-13：</a:t>
            </a:r>
            <a:endParaRPr lang="zh-CN" altLang="en-US" sz="2000" b="1">
              <a:solidFill>
                <a:srgbClr val="FF0000"/>
              </a:solidFill>
            </a:endParaRPr>
          </a:p>
          <a:p>
            <a:pPr>
              <a:lnSpc>
                <a:spcPct val="150000"/>
              </a:lnSpc>
            </a:pPr>
            <a:r>
              <a:rPr lang="zh-CN" altLang="en-US" sz="2000" b="1">
                <a:solidFill>
                  <a:schemeClr val="tx1"/>
                </a:solidFill>
              </a:rPr>
              <a:t>崇博公司有一台4年前购入的设备，购置成本为200 000元，估计仍然可以使用6年。假定该设备已提折旧80 000元（直线法），账面余额为120 000元，期末无残值。使用这台设备公司可取得年销售收入400 000元，每年付现成本为300 000元。</a:t>
            </a:r>
            <a:endParaRPr lang="zh-CN" altLang="en-US" sz="2000" b="1">
              <a:solidFill>
                <a:schemeClr val="tx1"/>
              </a:solidFill>
            </a:endParaRPr>
          </a:p>
          <a:p>
            <a:pPr>
              <a:lnSpc>
                <a:spcPct val="150000"/>
              </a:lnSpc>
            </a:pPr>
            <a:r>
              <a:rPr lang="zh-CN" altLang="en-US" sz="2000" b="1">
                <a:solidFill>
                  <a:schemeClr val="tx1"/>
                </a:solidFill>
              </a:rPr>
              <a:t>现在该公司技术部门了解到市面上出现了一种新兴替代设备，可提高产品质量和产量，于是提议更新设备。已知新设备售价440 000元，估计可使用6年，期末残值80 000元，若购入新设备，旧设备可折价60 000元，年销售收入提高至500 000元，每年还可节约付现成本20 000元，若该公司资金成本率为12%，所得税税率为25%。试对设备是否应该更新进行决策。</a:t>
            </a:r>
            <a:endParaRPr lang="zh-CN" altLang="en-US" sz="2000" b="1">
              <a:solidFill>
                <a:schemeClr val="tx1"/>
              </a:solidFill>
            </a:endParaRPr>
          </a:p>
        </p:txBody>
      </p:sp>
    </p:spTree>
  </p:cSld>
  <p:clrMapOvr>
    <a:masterClrMapping/>
  </p:clrMapOvr>
  <p:transition spd="med">
    <p:blinds dir="vert"/>
    <p:sndAc>
      <p:stSnd>
        <p:snd r:embed="rId1" name="chimes.wav"/>
      </p:stSnd>
    </p:sndAc>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51460" y="332105"/>
            <a:ext cx="8635365" cy="4267200"/>
          </a:xfrm>
        </p:spPr>
        <p:txBody>
          <a:bodyPr/>
          <a:p>
            <a:pPr>
              <a:lnSpc>
                <a:spcPct val="150000"/>
              </a:lnSpc>
            </a:pPr>
            <a:r>
              <a:rPr lang="zh-CN" altLang="en-US" sz="2400" b="1">
                <a:solidFill>
                  <a:srgbClr val="FF0000"/>
                </a:solidFill>
              </a:rPr>
              <a:t>分析：</a:t>
            </a:r>
            <a:endParaRPr lang="zh-CN" altLang="en-US" sz="2400" b="1">
              <a:solidFill>
                <a:srgbClr val="FF0000"/>
              </a:solidFill>
            </a:endParaRPr>
          </a:p>
          <a:p>
            <a:pPr>
              <a:lnSpc>
                <a:spcPct val="150000"/>
              </a:lnSpc>
            </a:pPr>
            <a:r>
              <a:rPr lang="zh-CN" altLang="en-US" sz="2400" b="1"/>
              <a:t>现用“△”表示新设备和旧设备相比的净现值差量，如果△NPV＞0，则选择新设备，否则继续使用旧设备。</a:t>
            </a:r>
            <a:endParaRPr lang="zh-CN" altLang="en-US" sz="2400" b="1"/>
          </a:p>
          <a:p>
            <a:pPr>
              <a:lnSpc>
                <a:spcPct val="150000"/>
              </a:lnSpc>
            </a:pPr>
            <a:r>
              <a:rPr lang="zh-CN" altLang="en-US" sz="2400" b="1"/>
              <a:t>（1）新设备年折旧额＝（440 000-80 000）/6=60 000（元）</a:t>
            </a:r>
            <a:endParaRPr lang="zh-CN" altLang="en-US" sz="2400" b="1"/>
          </a:p>
          <a:p>
            <a:pPr>
              <a:lnSpc>
                <a:spcPct val="150000"/>
              </a:lnSpc>
            </a:pPr>
            <a:r>
              <a:rPr lang="zh-CN" altLang="en-US" sz="2400" b="1"/>
              <a:t>     旧设备年折旧额＝120 000/6=20 000（元）</a:t>
            </a:r>
            <a:endParaRPr lang="zh-CN" altLang="en-US" sz="2400" b="1"/>
          </a:p>
          <a:p>
            <a:pPr>
              <a:lnSpc>
                <a:spcPct val="150000"/>
              </a:lnSpc>
            </a:pPr>
            <a:r>
              <a:rPr lang="zh-CN" altLang="en-US" sz="2400" b="1"/>
              <a:t>△年折旧额=60 000－20 000＝40 000（元）</a:t>
            </a:r>
            <a:endParaRPr lang="zh-CN" altLang="en-US" sz="2400" b="1"/>
          </a:p>
          <a:p>
            <a:pPr>
              <a:lnSpc>
                <a:spcPct val="150000"/>
              </a:lnSpc>
            </a:pPr>
            <a:r>
              <a:rPr lang="zh-CN" altLang="en-US" sz="2400" b="1"/>
              <a:t>（2）△初始投资＝440 000—[60 000（旧设备折价）＋（120 000－60 000）×25%（抵税视为现金流入）]＝365 000（元）</a:t>
            </a:r>
            <a:endParaRPr lang="zh-CN" altLang="en-US" sz="2400" b="1"/>
          </a:p>
        </p:txBody>
      </p:sp>
    </p:spTree>
  </p:cSld>
  <p:clrMapOvr>
    <a:masterClrMapping/>
  </p:clrMapOvr>
  <p:transition spd="med">
    <p:blinds dir="vert"/>
    <p:sndAc>
      <p:stSnd>
        <p:snd r:embed="rId1" name="chimes.wav"/>
      </p:stSnd>
    </p:sndAc>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1460" y="836295"/>
            <a:ext cx="8371205" cy="1198880"/>
          </a:xfrm>
          <a:prstGeom prst="rect">
            <a:avLst/>
          </a:prstGeom>
          <a:noFill/>
          <a:ln w="9525">
            <a:noFill/>
          </a:ln>
        </p:spPr>
        <p:txBody>
          <a:bodyPr wrap="square">
            <a:spAutoFit/>
          </a:bodyPr>
          <a:p>
            <a:pPr indent="133350">
              <a:lnSpc>
                <a:spcPct val="150000"/>
              </a:lnSpc>
            </a:pP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）各年营业现金流量增量计算过程如表</a:t>
            </a:r>
            <a:r>
              <a:rPr lang="en-US" sz="2400" b="1">
                <a:latin typeface="Times New Roman" panose="02020603050405020304" pitchFamily="18" charset="0"/>
                <a:ea typeface="宋体" panose="02010600030101010101" pitchFamily="2" charset="-122"/>
              </a:rPr>
              <a:t>6-15</a:t>
            </a:r>
            <a:r>
              <a:rPr lang="zh-CN" sz="2400" b="1">
                <a:ea typeface="宋体" panose="02010600030101010101" pitchFamily="2" charset="-122"/>
              </a:rPr>
              <a:t>所示。</a:t>
            </a:r>
            <a:endParaRPr lang="zh-CN" sz="2400" b="1">
              <a:ea typeface="宋体" panose="02010600030101010101" pitchFamily="2" charset="-122"/>
            </a:endParaRPr>
          </a:p>
          <a:p>
            <a:pPr indent="133350">
              <a:lnSpc>
                <a:spcPct val="150000"/>
              </a:lnSpc>
            </a:pPr>
            <a:r>
              <a:rPr lang="en-US" altLang="zh-CN" sz="2400" b="1">
                <a:ea typeface="宋体" panose="02010600030101010101" pitchFamily="2" charset="-122"/>
              </a:rPr>
              <a:t>               </a:t>
            </a:r>
            <a:r>
              <a:rPr lang="zh-CN" sz="2400" b="1">
                <a:ea typeface="宋体" panose="02010600030101010101" pitchFamily="2" charset="-122"/>
              </a:rPr>
              <a:t>表</a:t>
            </a:r>
            <a:r>
              <a:rPr lang="en-US" sz="2400" b="1">
                <a:latin typeface="Times New Roman" panose="02020603050405020304" pitchFamily="18" charset="0"/>
                <a:ea typeface="宋体" panose="02010600030101010101" pitchFamily="2" charset="-122"/>
              </a:rPr>
              <a:t>6-15   </a:t>
            </a:r>
            <a:r>
              <a:rPr lang="zh-CN" sz="2400" b="1">
                <a:ea typeface="宋体" panose="02010600030101010101" pitchFamily="2" charset="-122"/>
              </a:rPr>
              <a:t>各年营业现金净流量增量表      单位：元</a:t>
            </a:r>
            <a:endParaRPr lang="zh-CN" altLang="en-US" sz="2400" b="1">
              <a:ea typeface="宋体" panose="02010600030101010101" pitchFamily="2" charset="-122"/>
            </a:endParaRPr>
          </a:p>
        </p:txBody>
      </p:sp>
      <p:graphicFrame>
        <p:nvGraphicFramePr>
          <p:cNvPr id="4" name="表格 3"/>
          <p:cNvGraphicFramePr/>
          <p:nvPr>
            <p:custDataLst>
              <p:tags r:id="rId1"/>
            </p:custDataLst>
          </p:nvPr>
        </p:nvGraphicFramePr>
        <p:xfrm>
          <a:off x="109855" y="2348865"/>
          <a:ext cx="8671560" cy="2444115"/>
        </p:xfrm>
        <a:graphic>
          <a:graphicData uri="http://schemas.openxmlformats.org/drawingml/2006/table">
            <a:tbl>
              <a:tblPr/>
              <a:tblGrid>
                <a:gridCol w="2148205"/>
                <a:gridCol w="1009015"/>
                <a:gridCol w="1186180"/>
                <a:gridCol w="1058545"/>
                <a:gridCol w="1056640"/>
                <a:gridCol w="1139825"/>
                <a:gridCol w="1073150"/>
              </a:tblGrid>
              <a:tr h="274320">
                <a:tc>
                  <a:txBody>
                    <a:bodyPr/>
                    <a:p>
                      <a:pPr indent="0" algn="ctr">
                        <a:buNone/>
                      </a:pPr>
                      <a:r>
                        <a:rPr lang="en-US" sz="1800" b="1">
                          <a:latin typeface="Times New Roman" panose="02020603050405020304" pitchFamily="18" charset="0"/>
                          <a:cs typeface="Times New Roman" panose="02020603050405020304" pitchFamily="18" charset="0"/>
                        </a:rPr>
                        <a:t>项目/年份</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3</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5</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销售收入</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6550">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付现成本</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折旧额</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税前利润</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80 000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80 000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80 000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80 000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80 000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80 000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所得税</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税后利润</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1645">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营业现金净流量</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blinds dir="vert"/>
    <p:sndAc>
      <p:stSnd>
        <p:snd r:embed="rId2" name="chimes.wav"/>
      </p:stSnd>
    </p:sndAc>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8355" y="332105"/>
            <a:ext cx="7528560" cy="922020"/>
          </a:xfrm>
          <a:prstGeom prst="rect">
            <a:avLst/>
          </a:prstGeom>
          <a:noFill/>
          <a:ln w="9525">
            <a:noFill/>
          </a:ln>
        </p:spPr>
        <p:txBody>
          <a:bodyPr wrap="square">
            <a:spAutoFit/>
          </a:bodyPr>
          <a:p>
            <a:pPr indent="133350">
              <a:lnSpc>
                <a:spcPct val="150000"/>
              </a:lnSpc>
            </a:pPr>
            <a:r>
              <a:rPr lang="zh-CN" sz="1800" b="1">
                <a:ea typeface="宋体" panose="02010600030101010101" pitchFamily="2" charset="-122"/>
              </a:rPr>
              <a:t>（</a:t>
            </a:r>
            <a:r>
              <a:rPr lang="en-US" sz="1800" b="1">
                <a:latin typeface="Times New Roman" panose="02020603050405020304" pitchFamily="18" charset="0"/>
                <a:ea typeface="宋体" panose="02010600030101010101" pitchFamily="2" charset="-122"/>
              </a:rPr>
              <a:t>4</a:t>
            </a:r>
            <a:r>
              <a:rPr lang="zh-CN" sz="1800" b="1">
                <a:ea typeface="宋体" panose="02010600030101010101" pitchFamily="2" charset="-122"/>
              </a:rPr>
              <a:t>）全部现金净流量增量如表</a:t>
            </a:r>
            <a:r>
              <a:rPr lang="en-US" sz="1800" b="1">
                <a:latin typeface="Times New Roman" panose="02020603050405020304" pitchFamily="18" charset="0"/>
                <a:ea typeface="宋体" panose="02010600030101010101" pitchFamily="2" charset="-122"/>
              </a:rPr>
              <a:t>6-16</a:t>
            </a:r>
            <a:r>
              <a:rPr lang="zh-CN" sz="1800" b="1">
                <a:ea typeface="宋体" panose="02010600030101010101" pitchFamily="2" charset="-122"/>
              </a:rPr>
              <a:t>所示。</a:t>
            </a:r>
            <a:endParaRPr lang="zh-CN" sz="1800" b="1">
              <a:ea typeface="宋体" panose="02010600030101010101" pitchFamily="2" charset="-122"/>
            </a:endParaRPr>
          </a:p>
          <a:p>
            <a:pPr indent="133350">
              <a:lnSpc>
                <a:spcPct val="150000"/>
              </a:lnSpc>
            </a:pPr>
            <a:r>
              <a:rPr lang="en-US" altLang="zh-CN" sz="1800" b="1">
                <a:ea typeface="宋体" panose="02010600030101010101" pitchFamily="2" charset="-122"/>
              </a:rPr>
              <a:t>                      </a:t>
            </a:r>
            <a:r>
              <a:rPr lang="zh-CN" sz="1800" b="1">
                <a:ea typeface="宋体" panose="02010600030101010101" pitchFamily="2" charset="-122"/>
              </a:rPr>
              <a:t>表</a:t>
            </a:r>
            <a:r>
              <a:rPr lang="en-US" sz="1800" b="1">
                <a:latin typeface="Times New Roman" panose="02020603050405020304" pitchFamily="18" charset="0"/>
                <a:ea typeface="宋体" panose="02010600030101010101" pitchFamily="2" charset="-122"/>
              </a:rPr>
              <a:t>6-16  </a:t>
            </a:r>
            <a:r>
              <a:rPr lang="zh-CN" sz="1800" b="1">
                <a:ea typeface="宋体" panose="02010600030101010101" pitchFamily="2" charset="-122"/>
              </a:rPr>
              <a:t>全部现金净流量增量表                单位：元</a:t>
            </a:r>
            <a:endParaRPr lang="zh-CN" altLang="en-US" sz="1800" b="1">
              <a:ea typeface="宋体" panose="02010600030101010101" pitchFamily="2" charset="-122"/>
            </a:endParaRPr>
          </a:p>
        </p:txBody>
      </p:sp>
      <p:graphicFrame>
        <p:nvGraphicFramePr>
          <p:cNvPr id="4" name="表格 3"/>
          <p:cNvGraphicFramePr/>
          <p:nvPr>
            <p:custDataLst>
              <p:tags r:id="rId1"/>
            </p:custDataLst>
          </p:nvPr>
        </p:nvGraphicFramePr>
        <p:xfrm>
          <a:off x="120650" y="1451610"/>
          <a:ext cx="8749030" cy="1924050"/>
        </p:xfrm>
        <a:graphic>
          <a:graphicData uri="http://schemas.openxmlformats.org/drawingml/2006/table">
            <a:tbl>
              <a:tblPr/>
              <a:tblGrid>
                <a:gridCol w="2115185"/>
                <a:gridCol w="1130300"/>
                <a:gridCol w="951230"/>
                <a:gridCol w="931545"/>
                <a:gridCol w="921385"/>
                <a:gridCol w="886460"/>
                <a:gridCol w="913765"/>
                <a:gridCol w="899160"/>
              </a:tblGrid>
              <a:tr h="333375">
                <a:tc>
                  <a:txBody>
                    <a:bodyPr/>
                    <a:p>
                      <a:pPr indent="0" algn="ctr">
                        <a:buNone/>
                      </a:pPr>
                      <a:r>
                        <a:rPr lang="en-US" sz="1800" b="1">
                          <a:latin typeface="Times New Roman" panose="02020603050405020304" pitchFamily="18" charset="0"/>
                          <a:cs typeface="Times New Roman" panose="02020603050405020304" pitchFamily="18" charset="0"/>
                        </a:rPr>
                        <a:t>项目/年份</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3</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5</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5450">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初始投资</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－365000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2595">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营业现金净流量</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8130">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残值收入</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80000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pitchFamily="18" charset="0"/>
                          <a:cs typeface="Times New Roman" panose="02020603050405020304" pitchFamily="18" charset="0"/>
                        </a:rPr>
                        <a:t>现金净流量</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－365000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100000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Times New Roman" panose="02020603050405020304" pitchFamily="18" charset="0"/>
                          <a:cs typeface="Times New Roman" panose="02020603050405020304" pitchFamily="18" charset="0"/>
                        </a:rPr>
                        <a:t>180000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201930" y="3429000"/>
            <a:ext cx="8667750" cy="3322955"/>
          </a:xfrm>
          <a:prstGeom prst="rect">
            <a:avLst/>
          </a:prstGeom>
          <a:noFill/>
          <a:ln w="9525">
            <a:noFill/>
          </a:ln>
        </p:spPr>
        <p:txBody>
          <a:bodyPr wrap="square">
            <a:spAutoFit/>
          </a:bodyPr>
          <a:p>
            <a:pPr indent="200025">
              <a:lnSpc>
                <a:spcPct val="150000"/>
              </a:lnSpc>
            </a:pP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5</a:t>
            </a:r>
            <a:r>
              <a:rPr lang="zh-CN" sz="2000" b="1">
                <a:ea typeface="宋体" panose="02010600030101010101" pitchFamily="2" charset="-122"/>
              </a:rPr>
              <a:t>）计算</a:t>
            </a:r>
            <a:r>
              <a:rPr lang="en-US" sz="2000" b="1">
                <a:latin typeface="宋体" panose="02010600030101010101" pitchFamily="2" charset="-122"/>
              </a:rPr>
              <a:t>△</a:t>
            </a:r>
            <a:r>
              <a:rPr lang="en-US" sz="2000" b="1">
                <a:latin typeface="Times New Roman" panose="02020603050405020304" pitchFamily="18" charset="0"/>
                <a:ea typeface="宋体" panose="02010600030101010101" pitchFamily="2" charset="-122"/>
              </a:rPr>
              <a:t>NPV</a:t>
            </a:r>
            <a:r>
              <a:rPr lang="en-US" sz="2000" b="1">
                <a:latin typeface="宋体" panose="02010600030101010101" pitchFamily="2" charset="-122"/>
              </a:rPr>
              <a:t>△</a:t>
            </a:r>
            <a:r>
              <a:rPr lang="en-US" sz="2000" b="1">
                <a:latin typeface="Times New Roman" panose="02020603050405020304" pitchFamily="18" charset="0"/>
                <a:ea typeface="宋体" panose="02010600030101010101" pitchFamily="2" charset="-122"/>
              </a:rPr>
              <a:t>NPV=-356 000+100 000×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P/A</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12%</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5</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+180 000×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P/F</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12%</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6</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     =-365 000+100 000×4.3553+180 000×0.5060     =161 610</a:t>
            </a:r>
            <a:r>
              <a:rPr lang="zh-CN" sz="2000" b="1">
                <a:ea typeface="宋体" panose="02010600030101010101" pitchFamily="2" charset="-122"/>
              </a:rPr>
              <a:t>（元）或</a:t>
            </a:r>
            <a:r>
              <a:rPr lang="en-US" sz="2000" b="1">
                <a:latin typeface="宋体" panose="02010600030101010101" pitchFamily="2" charset="-122"/>
              </a:rPr>
              <a:t>△</a:t>
            </a:r>
            <a:r>
              <a:rPr lang="en-US" sz="2000" b="1">
                <a:latin typeface="Times New Roman" panose="02020603050405020304" pitchFamily="18" charset="0"/>
                <a:ea typeface="宋体" panose="02010600030101010101" pitchFamily="2" charset="-122"/>
              </a:rPr>
              <a:t>NPV=-356 000+100 000×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P/A</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12%</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6</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a:t>
            </a:r>
            <a:r>
              <a:rPr lang="en-US" sz="2000" b="1">
                <a:solidFill>
                  <a:srgbClr val="000000"/>
                </a:solidFill>
                <a:latin typeface="Times New Roman" panose="02020603050405020304" pitchFamily="18" charset="0"/>
                <a:ea typeface="宋体" panose="02010600030101010101" pitchFamily="2" charset="-122"/>
              </a:rPr>
              <a:t>80 000</a:t>
            </a:r>
            <a:r>
              <a:rPr lang="en-US" sz="2000" b="1">
                <a:solidFill>
                  <a:srgbClr val="FF0000"/>
                </a:solidFill>
                <a:latin typeface="Times New Roman" panose="02020603050405020304" pitchFamily="18" charset="0"/>
                <a:ea typeface="宋体" panose="02010600030101010101" pitchFamily="2" charset="-122"/>
              </a:rPr>
              <a:t>×</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P/F</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12%</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6</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=161 610</a:t>
            </a:r>
            <a:r>
              <a:rPr lang="zh-CN" sz="2000" b="1">
                <a:ea typeface="宋体" panose="02010600030101010101" pitchFamily="2" charset="-122"/>
              </a:rPr>
              <a:t>（元）可见，使用新设备能使净现值增加</a:t>
            </a:r>
            <a:r>
              <a:rPr lang="en-US" sz="2000" b="1">
                <a:latin typeface="Times New Roman" panose="02020603050405020304" pitchFamily="18" charset="0"/>
                <a:ea typeface="宋体" panose="02010600030101010101" pitchFamily="2" charset="-122"/>
              </a:rPr>
              <a:t>161 610</a:t>
            </a:r>
            <a:r>
              <a:rPr lang="zh-CN" sz="2000" b="1">
                <a:ea typeface="宋体" panose="02010600030101010101" pitchFamily="2" charset="-122"/>
              </a:rPr>
              <a:t>元，是应该更新旧设备。</a:t>
            </a:r>
            <a:endParaRPr lang="zh-CN" altLang="en-US" sz="2000" b="1">
              <a:ea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95605" y="404495"/>
            <a:ext cx="8001000" cy="1216025"/>
          </a:xfrm>
        </p:spPr>
        <p:txBody>
          <a:bodyPr/>
          <a:p>
            <a:pPr>
              <a:lnSpc>
                <a:spcPct val="150000"/>
              </a:lnSpc>
            </a:pPr>
            <a:r>
              <a:rPr lang="en-US" altLang="zh-CN" sz="2400" b="1"/>
              <a:t>2.</a:t>
            </a:r>
            <a:r>
              <a:rPr lang="zh-CN" altLang="en-US" sz="2400" b="1"/>
              <a:t>新旧设备未来可使用年限不相同情况下的投资决策（年金净现值法、年金成本法）</a:t>
            </a:r>
            <a:endParaRPr lang="zh-CN" altLang="en-US" sz="2400" b="1"/>
          </a:p>
        </p:txBody>
      </p:sp>
      <p:sp>
        <p:nvSpPr>
          <p:cNvPr id="100" name="文本框 99"/>
          <p:cNvSpPr txBox="1"/>
          <p:nvPr/>
        </p:nvSpPr>
        <p:spPr>
          <a:xfrm>
            <a:off x="251460" y="1628775"/>
            <a:ext cx="8569325" cy="1630045"/>
          </a:xfrm>
          <a:prstGeom prst="rect">
            <a:avLst/>
          </a:prstGeom>
          <a:noFill/>
          <a:ln w="9525">
            <a:noFill/>
          </a:ln>
        </p:spPr>
        <p:txBody>
          <a:bodyPr wrap="square">
            <a:spAutoFit/>
          </a:bodyPr>
          <a:p>
            <a:pPr indent="200660">
              <a:lnSpc>
                <a:spcPct val="150000"/>
              </a:lnSpc>
            </a:pPr>
            <a:r>
              <a:rPr lang="zh-CN" sz="2000" b="1">
                <a:ea typeface="宋体" panose="02010600030101010101" pitchFamily="2" charset="-122"/>
              </a:rPr>
              <a:t>例题</a:t>
            </a:r>
            <a:r>
              <a:rPr lang="en-US" sz="2000" b="1">
                <a:latin typeface="Times New Roman" panose="02020603050405020304" pitchFamily="18" charset="0"/>
                <a:ea typeface="宋体" panose="02010600030101010101" pitchFamily="2" charset="-122"/>
              </a:rPr>
              <a:t>6-14</a:t>
            </a:r>
            <a:r>
              <a:rPr lang="zh-CN" sz="2000" b="1">
                <a:ea typeface="宋体" panose="02010600030101010101" pitchFamily="2" charset="-122"/>
              </a:rPr>
              <a:t>：</a:t>
            </a:r>
            <a:endParaRPr lang="zh-CN" sz="2000" b="1">
              <a:ea typeface="宋体" panose="02010600030101010101" pitchFamily="2" charset="-122"/>
            </a:endParaRPr>
          </a:p>
          <a:p>
            <a:pPr indent="200660">
              <a:lnSpc>
                <a:spcPct val="150000"/>
              </a:lnSpc>
            </a:pPr>
            <a:r>
              <a:rPr lang="zh-CN" sz="2000" b="1">
                <a:ea typeface="宋体" panose="02010600030101010101" pitchFamily="2" charset="-122"/>
              </a:rPr>
              <a:t>某企业有一台旧设备，工程技术人员提出更新要求，资料如表</a:t>
            </a:r>
            <a:r>
              <a:rPr lang="en-US" sz="2000" b="1">
                <a:latin typeface="Times New Roman" panose="02020603050405020304" pitchFamily="18" charset="0"/>
                <a:ea typeface="宋体" panose="02010600030101010101" pitchFamily="2" charset="-122"/>
              </a:rPr>
              <a:t>6-17</a:t>
            </a:r>
            <a:r>
              <a:rPr lang="zh-CN" sz="2000" b="1">
                <a:ea typeface="宋体" panose="02010600030101010101" pitchFamily="2" charset="-122"/>
              </a:rPr>
              <a:t>所示。</a:t>
            </a:r>
            <a:endParaRPr lang="zh-CN" sz="2000" b="1">
              <a:ea typeface="宋体" panose="02010600030101010101" pitchFamily="2" charset="-122"/>
            </a:endParaRPr>
          </a:p>
          <a:p>
            <a:pPr indent="200660">
              <a:lnSpc>
                <a:spcPct val="150000"/>
              </a:lnSpc>
            </a:pPr>
            <a:r>
              <a:rPr lang="en-US" altLang="zh-CN" sz="2000" b="1">
                <a:ea typeface="宋体" panose="02010600030101010101" pitchFamily="2" charset="-122"/>
              </a:rPr>
              <a:t>                       </a:t>
            </a:r>
            <a:r>
              <a:rPr lang="zh-CN" sz="2000" b="1">
                <a:ea typeface="宋体" panose="02010600030101010101" pitchFamily="2" charset="-122"/>
              </a:rPr>
              <a:t>表</a:t>
            </a:r>
            <a:r>
              <a:rPr lang="en-US" sz="2000" b="1">
                <a:latin typeface="Times New Roman" panose="02020603050405020304" pitchFamily="18" charset="0"/>
                <a:ea typeface="宋体" panose="02010600030101010101" pitchFamily="2" charset="-122"/>
              </a:rPr>
              <a:t>6-17   </a:t>
            </a:r>
            <a:r>
              <a:rPr lang="zh-CN" sz="2000" b="1">
                <a:ea typeface="宋体" panose="02010600030101010101" pitchFamily="2" charset="-122"/>
              </a:rPr>
              <a:t>设备更新方案对比情况表               单位：元</a:t>
            </a:r>
            <a:endParaRPr lang="zh-CN" altLang="en-US" sz="2000" b="1"/>
          </a:p>
        </p:txBody>
      </p:sp>
      <p:graphicFrame>
        <p:nvGraphicFramePr>
          <p:cNvPr id="4" name="表格 3"/>
          <p:cNvGraphicFramePr/>
          <p:nvPr>
            <p:custDataLst>
              <p:tags r:id="rId1"/>
            </p:custDataLst>
          </p:nvPr>
        </p:nvGraphicFramePr>
        <p:xfrm>
          <a:off x="1475740" y="3356610"/>
          <a:ext cx="6486525" cy="2108200"/>
        </p:xfrm>
        <a:graphic>
          <a:graphicData uri="http://schemas.openxmlformats.org/drawingml/2006/table">
            <a:tbl>
              <a:tblPr/>
              <a:tblGrid>
                <a:gridCol w="2134235"/>
                <a:gridCol w="2007235"/>
                <a:gridCol w="2345055"/>
              </a:tblGrid>
              <a:tr h="287655">
                <a:tc>
                  <a:txBody>
                    <a:bodyPr/>
                    <a:p>
                      <a:pPr indent="0" algn="ctr">
                        <a:buNone/>
                      </a:pPr>
                      <a:r>
                        <a:rPr lang="en-US" sz="1800" b="1">
                          <a:latin typeface="Times New Roman" panose="02020603050405020304" pitchFamily="18" charset="0"/>
                          <a:cs typeface="Times New Roman" panose="02020603050405020304" pitchFamily="18" charset="0"/>
                        </a:rPr>
                        <a:t>项目</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旧设备</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新设备</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8290">
                <a:tc>
                  <a:txBody>
                    <a:bodyPr/>
                    <a:p>
                      <a:pPr indent="0" algn="ctr">
                        <a:buNone/>
                      </a:pPr>
                      <a:r>
                        <a:rPr lang="en-US" sz="1800" b="1">
                          <a:latin typeface="Times New Roman" panose="02020603050405020304" pitchFamily="18" charset="0"/>
                          <a:cs typeface="Times New Roman" panose="02020603050405020304" pitchFamily="18" charset="0"/>
                        </a:rPr>
                        <a:t>原值</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66 000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72 000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6230">
                <a:tc>
                  <a:txBody>
                    <a:bodyPr/>
                    <a:p>
                      <a:pPr indent="0" algn="ctr">
                        <a:buNone/>
                      </a:pPr>
                      <a:r>
                        <a:rPr lang="en-US" sz="1800" b="1">
                          <a:latin typeface="Times New Roman" panose="02020603050405020304" pitchFamily="18" charset="0"/>
                          <a:cs typeface="Times New Roman" panose="02020603050405020304" pitchFamily="18" charset="0"/>
                        </a:rPr>
                        <a:t>预计使用年限</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1790">
                <a:tc>
                  <a:txBody>
                    <a:bodyPr/>
                    <a:p>
                      <a:pPr indent="0" algn="ctr">
                        <a:buNone/>
                      </a:pPr>
                      <a:r>
                        <a:rPr lang="en-US" sz="1800" b="1">
                          <a:latin typeface="Times New Roman" panose="02020603050405020304" pitchFamily="18" charset="0"/>
                          <a:cs typeface="Times New Roman" panose="02020603050405020304" pitchFamily="18" charset="0"/>
                        </a:rPr>
                        <a:t>已经使用年限</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8290">
                <a:tc>
                  <a:txBody>
                    <a:bodyPr/>
                    <a:p>
                      <a:pPr indent="0" algn="ctr">
                        <a:buNone/>
                      </a:pPr>
                      <a:r>
                        <a:rPr lang="en-US" sz="1800" b="1">
                          <a:latin typeface="Times New Roman" panose="02020603050405020304" pitchFamily="18" charset="0"/>
                          <a:cs typeface="Times New Roman" panose="02020603050405020304" pitchFamily="18" charset="0"/>
                        </a:rPr>
                        <a:t>最终残值</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9 000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8290">
                <a:tc>
                  <a:txBody>
                    <a:bodyPr/>
                    <a:p>
                      <a:pPr indent="0" algn="ctr">
                        <a:buNone/>
                      </a:pPr>
                      <a:r>
                        <a:rPr lang="en-US" sz="1800" b="1">
                          <a:latin typeface="Times New Roman" panose="02020603050405020304" pitchFamily="18" charset="0"/>
                          <a:cs typeface="Times New Roman" panose="02020603050405020304" pitchFamily="18" charset="0"/>
                        </a:rPr>
                        <a:t>变现价值</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18 000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72 000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7655">
                <a:tc>
                  <a:txBody>
                    <a:bodyPr/>
                    <a:p>
                      <a:pPr indent="0" algn="ctr">
                        <a:buNone/>
                      </a:pPr>
                      <a:r>
                        <a:rPr lang="en-US" sz="1800" b="1">
                          <a:latin typeface="Times New Roman" panose="02020603050405020304" pitchFamily="18" charset="0"/>
                          <a:cs typeface="Times New Roman" panose="02020603050405020304" pitchFamily="18" charset="0"/>
                        </a:rPr>
                        <a:t>年运行成本</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21 000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12 000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278130" y="5661025"/>
            <a:ext cx="7851140" cy="398780"/>
          </a:xfrm>
          <a:prstGeom prst="rect">
            <a:avLst/>
          </a:prstGeom>
          <a:noFill/>
          <a:ln w="9525">
            <a:noFill/>
          </a:ln>
        </p:spPr>
        <p:txBody>
          <a:bodyPr wrap="square">
            <a:spAutoFit/>
          </a:bodyPr>
          <a:p>
            <a:pPr indent="266700"/>
            <a:r>
              <a:rPr lang="zh-CN" sz="2000" b="1">
                <a:ea typeface="宋体" panose="02010600030101010101" pitchFamily="2" charset="-122"/>
              </a:rPr>
              <a:t>假设该企业要求的最低报酬率为</a:t>
            </a:r>
            <a:r>
              <a:rPr lang="en-US" sz="2000" b="1">
                <a:latin typeface="Times New Roman" panose="02020603050405020304" pitchFamily="18" charset="0"/>
                <a:ea typeface="宋体" panose="02010600030101010101" pitchFamily="2" charset="-122"/>
              </a:rPr>
              <a:t>15%</a:t>
            </a:r>
            <a:r>
              <a:rPr lang="zh-CN" sz="2000" b="1">
                <a:ea typeface="宋体" panose="02010600030101010101" pitchFamily="2" charset="-122"/>
              </a:rPr>
              <a:t>，试进行新旧设备的更新决策。</a:t>
            </a:r>
            <a:endParaRPr lang="zh-CN" altLang="en-US" sz="2000" b="1">
              <a:ea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idx="1"/>
          </p:nvPr>
        </p:nvSpPr>
        <p:spPr>
          <a:xfrm>
            <a:off x="2508885" y="2493010"/>
            <a:ext cx="6160770" cy="3383280"/>
          </a:xfrm>
        </p:spPr>
        <p:txBody>
          <a:bodyPr vert="horz" wrap="square" lIns="91440" tIns="45720" rIns="91440" bIns="45720" anchor="t" anchorCtr="0"/>
          <a:p>
            <a:pPr eaLnBrk="1" hangingPunct="1">
              <a:lnSpc>
                <a:spcPct val="150000"/>
              </a:lnSpc>
              <a:buNone/>
            </a:pPr>
            <a:r>
              <a:rPr lang="zh-CN" altLang="en-US" sz="2400" b="1" dirty="0"/>
              <a:t> 投资规模较大，投资回收时间较长</a:t>
            </a:r>
            <a:endParaRPr lang="zh-CN" altLang="en-US" sz="2400" b="1" dirty="0"/>
          </a:p>
          <a:p>
            <a:pPr eaLnBrk="1" hangingPunct="1">
              <a:lnSpc>
                <a:spcPct val="150000"/>
              </a:lnSpc>
              <a:buNone/>
            </a:pPr>
            <a:r>
              <a:rPr lang="zh-CN" altLang="en-US" sz="2400" b="1" dirty="0"/>
              <a:t>  投资风险较大</a:t>
            </a:r>
            <a:endParaRPr lang="zh-CN" altLang="en-US" sz="2400" b="1" dirty="0"/>
          </a:p>
          <a:p>
            <a:pPr eaLnBrk="1" hangingPunct="1">
              <a:lnSpc>
                <a:spcPct val="150000"/>
              </a:lnSpc>
              <a:buNone/>
            </a:pPr>
            <a:r>
              <a:rPr lang="zh-CN" altLang="en-US" sz="2400" b="1" dirty="0"/>
              <a:t>  项目投资的次数较少</a:t>
            </a:r>
            <a:endParaRPr lang="zh-CN" altLang="en-US" sz="2400" b="1" dirty="0"/>
          </a:p>
          <a:p>
            <a:pPr eaLnBrk="1" hangingPunct="1">
              <a:lnSpc>
                <a:spcPct val="150000"/>
              </a:lnSpc>
              <a:buNone/>
            </a:pPr>
            <a:r>
              <a:rPr lang="zh-CN" altLang="en-US" sz="2400" b="1" dirty="0"/>
              <a:t>        变现能力差</a:t>
            </a:r>
            <a:endParaRPr lang="zh-CN" altLang="en-US" sz="2400" b="1" dirty="0"/>
          </a:p>
        </p:txBody>
      </p:sp>
      <p:sp>
        <p:nvSpPr>
          <p:cNvPr id="24577" name="Rectangle 12"/>
          <p:cNvSpPr>
            <a:spLocks noChangeArrowheads="1"/>
          </p:cNvSpPr>
          <p:nvPr>
            <p:custDataLst>
              <p:tags r:id="rId1"/>
            </p:custDataLst>
          </p:nvPr>
        </p:nvSpPr>
        <p:spPr bwMode="auto">
          <a:xfrm>
            <a:off x="1258888" y="692150"/>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三、项目投资的特点和意义</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3" name="Rectangle 12"/>
          <p:cNvSpPr>
            <a:spLocks noChangeArrowheads="1"/>
          </p:cNvSpPr>
          <p:nvPr>
            <p:custDataLst>
              <p:tags r:id="rId2"/>
            </p:custDataLst>
          </p:nvPr>
        </p:nvSpPr>
        <p:spPr bwMode="auto">
          <a:xfrm>
            <a:off x="1284288" y="1556385"/>
            <a:ext cx="4211638" cy="4603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（一）项目投资的概念</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nvGrpSpPr>
          <p:cNvPr id="62" name="组合 2"/>
          <p:cNvGrpSpPr/>
          <p:nvPr/>
        </p:nvGrpSpPr>
        <p:grpSpPr>
          <a:xfrm>
            <a:off x="1403985" y="2651125"/>
            <a:ext cx="1151255" cy="655320"/>
            <a:chOff x="3058140" y="2430077"/>
            <a:chExt cx="1151056" cy="720000"/>
          </a:xfrm>
        </p:grpSpPr>
        <p:grpSp>
          <p:nvGrpSpPr>
            <p:cNvPr id="9233" name="组合 3"/>
            <p:cNvGrpSpPr/>
            <p:nvPr/>
          </p:nvGrpSpPr>
          <p:grpSpPr>
            <a:xfrm>
              <a:off x="3058140" y="2430077"/>
              <a:ext cx="1151056" cy="720000"/>
              <a:chOff x="3609683" y="2394857"/>
              <a:chExt cx="1151056" cy="720000"/>
            </a:xfrm>
          </p:grpSpPr>
          <p:sp>
            <p:nvSpPr>
              <p:cNvPr id="65" name="矩形 64"/>
              <p:cNvSpPr/>
              <p:nvPr>
                <p:custDataLst>
                  <p:tags r:id="rId3"/>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66" name="流程图: 延期 6"/>
              <p:cNvSpPr/>
              <p:nvPr>
                <p:custDataLst>
                  <p:tags r:id="rId4"/>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1</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64" name="等腰三角形 4"/>
            <p:cNvSpPr/>
            <p:nvPr>
              <p:custDataLst>
                <p:tags r:id="rId5"/>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4" name="组合 2"/>
          <p:cNvGrpSpPr/>
          <p:nvPr/>
        </p:nvGrpSpPr>
        <p:grpSpPr>
          <a:xfrm>
            <a:off x="1403985" y="4293235"/>
            <a:ext cx="1151255" cy="624840"/>
            <a:chOff x="3058140" y="2430077"/>
            <a:chExt cx="1151056" cy="720000"/>
          </a:xfrm>
        </p:grpSpPr>
        <p:grpSp>
          <p:nvGrpSpPr>
            <p:cNvPr id="5" name="组合 3"/>
            <p:cNvGrpSpPr/>
            <p:nvPr/>
          </p:nvGrpSpPr>
          <p:grpSpPr>
            <a:xfrm>
              <a:off x="3058140" y="2430077"/>
              <a:ext cx="1151056" cy="720000"/>
              <a:chOff x="3609683" y="2394857"/>
              <a:chExt cx="1151056" cy="720000"/>
            </a:xfrm>
          </p:grpSpPr>
          <p:sp>
            <p:nvSpPr>
              <p:cNvPr id="6" name="矩形 5"/>
              <p:cNvSpPr/>
              <p:nvPr>
                <p:custDataLst>
                  <p:tags r:id="rId6"/>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7" name="流程图: 延期 6"/>
              <p:cNvSpPr/>
              <p:nvPr>
                <p:custDataLst>
                  <p:tags r:id="rId7"/>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3</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8" name="等腰三角形 4"/>
            <p:cNvSpPr/>
            <p:nvPr>
              <p:custDataLst>
                <p:tags r:id="rId8"/>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11" name="组合 2"/>
          <p:cNvGrpSpPr/>
          <p:nvPr/>
        </p:nvGrpSpPr>
        <p:grpSpPr>
          <a:xfrm>
            <a:off x="1403985" y="3429000"/>
            <a:ext cx="1151255" cy="676275"/>
            <a:chOff x="3058140" y="2430077"/>
            <a:chExt cx="1151056" cy="720000"/>
          </a:xfrm>
        </p:grpSpPr>
        <p:grpSp>
          <p:nvGrpSpPr>
            <p:cNvPr id="12" name="组合 3"/>
            <p:cNvGrpSpPr/>
            <p:nvPr/>
          </p:nvGrpSpPr>
          <p:grpSpPr>
            <a:xfrm>
              <a:off x="3058140" y="2430077"/>
              <a:ext cx="1151056" cy="720000"/>
              <a:chOff x="3609683" y="2394857"/>
              <a:chExt cx="1151056" cy="720000"/>
            </a:xfrm>
          </p:grpSpPr>
          <p:sp>
            <p:nvSpPr>
              <p:cNvPr id="13" name="矩形 12"/>
              <p:cNvSpPr/>
              <p:nvPr>
                <p:custDataLst>
                  <p:tags r:id="rId9"/>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4" name="流程图: 延期 13"/>
              <p:cNvSpPr/>
              <p:nvPr>
                <p:custDataLst>
                  <p:tags r:id="rId10"/>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2</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15" name="等腰三角形 4"/>
            <p:cNvSpPr/>
            <p:nvPr>
              <p:custDataLst>
                <p:tags r:id="rId11"/>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17" name="组合 2"/>
          <p:cNvGrpSpPr/>
          <p:nvPr/>
        </p:nvGrpSpPr>
        <p:grpSpPr>
          <a:xfrm>
            <a:off x="2339975" y="4869180"/>
            <a:ext cx="1150938" cy="719138"/>
            <a:chOff x="3058140" y="2430077"/>
            <a:chExt cx="1151056" cy="720000"/>
          </a:xfrm>
        </p:grpSpPr>
        <p:grpSp>
          <p:nvGrpSpPr>
            <p:cNvPr id="18" name="组合 3"/>
            <p:cNvGrpSpPr/>
            <p:nvPr/>
          </p:nvGrpSpPr>
          <p:grpSpPr>
            <a:xfrm>
              <a:off x="3058140" y="2430077"/>
              <a:ext cx="1151056" cy="720000"/>
              <a:chOff x="3609683" y="2394857"/>
              <a:chExt cx="1151056" cy="720000"/>
            </a:xfrm>
          </p:grpSpPr>
          <p:sp>
            <p:nvSpPr>
              <p:cNvPr id="19" name="矩形 18"/>
              <p:cNvSpPr/>
              <p:nvPr>
                <p:custDataLst>
                  <p:tags r:id="rId12"/>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20" name="流程图: 延期 19"/>
              <p:cNvSpPr/>
              <p:nvPr>
                <p:custDataLst>
                  <p:tags r:id="rId13"/>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4</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21" name="等腰三角形 4"/>
            <p:cNvSpPr/>
            <p:nvPr>
              <p:custDataLst>
                <p:tags r:id="rId14"/>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grpSp>
        <p:nvGrpSpPr>
          <p:cNvPr id="22" name="组合 2"/>
          <p:cNvGrpSpPr/>
          <p:nvPr/>
        </p:nvGrpSpPr>
        <p:grpSpPr>
          <a:xfrm>
            <a:off x="539750" y="5733415"/>
            <a:ext cx="1150938" cy="719138"/>
            <a:chOff x="3058140" y="2430077"/>
            <a:chExt cx="1151056" cy="720000"/>
          </a:xfrm>
        </p:grpSpPr>
        <p:grpSp>
          <p:nvGrpSpPr>
            <p:cNvPr id="23" name="组合 3"/>
            <p:cNvGrpSpPr/>
            <p:nvPr/>
          </p:nvGrpSpPr>
          <p:grpSpPr>
            <a:xfrm>
              <a:off x="3058140" y="2430077"/>
              <a:ext cx="1151056" cy="720000"/>
              <a:chOff x="3609683" y="2394857"/>
              <a:chExt cx="1151056" cy="720000"/>
            </a:xfrm>
          </p:grpSpPr>
          <p:sp>
            <p:nvSpPr>
              <p:cNvPr id="24" name="矩形 23"/>
              <p:cNvSpPr/>
              <p:nvPr>
                <p:custDataLst>
                  <p:tags r:id="rId15"/>
                </p:custDataLst>
              </p:nvPr>
            </p:nvSpPr>
            <p:spPr>
              <a:xfrm>
                <a:off x="4689294" y="2394857"/>
                <a:ext cx="71445" cy="720000"/>
              </a:xfrm>
              <a:prstGeom prst="rect">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25" name="流程图: 延期 24"/>
              <p:cNvSpPr/>
              <p:nvPr>
                <p:custDataLst>
                  <p:tags r:id="rId16"/>
                </p:custDataLst>
              </p:nvPr>
            </p:nvSpPr>
            <p:spPr>
              <a:xfrm flipH="1">
                <a:off x="3609683" y="2394857"/>
                <a:ext cx="744614" cy="720000"/>
              </a:xfrm>
              <a:prstGeom prst="flowChartDelay">
                <a:avLst/>
              </a:prstGeom>
              <a:solidFill>
                <a:srgbClr val="3C8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5</a:t>
                </a:r>
                <a:endParaRPr kumimoji="0" lang="en-US" altLang="zh-CN" sz="2400" b="1" i="0" u="none" strike="noStrike" kern="1200" cap="none" spc="0" normalizeH="0" baseline="0" noProof="0" dirty="0">
                  <a:ln>
                    <a:noFill/>
                  </a:ln>
                  <a:solidFill>
                    <a:schemeClr val="tx1"/>
                  </a:solidFill>
                  <a:effectLst/>
                  <a:uLnTx/>
                  <a:uFillTx/>
                  <a:latin typeface="+mn-lt"/>
                  <a:ea typeface="+mn-ea"/>
                  <a:cs typeface="+mn-cs"/>
                </a:endParaRPr>
              </a:p>
            </p:txBody>
          </p:sp>
        </p:grpSp>
        <p:sp>
          <p:nvSpPr>
            <p:cNvPr id="26" name="等腰三角形 4"/>
            <p:cNvSpPr/>
            <p:nvPr>
              <p:custDataLst>
                <p:tags r:id="rId17"/>
              </p:custDataLst>
            </p:nvPr>
          </p:nvSpPr>
          <p:spPr>
            <a:xfrm rot="5400000">
              <a:off x="3609459" y="2623373"/>
              <a:ext cx="720000" cy="333409"/>
            </a:xfrm>
            <a:prstGeom prst="triangle">
              <a:avLst/>
            </a:prstGeom>
            <a:solidFill>
              <a:srgbClr val="FBC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grpSp>
      <p:sp>
        <p:nvSpPr>
          <p:cNvPr id="27" name="Rectangle 12"/>
          <p:cNvSpPr>
            <a:spLocks noChangeArrowheads="1"/>
          </p:cNvSpPr>
          <p:nvPr>
            <p:custDataLst>
              <p:tags r:id="rId18"/>
            </p:custDataLst>
          </p:nvPr>
        </p:nvSpPr>
        <p:spPr bwMode="auto">
          <a:xfrm>
            <a:off x="1835785" y="5733415"/>
            <a:ext cx="6056630" cy="46037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cs typeface="+mn-cs"/>
              </a:rPr>
              <a:t>项目投资决策必须严格遵循相应的投资程序</a:t>
            </a:r>
            <a:endParaRPr kumimoji="0" lang="zh-CN" altLang="en-US" sz="24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cs typeface="+mn-cs"/>
            </a:endParaRPr>
          </a:p>
        </p:txBody>
      </p:sp>
    </p:spTree>
  </p:cSld>
  <p:clrMapOvr>
    <a:masterClrMapping/>
  </p:clrMapOvr>
  <p:transition spd="med">
    <p:blinds dir="vert"/>
    <p:sndAc>
      <p:stSnd>
        <p:snd r:embed="rId19"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3835" y="476250"/>
            <a:ext cx="8691880" cy="5785485"/>
          </a:xfrm>
          <a:prstGeom prst="rect">
            <a:avLst/>
          </a:prstGeom>
          <a:noFill/>
          <a:ln w="9525">
            <a:noFill/>
          </a:ln>
        </p:spPr>
        <p:txBody>
          <a:bodyPr wrap="square">
            <a:spAutoFit/>
          </a:bodyPr>
          <a:p>
            <a:pPr indent="266700"/>
            <a:r>
              <a:rPr lang="zh-CN" sz="2000" b="1">
                <a:solidFill>
                  <a:srgbClr val="FF0000"/>
                </a:solidFill>
                <a:ea typeface="宋体" panose="02010600030101010101" pitchFamily="2" charset="-122"/>
              </a:rPr>
              <a:t>分析：</a:t>
            </a:r>
            <a:endParaRPr lang="zh-CN" sz="2000" b="1">
              <a:solidFill>
                <a:srgbClr val="FF0000"/>
              </a:solidFill>
              <a:ea typeface="宋体" panose="02010600030101010101" pitchFamily="2" charset="-122"/>
            </a:endParaRPr>
          </a:p>
          <a:p>
            <a:pPr indent="266700"/>
            <a:r>
              <a:rPr lang="zh-CN" sz="2000" b="1">
                <a:ea typeface="宋体" panose="02010600030101010101" pitchFamily="2" charset="-122"/>
              </a:rPr>
              <a:t>先计算现金流出的总现值，再分摊到每一年。旧设备的总现值＝－</a:t>
            </a:r>
            <a:r>
              <a:rPr lang="en-US" sz="2000" b="1">
                <a:latin typeface="Times New Roman" panose="02020603050405020304" pitchFamily="18" charset="0"/>
                <a:ea typeface="宋体" panose="02010600030101010101" pitchFamily="2" charset="-122"/>
              </a:rPr>
              <a:t>18 000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21 000×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P/A</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15%</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6</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6 000×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P/F</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15%</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6</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                   </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18 000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21 000×3.7845</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6 000×0.4323                   </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94 880.7</a:t>
            </a:r>
            <a:r>
              <a:rPr lang="zh-CN" sz="2000" b="1">
                <a:ea typeface="宋体" panose="02010600030101010101" pitchFamily="2" charset="-122"/>
              </a:rPr>
              <a:t>（元）旧设备的年均成本＝－</a:t>
            </a:r>
            <a:r>
              <a:rPr lang="en-US" sz="2000" b="1">
                <a:latin typeface="Times New Roman" panose="02020603050405020304" pitchFamily="18" charset="0"/>
                <a:ea typeface="宋体" panose="02010600030101010101" pitchFamily="2" charset="-122"/>
              </a:rPr>
              <a:t>94 880.7/</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P/A</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15%</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6</a:t>
            </a:r>
            <a:r>
              <a:rPr lang="zh-CN" sz="2000" b="1">
                <a:ea typeface="宋体" panose="02010600030101010101" pitchFamily="2" charset="-122"/>
              </a:rPr>
              <a:t>）</a:t>
            </a:r>
            <a:endParaRPr lang="zh-CN" sz="2000" b="1">
              <a:ea typeface="宋体" panose="02010600030101010101" pitchFamily="2" charset="-122"/>
            </a:endParaRPr>
          </a:p>
          <a:p>
            <a:pPr indent="266700"/>
            <a:r>
              <a:rPr lang="zh-CN" sz="2000" b="1">
                <a:ea typeface="宋体" panose="02010600030101010101" pitchFamily="2" charset="-122"/>
              </a:rPr>
              <a:t> </a:t>
            </a:r>
            <a:r>
              <a:rPr lang="en-US" altLang="zh-CN" sz="2000" b="1">
                <a:ea typeface="宋体" panose="02010600030101010101" pitchFamily="2" charset="-122"/>
              </a:rPr>
              <a:t>                   </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94 880.7/3.7845≈-25 070.87</a:t>
            </a:r>
            <a:r>
              <a:rPr lang="zh-CN" sz="2000" b="1">
                <a:ea typeface="宋体" panose="02010600030101010101" pitchFamily="2" charset="-122"/>
              </a:rPr>
              <a:t>（元）新设备的总现值＝－</a:t>
            </a:r>
            <a:r>
              <a:rPr lang="en-US" sz="2000" b="1">
                <a:latin typeface="Times New Roman" panose="02020603050405020304" pitchFamily="18" charset="0"/>
                <a:ea typeface="宋体" panose="02010600030101010101" pitchFamily="2" charset="-122"/>
              </a:rPr>
              <a:t>72 000+12 000×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P/A</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15%</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9 000×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P/F</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15%</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                            </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72 000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12 000×5.0188</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9 000×0.2472                            </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130 000.8</a:t>
            </a:r>
            <a:r>
              <a:rPr lang="zh-CN" sz="2000" b="1">
                <a:ea typeface="宋体" panose="02010600030101010101" pitchFamily="2" charset="-122"/>
              </a:rPr>
              <a:t>（元）旧设备的年均成本＝－</a:t>
            </a:r>
            <a:r>
              <a:rPr lang="en-US" sz="2000" b="1">
                <a:latin typeface="Times New Roman" panose="02020603050405020304" pitchFamily="18" charset="0"/>
                <a:ea typeface="宋体" panose="02010600030101010101" pitchFamily="2" charset="-122"/>
              </a:rPr>
              <a:t>130 000.8/</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P/A</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15%</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10</a:t>
            </a:r>
            <a:r>
              <a:rPr lang="zh-CN" sz="2000" b="1">
                <a:ea typeface="宋体" panose="02010600030101010101" pitchFamily="2" charset="-122"/>
              </a:rPr>
              <a:t>）</a:t>
            </a:r>
            <a:endParaRPr lang="zh-CN" sz="2000" b="1">
              <a:ea typeface="宋体" panose="02010600030101010101" pitchFamily="2" charset="-122"/>
            </a:endParaRPr>
          </a:p>
          <a:p>
            <a:pPr indent="266700"/>
            <a:r>
              <a:rPr lang="zh-CN" sz="2000" b="1">
                <a:ea typeface="宋体" panose="02010600030101010101" pitchFamily="2" charset="-122"/>
              </a:rPr>
              <a:t> </a:t>
            </a:r>
            <a:r>
              <a:rPr lang="en-US" altLang="zh-CN" sz="2000" b="1">
                <a:ea typeface="宋体" panose="02010600030101010101" pitchFamily="2" charset="-122"/>
              </a:rPr>
              <a:t>                   </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130 000.8/5.0188                                 ≈</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25 902.77</a:t>
            </a:r>
            <a:r>
              <a:rPr lang="zh-CN" sz="2000" b="1">
                <a:ea typeface="宋体" panose="02010600030101010101" pitchFamily="2" charset="-122"/>
              </a:rPr>
              <a:t>（元）</a:t>
            </a:r>
            <a:endParaRPr lang="zh-CN" sz="2000" b="1">
              <a:ea typeface="宋体" panose="02010600030101010101" pitchFamily="2" charset="-122"/>
            </a:endParaRPr>
          </a:p>
          <a:p>
            <a:pPr indent="266700"/>
            <a:r>
              <a:rPr lang="en-US" altLang="zh-CN" sz="2000" b="1">
                <a:ea typeface="宋体" panose="02010600030101010101" pitchFamily="2" charset="-122"/>
              </a:rPr>
              <a:t>  </a:t>
            </a:r>
            <a:r>
              <a:rPr lang="zh-CN" sz="2000" b="1">
                <a:ea typeface="宋体" panose="02010600030101010101" pitchFamily="2" charset="-122"/>
              </a:rPr>
              <a:t>由此可见，新设备年平均成本大于旧设备的年平均成本，故选择继续使用旧设备。</a:t>
            </a:r>
            <a:endParaRPr lang="zh-CN" altLang="en-US" sz="2000" b="1">
              <a:ea typeface="宋体" panose="02010600030101010101" pitchFamily="2" charset="-122"/>
            </a:endParaRPr>
          </a:p>
        </p:txBody>
      </p:sp>
    </p:spTree>
  </p:cSld>
  <p:clrMapOvr>
    <a:masterClrMapping/>
  </p:clrMapOvr>
  <p:transition spd="med">
    <p:blinds dir="vert"/>
    <p:sndAc>
      <p:stSnd>
        <p:snd r:embed="rId1" name="chimes.wav"/>
      </p:stSnd>
    </p:sndAc>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67055" y="116205"/>
            <a:ext cx="8001000" cy="1216025"/>
          </a:xfrm>
        </p:spPr>
        <p:txBody>
          <a:bodyPr/>
          <a:p>
            <a:r>
              <a:rPr lang="zh-CN" altLang="en-US" sz="3200" b="1">
                <a:solidFill>
                  <a:srgbClr val="FF0000"/>
                </a:solidFill>
              </a:rPr>
              <a:t>（二）资本限额决策</a:t>
            </a:r>
            <a:endParaRPr lang="zh-CN" altLang="en-US" sz="3200" b="1">
              <a:solidFill>
                <a:srgbClr val="FF0000"/>
              </a:solidFill>
            </a:endParaRPr>
          </a:p>
        </p:txBody>
      </p:sp>
      <p:sp>
        <p:nvSpPr>
          <p:cNvPr id="3" name="内容占位符 2"/>
          <p:cNvSpPr>
            <a:spLocks noGrp="1"/>
          </p:cNvSpPr>
          <p:nvPr>
            <p:ph idx="1"/>
          </p:nvPr>
        </p:nvSpPr>
        <p:spPr/>
        <p:txBody>
          <a:bodyPr/>
          <a:p>
            <a:pPr>
              <a:lnSpc>
                <a:spcPct val="150000"/>
              </a:lnSpc>
            </a:pPr>
            <a:r>
              <a:rPr lang="zh-CN" altLang="en-US" sz="2800" b="1"/>
              <a:t>资本限额决策是指在企业投资资本已定的情况下所进行的投资决策。也就是说，尽管存在很多有利可图的投资项目，但由于无法筹集到足够的资本，只能在已有资本的限制下进行决策。</a:t>
            </a:r>
            <a:endParaRPr lang="zh-CN" altLang="en-US" sz="2800" b="1"/>
          </a:p>
        </p:txBody>
      </p:sp>
    </p:spTree>
  </p:cSld>
  <p:clrMapOvr>
    <a:masterClrMapping/>
  </p:clrMapOvr>
  <p:transition spd="med">
    <p:blinds dir="vert"/>
    <p:sndAc>
      <p:stSnd>
        <p:snd r:embed="rId1" name="chimes.wav"/>
      </p:stSnd>
    </p:sndAc>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66738" y="836295"/>
            <a:ext cx="8001000" cy="4267200"/>
          </a:xfrm>
        </p:spPr>
        <p:txBody>
          <a:bodyPr/>
          <a:p>
            <a:pPr>
              <a:lnSpc>
                <a:spcPct val="150000"/>
              </a:lnSpc>
            </a:pPr>
            <a:r>
              <a:rPr lang="zh-CN" altLang="en-US" sz="2000" b="1"/>
              <a:t>1.净现值法</a:t>
            </a:r>
            <a:endParaRPr lang="zh-CN" altLang="en-US" sz="2000" b="1"/>
          </a:p>
          <a:p>
            <a:pPr>
              <a:lnSpc>
                <a:spcPct val="150000"/>
              </a:lnSpc>
            </a:pPr>
            <a:r>
              <a:rPr lang="zh-CN" altLang="en-US" sz="2000" b="1"/>
              <a:t>净现值法是以已获投资资本为最高限额，并以净现值总额最大为判断标准的最优决策方法。该方法的应用步骤如下：</a:t>
            </a:r>
            <a:endParaRPr lang="zh-CN" altLang="en-US" sz="2000" b="1"/>
          </a:p>
          <a:p>
            <a:pPr>
              <a:lnSpc>
                <a:spcPct val="150000"/>
              </a:lnSpc>
            </a:pPr>
            <a:r>
              <a:rPr lang="zh-CN" altLang="en-US" sz="2000" b="1"/>
              <a:t>第一步：计算所有项目的净现值，并列出每一项目的初始投资。</a:t>
            </a:r>
            <a:endParaRPr lang="zh-CN" altLang="en-US" sz="2000" b="1"/>
          </a:p>
          <a:p>
            <a:pPr>
              <a:lnSpc>
                <a:spcPct val="150000"/>
              </a:lnSpc>
            </a:pPr>
            <a:r>
              <a:rPr lang="zh-CN" altLang="en-US" sz="2000" b="1"/>
              <a:t>第二步：接受所有净现值≥0的项目，如果所有课接受的项目都有足够的资本，则说明资本没有限量，这一过程即可完成。</a:t>
            </a:r>
            <a:endParaRPr lang="zh-CN" altLang="en-US" sz="2000" b="1"/>
          </a:p>
          <a:p>
            <a:pPr>
              <a:lnSpc>
                <a:spcPct val="150000"/>
              </a:lnSpc>
            </a:pPr>
            <a:r>
              <a:rPr lang="zh-CN" altLang="en-US" sz="2000" b="1"/>
              <a:t>第三步：在已获投资资本不能满足所有的净现值≥0的投资项目需求的情况下，应将所有的项目在已获投资资本限量内进行各种可能的组合，并计算出各种组合的净现值总额。</a:t>
            </a:r>
            <a:endParaRPr lang="zh-CN" altLang="en-US" sz="2000" b="1"/>
          </a:p>
          <a:p>
            <a:pPr>
              <a:lnSpc>
                <a:spcPct val="150000"/>
              </a:lnSpc>
            </a:pPr>
            <a:r>
              <a:rPr lang="zh-CN" altLang="en-US" sz="2000" b="1"/>
              <a:t>第四步：接受净现值总额最大的投资组合为最优组合。</a:t>
            </a:r>
            <a:endParaRPr lang="zh-CN" altLang="en-US" sz="2000" b="1"/>
          </a:p>
        </p:txBody>
      </p:sp>
    </p:spTree>
  </p:cSld>
  <p:clrMapOvr>
    <a:masterClrMapping/>
  </p:clrMapOvr>
  <p:transition spd="med">
    <p:blinds dir="vert"/>
    <p:sndAc>
      <p:stSnd>
        <p:snd r:embed="rId1" name="chimes.wav"/>
      </p:stSnd>
    </p:sndAc>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23850" y="836295"/>
            <a:ext cx="8406765" cy="3014980"/>
          </a:xfrm>
          <a:prstGeom prst="rect">
            <a:avLst/>
          </a:prstGeom>
          <a:noFill/>
          <a:ln w="9525">
            <a:noFill/>
          </a:ln>
        </p:spPr>
        <p:txBody>
          <a:bodyPr wrap="square">
            <a:spAutoFit/>
          </a:bodyPr>
          <a:p>
            <a:pPr indent="267970">
              <a:lnSpc>
                <a:spcPct val="150000"/>
              </a:lnSpc>
            </a:pPr>
            <a:r>
              <a:rPr lang="zh-CN" sz="2000" b="1">
                <a:solidFill>
                  <a:srgbClr val="FF0000"/>
                </a:solidFill>
                <a:ea typeface="宋体" panose="02010600030101010101" pitchFamily="2" charset="-122"/>
              </a:rPr>
              <a:t>例题</a:t>
            </a:r>
            <a:r>
              <a:rPr lang="en-US" sz="2000" b="1">
                <a:solidFill>
                  <a:srgbClr val="FF0000"/>
                </a:solidFill>
                <a:latin typeface="Times New Roman" panose="02020603050405020304" pitchFamily="18" charset="0"/>
                <a:ea typeface="宋体" panose="02010600030101010101" pitchFamily="2" charset="-122"/>
              </a:rPr>
              <a:t>6-15</a:t>
            </a:r>
            <a:r>
              <a:rPr lang="zh-CN" sz="2000" b="1">
                <a:solidFill>
                  <a:srgbClr val="FF0000"/>
                </a:solidFill>
                <a:ea typeface="宋体" panose="02010600030101010101" pitchFamily="2" charset="-122"/>
              </a:rPr>
              <a:t>：</a:t>
            </a:r>
            <a:endParaRPr lang="zh-CN" sz="2000" b="1">
              <a:solidFill>
                <a:srgbClr val="FF0000"/>
              </a:solidFill>
              <a:ea typeface="宋体" panose="02010600030101010101" pitchFamily="2" charset="-122"/>
            </a:endParaRPr>
          </a:p>
          <a:p>
            <a:pPr indent="267970">
              <a:lnSpc>
                <a:spcPct val="150000"/>
              </a:lnSpc>
            </a:pPr>
            <a:r>
              <a:rPr lang="zh-CN" sz="2000" b="1">
                <a:ea typeface="宋体" panose="02010600030101010101" pitchFamily="2" charset="-122"/>
              </a:rPr>
              <a:t>某企业</a:t>
            </a:r>
            <a:r>
              <a:rPr lang="en-US" sz="2000" b="1">
                <a:latin typeface="Times New Roman" panose="02020603050405020304" pitchFamily="18" charset="0"/>
                <a:ea typeface="宋体" panose="02010600030101010101" pitchFamily="2" charset="-122"/>
              </a:rPr>
              <a:t>2021</a:t>
            </a:r>
            <a:r>
              <a:rPr lang="zh-CN" sz="2000" b="1">
                <a:ea typeface="宋体" panose="02010600030101010101" pitchFamily="2" charset="-122"/>
              </a:rPr>
              <a:t>年面临</a:t>
            </a:r>
            <a:r>
              <a:rPr lang="en-US" sz="2000" b="1">
                <a:latin typeface="Times New Roman" panose="02020603050405020304" pitchFamily="18" charset="0"/>
                <a:ea typeface="宋体" panose="02010600030101010101" pitchFamily="2" charset="-122"/>
              </a:rPr>
              <a:t>5</a:t>
            </a:r>
            <a:r>
              <a:rPr lang="zh-CN" sz="2000" b="1">
                <a:ea typeface="宋体" panose="02010600030101010101" pitchFamily="2" charset="-122"/>
              </a:rPr>
              <a:t>个投资项目，它们的净现值如表</a:t>
            </a:r>
            <a:r>
              <a:rPr lang="en-US" sz="2000" b="1">
                <a:latin typeface="Times New Roman" panose="02020603050405020304" pitchFamily="18" charset="0"/>
                <a:ea typeface="宋体" panose="02010600030101010101" pitchFamily="2" charset="-122"/>
              </a:rPr>
              <a:t>6-18</a:t>
            </a:r>
            <a:r>
              <a:rPr lang="zh-CN" sz="2000" b="1">
                <a:ea typeface="宋体" panose="02010600030101010101" pitchFamily="2" charset="-122"/>
              </a:rPr>
              <a:t>所示，已知该企业</a:t>
            </a:r>
            <a:r>
              <a:rPr lang="en-US" sz="2000" b="1">
                <a:latin typeface="Times New Roman" panose="02020603050405020304" pitchFamily="18" charset="0"/>
                <a:ea typeface="宋体" panose="02010600030101010101" pitchFamily="2" charset="-122"/>
              </a:rPr>
              <a:t>2020</a:t>
            </a:r>
            <a:r>
              <a:rPr lang="zh-CN" sz="2000" b="1">
                <a:ea typeface="宋体" panose="02010600030101010101" pitchFamily="2" charset="-122"/>
              </a:rPr>
              <a:t>年的投资限额为</a:t>
            </a:r>
            <a:r>
              <a:rPr lang="en-US" sz="2000" b="1">
                <a:latin typeface="Times New Roman" panose="02020603050405020304" pitchFamily="18" charset="0"/>
                <a:ea typeface="宋体" panose="02010600030101010101" pitchFamily="2" charset="-122"/>
              </a:rPr>
              <a:t>300</a:t>
            </a:r>
            <a:r>
              <a:rPr lang="zh-CN" sz="2000" b="1">
                <a:ea typeface="宋体" panose="02010600030101010101" pitchFamily="2" charset="-122"/>
              </a:rPr>
              <a:t>万元，</a:t>
            </a:r>
            <a:r>
              <a:rPr lang="en-US" sz="2000" b="1">
                <a:latin typeface="Times New Roman" panose="02020603050405020304" pitchFamily="18" charset="0"/>
                <a:ea typeface="宋体" panose="02010600030101010101" pitchFamily="2" charset="-122"/>
              </a:rPr>
              <a:t>2021</a:t>
            </a:r>
            <a:r>
              <a:rPr lang="zh-CN" sz="2000" b="1">
                <a:ea typeface="宋体" panose="02010600030101010101" pitchFamily="2" charset="-122"/>
              </a:rPr>
              <a:t>年的投资限额为</a:t>
            </a:r>
            <a:r>
              <a:rPr lang="en-US" sz="2000" b="1">
                <a:latin typeface="Times New Roman" panose="02020603050405020304" pitchFamily="18" charset="0"/>
                <a:ea typeface="宋体" panose="02010600030101010101" pitchFamily="2" charset="-122"/>
              </a:rPr>
              <a:t>200</a:t>
            </a:r>
            <a:r>
              <a:rPr lang="zh-CN" sz="2000" b="1">
                <a:ea typeface="宋体" panose="02010600030101010101" pitchFamily="2" charset="-122"/>
              </a:rPr>
              <a:t>万元，</a:t>
            </a:r>
            <a:r>
              <a:rPr lang="en-US" sz="2000" b="1">
                <a:latin typeface="Times New Roman" panose="02020603050405020304" pitchFamily="18" charset="0"/>
                <a:ea typeface="宋体" panose="02010600030101010101" pitchFamily="2" charset="-122"/>
              </a:rPr>
              <a:t>2022</a:t>
            </a:r>
            <a:r>
              <a:rPr lang="zh-CN" sz="2000" b="1">
                <a:ea typeface="宋体" panose="02010600030101010101" pitchFamily="2" charset="-122"/>
              </a:rPr>
              <a:t>年的投资限额为</a:t>
            </a:r>
            <a:r>
              <a:rPr lang="en-US" sz="2000" b="1">
                <a:latin typeface="Times New Roman" panose="02020603050405020304" pitchFamily="18" charset="0"/>
                <a:ea typeface="宋体" panose="02010600030101010101" pitchFamily="2" charset="-122"/>
              </a:rPr>
              <a:t>100</a:t>
            </a:r>
            <a:r>
              <a:rPr lang="zh-CN" sz="2000" b="1">
                <a:ea typeface="宋体" panose="02010600030101010101" pitchFamily="2" charset="-122"/>
              </a:rPr>
              <a:t>万元，基准贴现率为</a:t>
            </a:r>
            <a:r>
              <a:rPr lang="en-US" sz="2000" b="1">
                <a:latin typeface="Times New Roman" panose="02020603050405020304" pitchFamily="18" charset="0"/>
                <a:ea typeface="宋体" panose="02010600030101010101" pitchFamily="2" charset="-122"/>
              </a:rPr>
              <a:t>10%</a:t>
            </a:r>
            <a:r>
              <a:rPr lang="zh-CN" sz="2000" b="1">
                <a:ea typeface="宋体" panose="02010600030101010101" pitchFamily="2" charset="-122"/>
              </a:rPr>
              <a:t>。那么，该企业应怎样安排才能获得最大的收益？</a:t>
            </a:r>
            <a:endParaRPr lang="zh-CN" sz="2000" b="1">
              <a:ea typeface="宋体" panose="02010600030101010101" pitchFamily="2" charset="-122"/>
            </a:endParaRPr>
          </a:p>
          <a:p>
            <a:pPr indent="267970">
              <a:lnSpc>
                <a:spcPct val="150000"/>
              </a:lnSpc>
            </a:pPr>
            <a:r>
              <a:rPr lang="en-US" altLang="zh-CN" sz="2000" b="1">
                <a:ea typeface="宋体" panose="02010600030101010101" pitchFamily="2" charset="-122"/>
              </a:rPr>
              <a:t>                      </a:t>
            </a:r>
            <a:r>
              <a:rPr lang="zh-CN" sz="2000" b="1">
                <a:ea typeface="宋体" panose="02010600030101010101" pitchFamily="2" charset="-122"/>
              </a:rPr>
              <a:t>表</a:t>
            </a:r>
            <a:r>
              <a:rPr lang="en-US" sz="2000" b="1">
                <a:latin typeface="Times New Roman" panose="02020603050405020304" pitchFamily="18" charset="0"/>
                <a:ea typeface="宋体" panose="02010600030101010101" pitchFamily="2" charset="-122"/>
              </a:rPr>
              <a:t>6-18    </a:t>
            </a:r>
            <a:r>
              <a:rPr lang="zh-CN" sz="2000" b="1">
                <a:ea typeface="宋体" panose="02010600030101010101" pitchFamily="2" charset="-122"/>
              </a:rPr>
              <a:t>各投资项目的净现值               单位：万元</a:t>
            </a:r>
            <a:endParaRPr lang="zh-CN" altLang="en-US" sz="2000" b="1"/>
          </a:p>
        </p:txBody>
      </p:sp>
      <p:graphicFrame>
        <p:nvGraphicFramePr>
          <p:cNvPr id="4" name="表格 3"/>
          <p:cNvGraphicFramePr/>
          <p:nvPr>
            <p:custDataLst>
              <p:tags r:id="rId1"/>
            </p:custDataLst>
          </p:nvPr>
        </p:nvGraphicFramePr>
        <p:xfrm>
          <a:off x="1835785" y="4076700"/>
          <a:ext cx="5327015" cy="1214120"/>
        </p:xfrm>
        <a:graphic>
          <a:graphicData uri="http://schemas.openxmlformats.org/drawingml/2006/table">
            <a:tbl>
              <a:tblPr/>
              <a:tblGrid>
                <a:gridCol w="1022350"/>
                <a:gridCol w="806450"/>
                <a:gridCol w="908685"/>
                <a:gridCol w="870585"/>
                <a:gridCol w="889635"/>
                <a:gridCol w="829310"/>
              </a:tblGrid>
              <a:tr h="381000">
                <a:tc>
                  <a:txBody>
                    <a:bodyPr/>
                    <a:p>
                      <a:pPr indent="0" algn="ctr">
                        <a:buNone/>
                      </a:pPr>
                      <a:r>
                        <a:rPr lang="en-US" sz="2000" b="0">
                          <a:latin typeface="Times New Roman" panose="02020603050405020304" pitchFamily="18" charset="0"/>
                          <a:cs typeface="Times New Roman" panose="02020603050405020304" pitchFamily="18" charset="0"/>
                        </a:rPr>
                        <a:t>项目</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A</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B</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C</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D</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E</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7675">
                <a:tc>
                  <a:txBody>
                    <a:bodyPr/>
                    <a:p>
                      <a:pPr indent="0" algn="ctr">
                        <a:buNone/>
                      </a:pPr>
                      <a:r>
                        <a:rPr lang="en-US" sz="2000" b="0">
                          <a:latin typeface="Times New Roman" panose="02020603050405020304" pitchFamily="18" charset="0"/>
                          <a:cs typeface="Times New Roman" panose="02020603050405020304" pitchFamily="18" charset="0"/>
                        </a:rPr>
                        <a:t>投资额</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100</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80</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200</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120</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60</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5445">
                <a:tc>
                  <a:txBody>
                    <a:bodyPr/>
                    <a:p>
                      <a:pPr indent="0" algn="ctr">
                        <a:buNone/>
                      </a:pPr>
                      <a:r>
                        <a:rPr lang="en-US" sz="2000" b="0">
                          <a:latin typeface="Times New Roman" panose="02020603050405020304" pitchFamily="18" charset="0"/>
                          <a:cs typeface="Times New Roman" panose="02020603050405020304" pitchFamily="18" charset="0"/>
                        </a:rPr>
                        <a:t>净现值</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24</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20</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64</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36</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22</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med">
    <p:blinds dir="vert"/>
    <p:sndAc>
      <p:stSnd>
        <p:snd r:embed="rId2" name="chimes.wav"/>
      </p:stSnd>
    </p:sndAc>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61620" y="531495"/>
            <a:ext cx="8646795" cy="2999740"/>
          </a:xfrm>
          <a:prstGeom prst="rect">
            <a:avLst/>
          </a:prstGeom>
          <a:noFill/>
          <a:ln w="9525">
            <a:noFill/>
          </a:ln>
        </p:spPr>
        <p:txBody>
          <a:bodyPr wrap="square">
            <a:spAutoFit/>
          </a:bodyPr>
          <a:p>
            <a:pPr indent="266700">
              <a:lnSpc>
                <a:spcPct val="150000"/>
              </a:lnSpc>
            </a:pPr>
            <a:r>
              <a:rPr lang="zh-CN" sz="2100" b="1">
                <a:latin typeface="Calibri" panose="020F0502020204030204" pitchFamily="34" charset="0"/>
                <a:ea typeface="宋体" panose="02010600030101010101" pitchFamily="2" charset="-122"/>
              </a:rPr>
              <a:t>第一步：由于所有项目的净现值均大于零，所以都具备财务可行性，全部保留。第二步：</a:t>
            </a:r>
            <a:r>
              <a:rPr lang="en-US" sz="2100" b="1">
                <a:latin typeface="Times New Roman" panose="02020603050405020304" pitchFamily="18" charset="0"/>
                <a:ea typeface="宋体" panose="02010600030101010101" pitchFamily="2" charset="-122"/>
              </a:rPr>
              <a:t>202</a:t>
            </a:r>
            <a:r>
              <a:rPr lang="en-US" sz="2100" b="1">
                <a:latin typeface="Times New Roman" panose="02020603050405020304" pitchFamily="18" charset="0"/>
              </a:rPr>
              <a:t>0</a:t>
            </a:r>
            <a:r>
              <a:rPr lang="zh-CN" sz="2100" b="1">
                <a:latin typeface="Calibri" panose="020F0502020204030204" pitchFamily="34" charset="0"/>
                <a:ea typeface="宋体" panose="02010600030101010101" pitchFamily="2" charset="-122"/>
              </a:rPr>
              <a:t>年的投资限额为</a:t>
            </a:r>
            <a:r>
              <a:rPr lang="en-US" sz="2100" b="1">
                <a:latin typeface="Times New Roman" panose="02020603050405020304" pitchFamily="18" charset="0"/>
                <a:ea typeface="宋体" panose="02010600030101010101" pitchFamily="2" charset="-122"/>
              </a:rPr>
              <a:t>300</a:t>
            </a:r>
            <a:r>
              <a:rPr lang="zh-CN" sz="2100" b="1">
                <a:latin typeface="Calibri" panose="020F0502020204030204" pitchFamily="34" charset="0"/>
                <a:ea typeface="宋体" panose="02010600030101010101" pitchFamily="2" charset="-122"/>
              </a:rPr>
              <a:t>万元，把</a:t>
            </a:r>
            <a:r>
              <a:rPr lang="en-US" sz="2100" b="1">
                <a:latin typeface="Times New Roman" panose="02020603050405020304" pitchFamily="18" charset="0"/>
                <a:ea typeface="宋体" panose="02010600030101010101" pitchFamily="2" charset="-122"/>
              </a:rPr>
              <a:t>5</a:t>
            </a:r>
            <a:r>
              <a:rPr lang="zh-CN" sz="2100" b="1">
                <a:latin typeface="Calibri" panose="020F0502020204030204" pitchFamily="34" charset="0"/>
                <a:ea typeface="宋体" panose="02010600030101010101" pitchFamily="2" charset="-122"/>
              </a:rPr>
              <a:t>个项目的投资额在限额内进行各种尽可能接近投资额的组合，并计算出各种组合的净现值总额，具体情况如表</a:t>
            </a:r>
            <a:r>
              <a:rPr lang="en-US" sz="2100" b="1">
                <a:latin typeface="Times New Roman" panose="02020603050405020304" pitchFamily="18" charset="0"/>
                <a:ea typeface="宋体" panose="02010600030101010101" pitchFamily="2" charset="-122"/>
              </a:rPr>
              <a:t>6-19</a:t>
            </a:r>
            <a:r>
              <a:rPr lang="zh-CN" sz="2100" b="1">
                <a:latin typeface="Calibri" panose="020F0502020204030204" pitchFamily="34" charset="0"/>
                <a:ea typeface="宋体" panose="02010600030101010101" pitchFamily="2" charset="-122"/>
              </a:rPr>
              <a:t>所示。</a:t>
            </a:r>
            <a:r>
              <a:rPr lang="en-US" sz="2100" b="1">
                <a:latin typeface="Calibri" panose="020F0502020204030204" pitchFamily="34" charset="0"/>
                <a:cs typeface="Times New Roman" panose="02020603050405020304" pitchFamily="18" charset="0"/>
              </a:rPr>
              <a:t>       </a:t>
            </a:r>
            <a:r>
              <a:rPr lang="en-US" sz="2100" b="1">
                <a:latin typeface="Times New Roman" panose="02020603050405020304" pitchFamily="18" charset="0"/>
                <a:ea typeface="宋体" panose="02010600030101010101" pitchFamily="2" charset="-122"/>
              </a:rPr>
              <a:t>                           </a:t>
            </a:r>
            <a:r>
              <a:rPr lang="zh-CN" sz="2100" b="1">
                <a:ea typeface="宋体" panose="02010600030101010101" pitchFamily="2" charset="-122"/>
              </a:rPr>
              <a:t>表</a:t>
            </a:r>
            <a:r>
              <a:rPr lang="en-US" sz="2100" b="1">
                <a:latin typeface="Times New Roman" panose="02020603050405020304" pitchFamily="18" charset="0"/>
                <a:ea typeface="宋体" panose="02010600030101010101" pitchFamily="2" charset="-122"/>
              </a:rPr>
              <a:t>6-19    </a:t>
            </a:r>
            <a:r>
              <a:rPr lang="zh-CN" sz="2100" b="1">
                <a:ea typeface="宋体" panose="02010600030101010101" pitchFamily="2" charset="-122"/>
              </a:rPr>
              <a:t>投资项目组合                   </a:t>
            </a:r>
            <a:r>
              <a:rPr lang="zh-CN" sz="1800" b="1">
                <a:ea typeface="宋体" panose="02010600030101010101" pitchFamily="2" charset="-122"/>
              </a:rPr>
              <a:t>单位：万元</a:t>
            </a:r>
            <a:endParaRPr lang="zh-CN" altLang="en-US" sz="1800" b="1">
              <a:ea typeface="宋体" panose="02010600030101010101" pitchFamily="2" charset="-122"/>
            </a:endParaRPr>
          </a:p>
        </p:txBody>
      </p:sp>
      <p:graphicFrame>
        <p:nvGraphicFramePr>
          <p:cNvPr id="4" name="表格 3"/>
          <p:cNvGraphicFramePr/>
          <p:nvPr>
            <p:custDataLst>
              <p:tags r:id="rId1"/>
            </p:custDataLst>
          </p:nvPr>
        </p:nvGraphicFramePr>
        <p:xfrm>
          <a:off x="777240" y="3716655"/>
          <a:ext cx="7588885" cy="411480"/>
        </p:xfrm>
        <a:graphic>
          <a:graphicData uri="http://schemas.openxmlformats.org/drawingml/2006/table">
            <a:tbl>
              <a:tblPr/>
              <a:tblGrid>
                <a:gridCol w="1293495"/>
                <a:gridCol w="905510"/>
                <a:gridCol w="960120"/>
                <a:gridCol w="944880"/>
                <a:gridCol w="851535"/>
                <a:gridCol w="821690"/>
                <a:gridCol w="944245"/>
                <a:gridCol w="867410"/>
              </a:tblGrid>
              <a:tr h="0">
                <a:tc>
                  <a:txBody>
                    <a:bodyPr/>
                    <a:p>
                      <a:pPr indent="0" algn="ctr">
                        <a:buNone/>
                      </a:pPr>
                      <a:r>
                        <a:rPr lang="en-US" sz="1800" b="0">
                          <a:latin typeface="Times New Roman" panose="02020603050405020304" pitchFamily="18" charset="0"/>
                          <a:cs typeface="Times New Roman" panose="02020603050405020304" pitchFamily="18" charset="0"/>
                        </a:rPr>
                        <a:t>投资组合</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ABD</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ABE</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AC</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ADE</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BC</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BDE</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CE</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800" b="0">
                          <a:latin typeface="Times New Roman" panose="02020603050405020304" pitchFamily="18" charset="0"/>
                          <a:cs typeface="Times New Roman" panose="02020603050405020304" pitchFamily="18" charset="0"/>
                        </a:rPr>
                        <a:t>总投资额</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300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240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300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280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280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260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260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800" b="0">
                          <a:latin typeface="Times New Roman" panose="02020603050405020304" pitchFamily="18" charset="0"/>
                          <a:cs typeface="Times New Roman" panose="02020603050405020304" pitchFamily="18" charset="0"/>
                        </a:rPr>
                        <a:t>净现值</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80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66</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88</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82</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84</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78</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86</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395605" y="4725035"/>
            <a:ext cx="8260080" cy="1014730"/>
          </a:xfrm>
          <a:prstGeom prst="rect">
            <a:avLst/>
          </a:prstGeom>
          <a:noFill/>
          <a:ln w="9525">
            <a:noFill/>
          </a:ln>
        </p:spPr>
        <p:txBody>
          <a:bodyPr wrap="square">
            <a:spAutoFit/>
          </a:bodyPr>
          <a:p>
            <a:pPr indent="266700">
              <a:lnSpc>
                <a:spcPct val="150000"/>
              </a:lnSpc>
            </a:pPr>
            <a:r>
              <a:rPr lang="zh-CN" sz="2000" b="1">
                <a:ea typeface="宋体" panose="02010600030101010101" pitchFamily="2" charset="-122"/>
              </a:rPr>
              <a:t>由表</a:t>
            </a:r>
            <a:r>
              <a:rPr lang="en-US" sz="2000" b="1">
                <a:latin typeface="Times New Roman" panose="02020603050405020304" pitchFamily="18" charset="0"/>
                <a:ea typeface="宋体" panose="02010600030101010101" pitchFamily="2" charset="-122"/>
              </a:rPr>
              <a:t>6-19</a:t>
            </a:r>
            <a:r>
              <a:rPr lang="zh-CN" sz="2000" b="1">
                <a:ea typeface="宋体" panose="02010600030101010101" pitchFamily="2" charset="-122"/>
              </a:rPr>
              <a:t>可知，组合</a:t>
            </a:r>
            <a:r>
              <a:rPr lang="en-US" sz="2000" b="1">
                <a:latin typeface="Times New Roman" panose="02020603050405020304" pitchFamily="18" charset="0"/>
                <a:ea typeface="宋体" panose="02010600030101010101" pitchFamily="2" charset="-122"/>
              </a:rPr>
              <a:t>A</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C</a:t>
            </a:r>
            <a:r>
              <a:rPr lang="zh-CN" sz="2000" b="1">
                <a:ea typeface="宋体" panose="02010600030101010101" pitchFamily="2" charset="-122"/>
              </a:rPr>
              <a:t>的净现值最大，为</a:t>
            </a:r>
            <a:r>
              <a:rPr lang="en-US" sz="2000" b="1">
                <a:latin typeface="Times New Roman" panose="02020603050405020304" pitchFamily="18" charset="0"/>
                <a:ea typeface="宋体" panose="02010600030101010101" pitchFamily="2" charset="-122"/>
              </a:rPr>
              <a:t>88</a:t>
            </a:r>
            <a:r>
              <a:rPr lang="zh-CN" sz="2000" b="1">
                <a:ea typeface="宋体" panose="02010600030101010101" pitchFamily="2" charset="-122"/>
              </a:rPr>
              <a:t>万元，所以在第一个投资年度应选</a:t>
            </a:r>
            <a:r>
              <a:rPr lang="zh-CN" sz="2000" b="1">
                <a:latin typeface="Calibri" panose="020F0502020204030204" pitchFamily="34" charset="0"/>
                <a:ea typeface="宋体" panose="02010600030101010101" pitchFamily="2" charset="-122"/>
              </a:rPr>
              <a:t>择项目</a:t>
            </a:r>
            <a:r>
              <a:rPr lang="en-US" sz="2000" b="1">
                <a:latin typeface="Times New Roman" panose="02020603050405020304" pitchFamily="18" charset="0"/>
                <a:ea typeface="宋体" panose="02010600030101010101" pitchFamily="2" charset="-122"/>
              </a:rPr>
              <a:t>A</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C</a:t>
            </a:r>
            <a:r>
              <a:rPr lang="zh-CN" sz="2000" b="1">
                <a:latin typeface="Calibri" panose="020F0502020204030204" pitchFamily="34" charset="0"/>
                <a:ea typeface="宋体" panose="02010600030101010101" pitchFamily="2" charset="-122"/>
              </a:rPr>
              <a:t>进行投资。</a:t>
            </a:r>
            <a:endParaRPr lang="zh-CN" altLang="en-US" sz="2000" b="1">
              <a:latin typeface="Calibri" panose="020F0502020204030204" pitchFamily="34" charset="0"/>
              <a:ea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9115" y="332105"/>
            <a:ext cx="8104505" cy="1454150"/>
          </a:xfrm>
          <a:prstGeom prst="rect">
            <a:avLst/>
          </a:prstGeom>
          <a:noFill/>
          <a:ln w="9525">
            <a:noFill/>
          </a:ln>
        </p:spPr>
        <p:txBody>
          <a:bodyPr wrap="square">
            <a:noAutofit/>
          </a:bodyPr>
          <a:p>
            <a:pPr indent="266700">
              <a:lnSpc>
                <a:spcPct val="150000"/>
              </a:lnSpc>
            </a:pPr>
            <a:r>
              <a:rPr lang="zh-CN" sz="2000" b="1">
                <a:ea typeface="宋体" panose="02010600030101010101" pitchFamily="2" charset="-122"/>
              </a:rPr>
              <a:t>第三步：</a:t>
            </a:r>
            <a:r>
              <a:rPr lang="en-US" sz="2000" b="1">
                <a:latin typeface="Times New Roman" panose="02020603050405020304" pitchFamily="18" charset="0"/>
                <a:ea typeface="宋体" panose="02010600030101010101" pitchFamily="2" charset="-122"/>
              </a:rPr>
              <a:t>2021</a:t>
            </a:r>
            <a:r>
              <a:rPr lang="zh-CN" sz="2000" b="1">
                <a:ea typeface="宋体" panose="02010600030101010101" pitchFamily="2" charset="-122"/>
              </a:rPr>
              <a:t>年的投资额限额在</a:t>
            </a:r>
            <a:r>
              <a:rPr lang="en-US" sz="2000" b="1">
                <a:latin typeface="Times New Roman" panose="02020603050405020304" pitchFamily="18" charset="0"/>
                <a:ea typeface="宋体" panose="02010600030101010101" pitchFamily="2" charset="-122"/>
              </a:rPr>
              <a:t>200</a:t>
            </a:r>
            <a:r>
              <a:rPr lang="zh-CN" sz="2000" b="1">
                <a:ea typeface="宋体" panose="02010600030101010101" pitchFamily="2" charset="-122"/>
              </a:rPr>
              <a:t>万元，按第二步的方法吧剩余的可选择项目进行组合，并计算出各种组合的净现值，如表</a:t>
            </a:r>
            <a:r>
              <a:rPr lang="en-US" sz="2000" b="1">
                <a:latin typeface="Times New Roman" panose="02020603050405020304" pitchFamily="18" charset="0"/>
                <a:ea typeface="宋体" panose="02010600030101010101" pitchFamily="2" charset="-122"/>
              </a:rPr>
              <a:t>6-20</a:t>
            </a:r>
            <a:r>
              <a:rPr lang="zh-CN" sz="2000" b="1">
                <a:ea typeface="宋体" panose="02010600030101010101" pitchFamily="2" charset="-122"/>
              </a:rPr>
              <a:t>所示。</a:t>
            </a:r>
            <a:r>
              <a:rPr lang="en-US" sz="2000" b="1">
                <a:latin typeface="Times New Roman" panose="02020603050405020304" pitchFamily="18" charset="0"/>
                <a:ea typeface="宋体" panose="02010600030101010101" pitchFamily="2" charset="-122"/>
              </a:rPr>
              <a:t>                                </a:t>
            </a:r>
            <a:r>
              <a:rPr lang="zh-CN" sz="2000" b="1">
                <a:ea typeface="宋体" panose="02010600030101010101" pitchFamily="2" charset="-122"/>
              </a:rPr>
              <a:t>表</a:t>
            </a:r>
            <a:r>
              <a:rPr lang="en-US" sz="2000" b="1">
                <a:latin typeface="Times New Roman" panose="02020603050405020304" pitchFamily="18" charset="0"/>
                <a:ea typeface="宋体" panose="02010600030101010101" pitchFamily="2" charset="-122"/>
              </a:rPr>
              <a:t>6-20    </a:t>
            </a:r>
            <a:r>
              <a:rPr lang="zh-CN" sz="2000" b="1">
                <a:ea typeface="宋体" panose="02010600030101010101" pitchFamily="2" charset="-122"/>
              </a:rPr>
              <a:t>投资项目组合   单位：万元</a:t>
            </a:r>
            <a:endParaRPr lang="zh-CN" altLang="en-US" sz="2000" b="1"/>
          </a:p>
        </p:txBody>
      </p:sp>
      <p:graphicFrame>
        <p:nvGraphicFramePr>
          <p:cNvPr id="4" name="表格 3"/>
          <p:cNvGraphicFramePr/>
          <p:nvPr>
            <p:custDataLst>
              <p:tags r:id="rId1"/>
            </p:custDataLst>
          </p:nvPr>
        </p:nvGraphicFramePr>
        <p:xfrm>
          <a:off x="2339975" y="1844675"/>
          <a:ext cx="4255770" cy="413385"/>
        </p:xfrm>
        <a:graphic>
          <a:graphicData uri="http://schemas.openxmlformats.org/drawingml/2006/table">
            <a:tbl>
              <a:tblPr/>
              <a:tblGrid>
                <a:gridCol w="1160780"/>
                <a:gridCol w="1052830"/>
                <a:gridCol w="935355"/>
                <a:gridCol w="1106805"/>
              </a:tblGrid>
              <a:tr h="137795">
                <a:tc>
                  <a:txBody>
                    <a:bodyPr/>
                    <a:p>
                      <a:pPr indent="0" algn="ctr">
                        <a:buNone/>
                      </a:pPr>
                      <a:r>
                        <a:rPr lang="en-US" sz="2000" b="0">
                          <a:latin typeface="Times New Roman" panose="02020603050405020304" pitchFamily="18" charset="0"/>
                          <a:cs typeface="Times New Roman" panose="02020603050405020304" pitchFamily="18" charset="0"/>
                        </a:rPr>
                        <a:t>投资组合</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BD</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BE</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DE</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7795">
                <a:tc>
                  <a:txBody>
                    <a:bodyPr/>
                    <a:p>
                      <a:pPr indent="0" algn="ctr">
                        <a:buNone/>
                      </a:pPr>
                      <a:r>
                        <a:rPr lang="en-US" sz="2000" b="0">
                          <a:latin typeface="Times New Roman" panose="02020603050405020304" pitchFamily="18" charset="0"/>
                          <a:cs typeface="Times New Roman" panose="02020603050405020304" pitchFamily="18" charset="0"/>
                        </a:rPr>
                        <a:t>总投资额</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200</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140</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180</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7795">
                <a:tc>
                  <a:txBody>
                    <a:bodyPr/>
                    <a:p>
                      <a:pPr indent="0" algn="ctr">
                        <a:buNone/>
                      </a:pPr>
                      <a:r>
                        <a:rPr lang="en-US" sz="2000" b="0">
                          <a:latin typeface="Times New Roman" panose="02020603050405020304" pitchFamily="18" charset="0"/>
                          <a:cs typeface="Times New Roman" panose="02020603050405020304" pitchFamily="18" charset="0"/>
                        </a:rPr>
                        <a:t>净现值</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56</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42</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Times New Roman" panose="02020603050405020304" pitchFamily="18" charset="0"/>
                          <a:cs typeface="Times New Roman" panose="02020603050405020304" pitchFamily="18" charset="0"/>
                        </a:rPr>
                        <a:t>58</a:t>
                      </a:r>
                      <a:endParaRPr lang="en-US" altLang="en-US" sz="20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215900" y="2708910"/>
            <a:ext cx="8765540" cy="2566670"/>
          </a:xfrm>
          <a:prstGeom prst="rect">
            <a:avLst/>
          </a:prstGeom>
          <a:noFill/>
          <a:ln w="9525">
            <a:noFill/>
          </a:ln>
        </p:spPr>
        <p:txBody>
          <a:bodyPr wrap="square">
            <a:noAutofit/>
          </a:bodyPr>
          <a:p>
            <a:pPr indent="266700">
              <a:lnSpc>
                <a:spcPct val="150000"/>
              </a:lnSpc>
            </a:pPr>
            <a:r>
              <a:rPr lang="zh-CN" sz="2000" b="1">
                <a:ea typeface="宋体" panose="02010600030101010101" pitchFamily="2" charset="-122"/>
              </a:rPr>
              <a:t>由表</a:t>
            </a:r>
            <a:r>
              <a:rPr lang="en-US" sz="2000" b="1">
                <a:latin typeface="Times New Roman" panose="02020603050405020304" pitchFamily="18" charset="0"/>
                <a:ea typeface="宋体" panose="02010600030101010101" pitchFamily="2" charset="-122"/>
              </a:rPr>
              <a:t>6-20</a:t>
            </a:r>
            <a:r>
              <a:rPr lang="zh-CN" sz="2000" b="1">
                <a:ea typeface="宋体" panose="02010600030101010101" pitchFamily="2" charset="-122"/>
              </a:rPr>
              <a:t>可知，组合</a:t>
            </a:r>
            <a:r>
              <a:rPr lang="en-US" sz="2000" b="1">
                <a:latin typeface="Times New Roman" panose="02020603050405020304" pitchFamily="18" charset="0"/>
                <a:ea typeface="宋体" panose="02010600030101010101" pitchFamily="2" charset="-122"/>
              </a:rPr>
              <a:t>D</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E</a:t>
            </a:r>
            <a:r>
              <a:rPr lang="zh-CN" sz="2000" b="1">
                <a:ea typeface="宋体" panose="02010600030101010101" pitchFamily="2" charset="-122"/>
              </a:rPr>
              <a:t>的净现值最大，为</a:t>
            </a:r>
            <a:r>
              <a:rPr lang="en-US" sz="2000" b="1">
                <a:latin typeface="Times New Roman" panose="02020603050405020304" pitchFamily="18" charset="0"/>
                <a:ea typeface="宋体" panose="02010600030101010101" pitchFamily="2" charset="-122"/>
              </a:rPr>
              <a:t>58</a:t>
            </a:r>
            <a:r>
              <a:rPr lang="zh-CN" sz="2000" b="1">
                <a:ea typeface="宋体" panose="02010600030101010101" pitchFamily="2" charset="-122"/>
              </a:rPr>
              <a:t>万元，所以在第二个投资年度应选择项目</a:t>
            </a:r>
            <a:r>
              <a:rPr lang="en-US" sz="2000" b="1">
                <a:latin typeface="Times New Roman" panose="02020603050405020304" pitchFamily="18" charset="0"/>
                <a:ea typeface="宋体" panose="02010600030101010101" pitchFamily="2" charset="-122"/>
              </a:rPr>
              <a:t>D</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E</a:t>
            </a:r>
            <a:r>
              <a:rPr lang="zh-CN" sz="2000" b="1">
                <a:ea typeface="宋体" panose="02010600030101010101" pitchFamily="2" charset="-122"/>
              </a:rPr>
              <a:t>进行投资。第四步：</a:t>
            </a:r>
            <a:r>
              <a:rPr lang="en-US" sz="2000" b="1">
                <a:latin typeface="Times New Roman" panose="02020603050405020304" pitchFamily="18" charset="0"/>
                <a:ea typeface="宋体" panose="02010600030101010101" pitchFamily="2" charset="-122"/>
              </a:rPr>
              <a:t>2022</a:t>
            </a:r>
            <a:r>
              <a:rPr lang="zh-CN" sz="2000" b="1">
                <a:ea typeface="宋体" panose="02010600030101010101" pitchFamily="2" charset="-122"/>
              </a:rPr>
              <a:t>年的投资限额为</a:t>
            </a:r>
            <a:r>
              <a:rPr lang="en-US" sz="2000" b="1">
                <a:latin typeface="Times New Roman" panose="02020603050405020304" pitchFamily="18" charset="0"/>
                <a:ea typeface="宋体" panose="02010600030101010101" pitchFamily="2" charset="-122"/>
              </a:rPr>
              <a:t>100</a:t>
            </a:r>
            <a:r>
              <a:rPr lang="zh-CN" sz="2000" b="1">
                <a:ea typeface="宋体" panose="02010600030101010101" pitchFamily="2" charset="-122"/>
              </a:rPr>
              <a:t>万元，此时仅剩余一个项目</a:t>
            </a:r>
            <a:r>
              <a:rPr lang="en-US" sz="2000" b="1">
                <a:latin typeface="Times New Roman" panose="02020603050405020304" pitchFamily="18" charset="0"/>
                <a:ea typeface="宋体" panose="02010600030101010101" pitchFamily="2" charset="-122"/>
              </a:rPr>
              <a:t>B</a:t>
            </a:r>
            <a:r>
              <a:rPr lang="zh-CN" sz="2000" b="1">
                <a:ea typeface="宋体" panose="02010600030101010101" pitchFamily="2" charset="-122"/>
              </a:rPr>
              <a:t>未投资，投资额为</a:t>
            </a:r>
            <a:r>
              <a:rPr lang="en-US" sz="2000" b="1">
                <a:latin typeface="Times New Roman" panose="02020603050405020304" pitchFamily="18" charset="0"/>
                <a:ea typeface="宋体" panose="02010600030101010101" pitchFamily="2" charset="-122"/>
              </a:rPr>
              <a:t>80</a:t>
            </a:r>
            <a:r>
              <a:rPr lang="zh-CN" sz="2000" b="1">
                <a:ea typeface="宋体" panose="02010600030101010101" pitchFamily="2" charset="-122"/>
              </a:rPr>
              <a:t>万元，在该年度的投资限额之内，所以该年度只对</a:t>
            </a:r>
            <a:r>
              <a:rPr lang="en-US" sz="2000" b="1">
                <a:latin typeface="Times New Roman" panose="02020603050405020304" pitchFamily="18" charset="0"/>
                <a:ea typeface="宋体" panose="02010600030101010101" pitchFamily="2" charset="-122"/>
              </a:rPr>
              <a:t>B</a:t>
            </a:r>
            <a:r>
              <a:rPr lang="zh-CN" sz="2000" b="1">
                <a:ea typeface="宋体" panose="02010600030101010101" pitchFamily="2" charset="-122"/>
              </a:rPr>
              <a:t>项目进行投资，净现值为</a:t>
            </a:r>
            <a:r>
              <a:rPr lang="en-US" sz="2000" b="1">
                <a:latin typeface="Times New Roman" panose="02020603050405020304" pitchFamily="18" charset="0"/>
                <a:ea typeface="宋体" panose="02010600030101010101" pitchFamily="2" charset="-122"/>
              </a:rPr>
              <a:t>20</a:t>
            </a:r>
            <a:r>
              <a:rPr lang="zh-CN" sz="2000" b="1">
                <a:ea typeface="宋体" panose="02010600030101010101" pitchFamily="2" charset="-122"/>
              </a:rPr>
              <a:t>万元。最后计算</a:t>
            </a:r>
            <a:r>
              <a:rPr lang="en-US" sz="2000" b="1">
                <a:latin typeface="Times New Roman" panose="02020603050405020304" pitchFamily="18" charset="0"/>
                <a:ea typeface="宋体" panose="02010600030101010101" pitchFamily="2" charset="-122"/>
              </a:rPr>
              <a:t>5</a:t>
            </a:r>
            <a:r>
              <a:rPr lang="zh-CN" sz="2000" b="1">
                <a:ea typeface="宋体" panose="02010600030101010101" pitchFamily="2" charset="-122"/>
              </a:rPr>
              <a:t>个项目净现值之和：净现值之和＝</a:t>
            </a:r>
            <a:r>
              <a:rPr lang="en-US" sz="2000" b="1">
                <a:latin typeface="Times New Roman" panose="02020603050405020304" pitchFamily="18" charset="0"/>
                <a:ea typeface="宋体" panose="02010600030101010101" pitchFamily="2" charset="-122"/>
              </a:rPr>
              <a:t>88+58×</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P/F</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20×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P/F</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              </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88</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58×0.9091</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20×0.6264</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157.2558</a:t>
            </a:r>
            <a:r>
              <a:rPr lang="zh-CN" sz="2000" b="1">
                <a:ea typeface="宋体" panose="02010600030101010101" pitchFamily="2" charset="-122"/>
              </a:rPr>
              <a:t>（万元）</a:t>
            </a:r>
            <a:endParaRPr lang="zh-CN" altLang="en-US" sz="2000" b="1"/>
          </a:p>
        </p:txBody>
      </p:sp>
    </p:spTree>
  </p:cSld>
  <p:clrMapOvr>
    <a:masterClrMapping/>
  </p:clrMapOvr>
  <p:transition spd="med">
    <p:blinds dir="vert"/>
    <p:sndAc>
      <p:stSnd>
        <p:snd r:embed="rId2" name="chimes.wav"/>
      </p:stSnd>
    </p:sndAc>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6050" y="332105"/>
            <a:ext cx="8905240" cy="4897120"/>
          </a:xfrm>
        </p:spPr>
        <p:txBody>
          <a:bodyPr/>
          <a:p>
            <a:pPr>
              <a:lnSpc>
                <a:spcPct val="150000"/>
              </a:lnSpc>
            </a:pPr>
            <a:r>
              <a:rPr lang="zh-CN" altLang="en-US" sz="2000" b="1"/>
              <a:t>2.获利指数法</a:t>
            </a:r>
            <a:endParaRPr lang="zh-CN" altLang="en-US" sz="2000" b="1"/>
          </a:p>
          <a:p>
            <a:pPr>
              <a:lnSpc>
                <a:spcPct val="150000"/>
              </a:lnSpc>
            </a:pPr>
            <a:r>
              <a:rPr lang="zh-CN" altLang="en-US" sz="2000" b="1"/>
              <a:t>获利指数法是以各投资项目获利指数的大小进行项目排队，以已或投资资本为最高限额，并以加权平均获利指数为判断标准的最优化决策方法。该方法的应用步骤是：</a:t>
            </a:r>
            <a:endParaRPr lang="zh-CN" altLang="en-US" sz="2000" b="1"/>
          </a:p>
          <a:p>
            <a:pPr>
              <a:lnSpc>
                <a:spcPct val="150000"/>
              </a:lnSpc>
            </a:pPr>
            <a:r>
              <a:rPr lang="zh-CN" altLang="en-US" sz="2000" b="1"/>
              <a:t>第一步：计算所有投资项目的获利指数，并列出每一个项目的初始投资。</a:t>
            </a:r>
            <a:endParaRPr lang="zh-CN" altLang="en-US" sz="2000" b="1"/>
          </a:p>
          <a:p>
            <a:pPr>
              <a:lnSpc>
                <a:spcPct val="150000"/>
              </a:lnSpc>
            </a:pPr>
            <a:r>
              <a:rPr lang="zh-CN" altLang="en-US" sz="2000" b="1"/>
              <a:t>第二步：接受所有获利指数≥1的项目，并按获利指数的大小进行项目的顺序排队，如果所有课接受的项目都有足够的资本，则说明资本没有限量，这一过程即可完成。</a:t>
            </a:r>
            <a:endParaRPr lang="zh-CN" altLang="en-US" sz="2000" b="1"/>
          </a:p>
          <a:p>
            <a:pPr>
              <a:lnSpc>
                <a:spcPct val="150000"/>
              </a:lnSpc>
            </a:pPr>
            <a:r>
              <a:rPr lang="zh-CN" altLang="en-US" sz="2000" b="1"/>
              <a:t>第三步：在已获投资资本不能满足所有获利指数≥1的项目需求的情况下，应对所有项目在资本限量内进行各种可能的组合（未使用资本假设可以保值，其获利指数为1），然后计算出各种最大组合的加权平均获利指数。</a:t>
            </a:r>
            <a:endParaRPr lang="zh-CN" altLang="en-US" sz="2000" b="1"/>
          </a:p>
          <a:p>
            <a:pPr>
              <a:lnSpc>
                <a:spcPct val="150000"/>
              </a:lnSpc>
            </a:pPr>
            <a:r>
              <a:rPr lang="zh-CN" altLang="en-US" sz="2000" b="1"/>
              <a:t>第四步：接受加权平均获利指数最大的一组项目。</a:t>
            </a:r>
            <a:endParaRPr lang="zh-CN" altLang="en-US" sz="2000" b="1"/>
          </a:p>
        </p:txBody>
      </p:sp>
    </p:spTree>
  </p:cSld>
  <p:clrMapOvr>
    <a:masterClrMapping/>
  </p:clrMapOvr>
  <p:transition spd="med">
    <p:blinds dir="vert"/>
    <p:sndAc>
      <p:stSnd>
        <p:snd r:embed="rId1" name="chimes.wav"/>
      </p:stSnd>
    </p:sndAc>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95605" y="620395"/>
            <a:ext cx="8317230" cy="5527675"/>
          </a:xfrm>
        </p:spPr>
        <p:txBody>
          <a:bodyPr/>
          <a:p>
            <a:pPr>
              <a:lnSpc>
                <a:spcPct val="150000"/>
              </a:lnSpc>
            </a:pPr>
            <a:r>
              <a:rPr lang="zh-CN" altLang="en-US" sz="2000" b="1">
                <a:solidFill>
                  <a:srgbClr val="FF0000"/>
                </a:solidFill>
              </a:rPr>
              <a:t>（三）投资期决策</a:t>
            </a:r>
            <a:endParaRPr lang="zh-CN" altLang="en-US" sz="2000" b="1"/>
          </a:p>
          <a:p>
            <a:pPr>
              <a:lnSpc>
                <a:spcPct val="150000"/>
              </a:lnSpc>
            </a:pPr>
            <a:r>
              <a:rPr lang="zh-CN" altLang="en-US" sz="2000" b="1"/>
              <a:t>项目从开始投资至投资结束投入生产所需要的时间，成为投资期。集中施工力量、交叉作业、加班加点可以缩短工期，可以使投资项目竣工，较早投入生产，较早产生现金流入，但采取上述往往需要增加投资额。究竟是否应该缩短投资期，应进行认真分析，以判明得失。</a:t>
            </a:r>
            <a:endParaRPr lang="zh-CN" altLang="en-US" sz="2000" b="1"/>
          </a:p>
          <a:p>
            <a:pPr>
              <a:lnSpc>
                <a:spcPct val="150000"/>
              </a:lnSpc>
            </a:pPr>
            <a:r>
              <a:rPr lang="zh-CN" altLang="en-US" sz="2000" b="1"/>
              <a:t>在投资决策中，也可以应用前面所讲的差量分析法，根据缩短投资期与正常投资期相比的△净现金流量来计算△净现值。如果△净现值为正，说明缩短投资期有利，如果△净现值为负，说明缩短投资期得不偿失。当然，呀可以不采用差量分析法。分别计算正常投资期和缩短投资期的净现值，并加以比较作出决策。采用差量分析法比较简单，但是不能完整地表示两个方案的详细信息。</a:t>
            </a:r>
            <a:endParaRPr lang="zh-CN" altLang="en-US" sz="2000" b="1"/>
          </a:p>
        </p:txBody>
      </p:sp>
    </p:spTree>
  </p:cSld>
  <p:clrMapOvr>
    <a:masterClrMapping/>
  </p:clrMapOvr>
  <p:transition spd="med">
    <p:blinds dir="vert"/>
    <p:sndAc>
      <p:stSnd>
        <p:snd r:embed="rId1" name="chimes.wav"/>
      </p:stSnd>
    </p:sndAc>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1"/>
          <p:cNvSpPr/>
          <p:nvPr/>
        </p:nvSpPr>
        <p:spPr>
          <a:xfrm>
            <a:off x="21431" y="870585"/>
            <a:ext cx="5439251" cy="3413284"/>
          </a:xfrm>
          <a:custGeom>
            <a:avLst/>
            <a:gdLst>
              <a:gd name="connsiteX0" fmla="*/ 10844020 w 12192000"/>
              <a:gd name="connsiteY0" fmla="*/ 0 h 4952366"/>
              <a:gd name="connsiteX1" fmla="*/ 12192000 w 12192000"/>
              <a:gd name="connsiteY1" fmla="*/ 0 h 4952366"/>
              <a:gd name="connsiteX2" fmla="*/ 12192000 w 12192000"/>
              <a:gd name="connsiteY2" fmla="*/ 4133850 h 4952366"/>
              <a:gd name="connsiteX3" fmla="*/ 1247775 w 12192000"/>
              <a:gd name="connsiteY3" fmla="*/ 4133850 h 4952366"/>
              <a:gd name="connsiteX4" fmla="*/ 118321 w 12192000"/>
              <a:gd name="connsiteY4" fmla="*/ 4734376 h 4952366"/>
              <a:gd name="connsiteX5" fmla="*/ 0 w 12192000"/>
              <a:gd name="connsiteY5" fmla="*/ 4952366 h 4952366"/>
              <a:gd name="connsiteX6" fmla="*/ 0 w 12192000"/>
              <a:gd name="connsiteY6" fmla="*/ 1123950 h 4952366"/>
              <a:gd name="connsiteX7" fmla="*/ 9505950 w 12192000"/>
              <a:gd name="connsiteY7" fmla="*/ 1123950 h 4952366"/>
              <a:gd name="connsiteX8" fmla="*/ 10840352 w 12192000"/>
              <a:gd name="connsiteY8" fmla="*/ 36381 h 495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952366">
                <a:moveTo>
                  <a:pt x="10844020" y="0"/>
                </a:moveTo>
                <a:lnTo>
                  <a:pt x="12192000" y="0"/>
                </a:lnTo>
                <a:lnTo>
                  <a:pt x="12192000" y="4133850"/>
                </a:lnTo>
                <a:lnTo>
                  <a:pt x="1247775" y="4133850"/>
                </a:lnTo>
                <a:cubicBezTo>
                  <a:pt x="777617" y="4133850"/>
                  <a:pt x="363096" y="4372062"/>
                  <a:pt x="118321" y="4734376"/>
                </a:cubicBezTo>
                <a:lnTo>
                  <a:pt x="0" y="4952366"/>
                </a:lnTo>
                <a:lnTo>
                  <a:pt x="0" y="1123950"/>
                </a:lnTo>
                <a:lnTo>
                  <a:pt x="9505950" y="1123950"/>
                </a:lnTo>
                <a:cubicBezTo>
                  <a:pt x="10164171" y="1123950"/>
                  <a:pt x="10713344" y="657055"/>
                  <a:pt x="10840352" y="36381"/>
                </a:cubicBezTo>
                <a:close/>
              </a:path>
            </a:pathLst>
          </a:custGeom>
          <a:blipFill>
            <a:blip r:embed="rId1" cstate="print"/>
            <a:stretch>
              <a:fillRect l="-27104" t="-89347" b="-20889"/>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 name="任意多边形: 形状 7"/>
          <p:cNvSpPr/>
          <p:nvPr/>
        </p:nvSpPr>
        <p:spPr>
          <a:xfrm>
            <a:off x="882968" y="3599021"/>
            <a:ext cx="4577715" cy="1108710"/>
          </a:xfrm>
          <a:custGeom>
            <a:avLst/>
            <a:gdLst>
              <a:gd name="connsiteX0" fmla="*/ 0 w 8696025"/>
              <a:gd name="connsiteY0" fmla="*/ 0 h 2814637"/>
              <a:gd name="connsiteX1" fmla="*/ 8696025 w 8696025"/>
              <a:gd name="connsiteY1" fmla="*/ 0 h 2814637"/>
              <a:gd name="connsiteX2" fmla="*/ 8696025 w 8696025"/>
              <a:gd name="connsiteY2" fmla="*/ 1858332 h 2814637"/>
              <a:gd name="connsiteX3" fmla="*/ 8696025 w 8696025"/>
              <a:gd name="connsiteY3" fmla="*/ 1858332 h 2814637"/>
              <a:gd name="connsiteX4" fmla="*/ 8696025 w 8696025"/>
              <a:gd name="connsiteY4" fmla="*/ 1858333 h 2814637"/>
              <a:gd name="connsiteX5" fmla="*/ 7739721 w 8696025"/>
              <a:gd name="connsiteY5" fmla="*/ 2814637 h 2814637"/>
              <a:gd name="connsiteX6" fmla="*/ 956304 w 8696025"/>
              <a:gd name="connsiteY6" fmla="*/ 2814637 h 2814637"/>
              <a:gd name="connsiteX7" fmla="*/ 0 w 8696025"/>
              <a:gd name="connsiteY7" fmla="*/ 1858333 h 2814637"/>
              <a:gd name="connsiteX8" fmla="*/ 0 w 8696025"/>
              <a:gd name="connsiteY8" fmla="*/ 1858332 h 2814637"/>
              <a:gd name="connsiteX9" fmla="*/ 0 w 8696025"/>
              <a:gd name="connsiteY9" fmla="*/ 1858332 h 2814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6025" h="2814637">
                <a:moveTo>
                  <a:pt x="0" y="0"/>
                </a:moveTo>
                <a:lnTo>
                  <a:pt x="8696025" y="0"/>
                </a:lnTo>
                <a:lnTo>
                  <a:pt x="8696025" y="1858332"/>
                </a:lnTo>
                <a:lnTo>
                  <a:pt x="8696025" y="1858332"/>
                </a:lnTo>
                <a:lnTo>
                  <a:pt x="8696025" y="1858333"/>
                </a:lnTo>
                <a:cubicBezTo>
                  <a:pt x="8696025" y="2386485"/>
                  <a:pt x="8267873" y="2814637"/>
                  <a:pt x="7739721" y="2814637"/>
                </a:cubicBezTo>
                <a:lnTo>
                  <a:pt x="956304" y="2814637"/>
                </a:lnTo>
                <a:cubicBezTo>
                  <a:pt x="428152" y="2814637"/>
                  <a:pt x="0" y="2386485"/>
                  <a:pt x="0" y="1858333"/>
                </a:cubicBezTo>
                <a:lnTo>
                  <a:pt x="0" y="1858332"/>
                </a:lnTo>
                <a:lnTo>
                  <a:pt x="0" y="1858332"/>
                </a:lnTo>
                <a:close/>
              </a:path>
            </a:pathLst>
          </a:custGeom>
          <a:solidFill>
            <a:schemeClr val="bg1"/>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dist"/>
            <a:endParaRPr lang="zh-CN" altLang="en-US" sz="4050" dirty="0">
              <a:solidFill>
                <a:srgbClr val="000000">
                  <a:lumMod val="85000"/>
                  <a:lumOff val="15000"/>
                </a:srgbClr>
              </a:solidFill>
              <a:latin typeface="汉仪菱心体简" panose="02010609000101010101" pitchFamily="49" charset="-122"/>
              <a:ea typeface="汉仪菱心体简" panose="02010609000101010101" pitchFamily="49" charset="-122"/>
            </a:endParaRPr>
          </a:p>
        </p:txBody>
      </p:sp>
      <p:sp>
        <p:nvSpPr>
          <p:cNvPr id="5" name="矩形 4"/>
          <p:cNvSpPr/>
          <p:nvPr/>
        </p:nvSpPr>
        <p:spPr>
          <a:xfrm>
            <a:off x="1298987" y="3755255"/>
            <a:ext cx="3800139" cy="645160"/>
          </a:xfrm>
          <a:prstGeom prst="rect">
            <a:avLst/>
          </a:prstGeom>
        </p:spPr>
        <p:txBody>
          <a:bodyPr wrap="square">
            <a:spAutoFit/>
          </a:bodyPr>
          <a:lstStyle/>
          <a:p>
            <a:pPr lvl="0" algn="dist"/>
            <a:r>
              <a:rPr lang="zh-CN" altLang="en-US" sz="3600" dirty="0">
                <a:solidFill>
                  <a:srgbClr val="000000">
                    <a:lumMod val="85000"/>
                    <a:lumOff val="15000"/>
                  </a:srgbClr>
                </a:solidFill>
                <a:latin typeface="微软雅黑" panose="020B0503020204020204" charset="-122"/>
                <a:ea typeface="微软雅黑" panose="020B0503020204020204" charset="-122"/>
              </a:rPr>
              <a:t>感谢您的观看！</a:t>
            </a:r>
            <a:endParaRPr lang="zh-CN" altLang="en-US" sz="3600" dirty="0">
              <a:solidFill>
                <a:srgbClr val="000000">
                  <a:lumMod val="85000"/>
                  <a:lumOff val="15000"/>
                </a:srgbClr>
              </a:solidFill>
              <a:latin typeface="微软雅黑" panose="020B0503020204020204" charset="-122"/>
              <a:ea typeface="微软雅黑"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UNIT_TABLE_BEAUTIFY" val="smartTable{0dc30d68-3f3f-44c1-a875-be9a5bee196f}"/>
  <p:tag name="TABLE_ENDDRAG_ORIGIN_RECT" val="674*199"/>
  <p:tag name="TABLE_ENDDRAG_RECT" val="23*115*674*199"/>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TIMING" val="|9.8|91.8|5.6|1.5|1.6"/>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UNIT_TABLE_BEAUTIFY" val="smartTable{954e11f5-0787-48d0-951c-10fe6efb68ee}"/>
  <p:tag name="TABLE_ENDDRAG_ORIGIN_RECT" val="634*327"/>
  <p:tag name="TABLE_ENDDRAG_RECT" val="36*105*634*327"/>
</p:tagLst>
</file>

<file path=ppt/tags/tag153.xml><?xml version="1.0" encoding="utf-8"?>
<p:tagLst xmlns:p="http://schemas.openxmlformats.org/presentationml/2006/main">
  <p:tag name="KSO_WM_UNIT_TABLE_BEAUTIFY" val="smartTable{954e11f5-0787-48d0-951c-10fe6efb68ee}"/>
  <p:tag name="TABLE_ENDDRAG_ORIGIN_RECT" val="634*327"/>
  <p:tag name="TABLE_ENDDRAG_RECT" val="36*105*634*327"/>
</p:tagLst>
</file>

<file path=ppt/tags/tag154.xml><?xml version="1.0" encoding="utf-8"?>
<p:tagLst xmlns:p="http://schemas.openxmlformats.org/presentationml/2006/main">
  <p:tag name="KSO_WM_UNIT_TABLE_BEAUTIFY" val="smartTable{f1f642b6-f0a8-4a09-b751-41bd0817b3a1}"/>
  <p:tag name="TABLE_ENDDRAG_ORIGIN_RECT" val="535*163"/>
  <p:tag name="TABLE_ENDDRAG_RECT" val="71*325*535*163"/>
</p:tagLst>
</file>

<file path=ppt/tags/tag155.xml><?xml version="1.0" encoding="utf-8"?>
<p:tagLst xmlns:p="http://schemas.openxmlformats.org/presentationml/2006/main">
  <p:tag name="KSO_WM_UNIT_TABLE_BEAUTIFY" val="smartTable{573a179a-2282-4d57-9b7f-a5660af9cbb4}"/>
  <p:tag name="TABLE_ENDDRAG_ORIGIN_RECT" val="323*99"/>
  <p:tag name="TABLE_ENDDRAG_RECT" val="161*121*323*99"/>
</p:tagLst>
</file>

<file path=ppt/tags/tag156.xml><?xml version="1.0" encoding="utf-8"?>
<p:tagLst xmlns:p="http://schemas.openxmlformats.org/presentationml/2006/main">
  <p:tag name="KSO_WM_UNIT_TABLE_BEAUTIFY" val="smartTable{c7187dd2-5f8b-4ef3-9f2e-3f1c4bae76a0}"/>
  <p:tag name="TABLE_ENDDRAG_ORIGIN_RECT" val="682*207"/>
  <p:tag name="TABLE_ENDDRAG_RECT" val="8*120*682*207"/>
</p:tagLst>
</file>

<file path=ppt/tags/tag157.xml><?xml version="1.0" encoding="utf-8"?>
<p:tagLst xmlns:p="http://schemas.openxmlformats.org/presentationml/2006/main">
  <p:tag name="KSO_WM_UNIT_TABLE_BEAUTIFY" val="smartTable{e7560483-8332-4193-9935-bfc2146ad614}"/>
  <p:tag name="TABLE_ENDDRAG_ORIGIN_RECT" val="688*169"/>
  <p:tag name="TABLE_ENDDRAG_RECT" val="9*114*688*169"/>
</p:tagLst>
</file>

<file path=ppt/tags/tag158.xml><?xml version="1.0" encoding="utf-8"?>
<p:tagLst xmlns:p="http://schemas.openxmlformats.org/presentationml/2006/main">
  <p:tag name="KSO_WM_UNIT_TABLE_BEAUTIFY" val="smartTable{45377178-c804-45f5-b1c7-ffea4b67a5a6}"/>
  <p:tag name="TABLE_ENDDRAG_ORIGIN_RECT" val="510*204"/>
  <p:tag name="TABLE_ENDDRAG_RECT" val="59*245*510*204"/>
</p:tagLst>
</file>

<file path=ppt/tags/tag159.xml><?xml version="1.0" encoding="utf-8"?>
<p:tagLst xmlns:p="http://schemas.openxmlformats.org/presentationml/2006/main">
  <p:tag name="KSO_WM_UNIT_TABLE_BEAUTIFY" val="smartTable{04421790-bbeb-437a-8a85-cd17cc9980d8}"/>
  <p:tag name="TABLE_ENDDRAG_ORIGIN_RECT" val="419*149"/>
  <p:tag name="TABLE_ENDDRAG_RECT" val="93*279*419*149"/>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TABLE_BEAUTIFY" val="smartTable{a904418c-3f01-422a-82bc-3e23ec7f3494}"/>
</p:tagLst>
</file>

<file path=ppt/tags/tag161.xml><?xml version="1.0" encoding="utf-8"?>
<p:tagLst xmlns:p="http://schemas.openxmlformats.org/presentationml/2006/main">
  <p:tag name="KSO_WM_UNIT_TABLE_BEAUTIFY" val="smartTable{b166cd0d-b019-45a9-8a0f-4bfc2b9d96d6}"/>
</p:tagLst>
</file>

<file path=ppt/tags/tag162.xml><?xml version="1.0" encoding="utf-8"?>
<p:tagLst xmlns:p="http://schemas.openxmlformats.org/presentationml/2006/main">
  <p:tag name="KSO_WPP_MARK_KEY" val="cbde8a14-0801-4a1a-a72a-2813c8e17fee"/>
  <p:tag name="COMMONDATA" val="eyJoZGlkIjoiNjM0NGYwNGQ3M2NmNzIxZDkxOGNhNzUxYmY5NjAwNTMifQ=="/>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TIMING" val="|9.8|91.8|5.6|1.5|1.6"/>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TIMING" val="|9.8|91.8|5.6|1.5|1.6"/>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TIMING" val="|9.8|91.8|5.6|1.5|1.6"/>
</p:tagLst>
</file>

<file path=ppt/tags/tag90.xml><?xml version="1.0" encoding="utf-8"?>
<p:tagLst xmlns:p="http://schemas.openxmlformats.org/presentationml/2006/main">
  <p:tag name="KSO_WM_UNIT_TABLE_BEAUTIFY" val="smartTable{ed676bf2-ee05-4d93-8dcf-e0ff9297c588}"/>
  <p:tag name="TABLE_ENDDRAG_ORIGIN_RECT" val="653*344"/>
  <p:tag name="TABLE_ENDDRAG_RECT" val="21*124*653*344"/>
</p:tagLst>
</file>

<file path=ppt/tags/tag91.xml><?xml version="1.0" encoding="utf-8"?>
<p:tagLst xmlns:p="http://schemas.openxmlformats.org/presentationml/2006/main">
  <p:tag name="KSO_WM_UNIT_TABLE_BEAUTIFY" val="smartTable{ed676bf2-ee05-4d93-8dcf-e0ff9297c588}"/>
  <p:tag name="TABLE_ENDDRAG_ORIGIN_RECT" val="653*344"/>
  <p:tag name="TABLE_ENDDRAG_RECT" val="21*124*653*344"/>
</p:tagLst>
</file>

<file path=ppt/tags/tag92.xml><?xml version="1.0" encoding="utf-8"?>
<p:tagLst xmlns:p="http://schemas.openxmlformats.org/presentationml/2006/main">
  <p:tag name="KSO_WM_UNIT_TABLE_BEAUTIFY" val="smartTable{4b8a50f2-1a69-4cef-a0f4-28b0f6d6ea1d}"/>
  <p:tag name="TABLE_ENDDRAG_ORIGIN_RECT" val="644*255"/>
  <p:tag name="TABLE_ENDDRAG_RECT" val="42*101*644*255"/>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en-US" altLang="zh-CN" sz="1800" b="0" i="0" u="none" strike="noStrike" cap="none" normalizeH="0" baseline="0" smtClean="0">
            <a:ln>
              <a:noFill/>
            </a:ln>
            <a:solidFill>
              <a:schemeClr val="tx1"/>
            </a:solidFill>
            <a:effectLst/>
            <a:latin typeface="Verdana" panose="020B0604030504040204" pitchFamily="34" charset="0"/>
            <a:ea typeface="黑体" panose="0201060906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en-US" altLang="zh-CN" sz="1800" b="0" i="0" u="none" strike="noStrike" cap="none" normalizeH="0" baseline="0" smtClean="0">
            <a:ln>
              <a:noFill/>
            </a:ln>
            <a:solidFill>
              <a:schemeClr val="tx1"/>
            </a:solidFill>
            <a:effectLst/>
            <a:latin typeface="Verdana" panose="020B0604030504040204" pitchFamily="34" charset="0"/>
            <a:ea typeface="黑体" panose="0201060906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en-US" altLang="zh-CN" sz="1800" b="0" i="0" u="none" strike="noStrike" cap="none" normalizeH="0" baseline="0" smtClean="0">
            <a:ln>
              <a:noFill/>
            </a:ln>
            <a:solidFill>
              <a:schemeClr val="tx1"/>
            </a:solidFill>
            <a:effectLst/>
            <a:latin typeface="Verdana" panose="020B0604030504040204" pitchFamily="34" charset="0"/>
            <a:ea typeface="黑体" panose="0201060906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en-US" altLang="zh-CN" sz="1800" b="0" i="0" u="none" strike="noStrike" cap="none" normalizeH="0" baseline="0" smtClean="0">
            <a:ln>
              <a:noFill/>
            </a:ln>
            <a:solidFill>
              <a:schemeClr val="tx1"/>
            </a:solidFill>
            <a:effectLst/>
            <a:latin typeface="Verdana" panose="020B0604030504040204" pitchFamily="34" charset="0"/>
            <a:ea typeface="黑体" panose="0201060906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Profile</Template>
  <TotalTime>0</TotalTime>
  <Words>17366</Words>
  <Application>WPS 演示</Application>
  <PresentationFormat>On-screen Show (4:3)</PresentationFormat>
  <Paragraphs>1659</Paragraphs>
  <Slides>98</Slides>
  <Notes>23</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98</vt:i4>
      </vt:variant>
    </vt:vector>
  </HeadingPairs>
  <TitlesOfParts>
    <vt:vector size="120" baseType="lpstr">
      <vt:lpstr>Arial</vt:lpstr>
      <vt:lpstr>宋体</vt:lpstr>
      <vt:lpstr>Wingdings</vt:lpstr>
      <vt:lpstr>Verdana</vt:lpstr>
      <vt:lpstr>黑体</vt:lpstr>
      <vt:lpstr>Times New Roman</vt:lpstr>
      <vt:lpstr>华文中宋</vt:lpstr>
      <vt:lpstr>微软雅黑</vt:lpstr>
      <vt:lpstr>Arial Unicode MS</vt:lpstr>
      <vt:lpstr>NEU-BZ-S92</vt:lpstr>
      <vt:lpstr>Segoe Print</vt:lpstr>
      <vt:lpstr>方正书宋_GBK</vt:lpstr>
      <vt:lpstr>Calibri</vt:lpstr>
      <vt:lpstr>NEU-F2-S92</vt:lpstr>
      <vt:lpstr>方正小标宋_GBK</vt:lpstr>
      <vt:lpstr>华文细黑</vt:lpstr>
      <vt:lpstr>Cambria Math</vt:lpstr>
      <vt:lpstr>MS Mincho</vt:lpstr>
      <vt:lpstr>Arial</vt:lpstr>
      <vt:lpstr>汉仪菱心体简</vt:lpstr>
      <vt:lpstr>1_Profile</vt:lpstr>
      <vt:lpstr>2_Profile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项目投资的现金流量估算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（二）现金流量估算的前提条件</vt:lpstr>
      <vt:lpstr>（二）现金流量估算的前提条件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表6-2 甲方案营业现金净流量                                                            单位:元</vt:lpstr>
      <vt:lpstr>              表6-3 乙方案营业现金净流量                                                            单位:元</vt:lpstr>
      <vt:lpstr>第三步，编制两个方案的全部现金净流量 ，如表6-4所示。                                 表6-4 甲乙两个方案全部现金净流量      单位：元</vt:lpstr>
      <vt:lpstr>五、投资决策中使用现金流量的原因</vt:lpstr>
      <vt:lpstr>五、投资决策中使用现金流量的原因</vt:lpstr>
      <vt:lpstr>五、投资决策中使用现金流量的原因</vt:lpstr>
      <vt:lpstr>第三节  项目投资决策指标的计算与评价</vt:lpstr>
      <vt:lpstr>PowerPoint 演示文稿</vt:lpstr>
      <vt:lpstr>PowerPoint 演示文稿</vt:lpstr>
      <vt:lpstr>PowerPoint 演示文稿</vt:lpstr>
      <vt:lpstr>PowerPoint 演示文稿</vt:lpstr>
      <vt:lpstr>PowerPoint 演示文稿</vt:lpstr>
      <vt:lpstr>二、非贴现评价法</vt:lpstr>
      <vt:lpstr>（一）投资报酬率法</vt:lpstr>
      <vt:lpstr>（一）投资报酬率法</vt:lpstr>
      <vt:lpstr>（一）投资报酬率法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项目投资决策方法的应用</vt:lpstr>
      <vt:lpstr>PowerPoint 演示文稿</vt:lpstr>
      <vt:lpstr>PowerPoint 演示文稿</vt:lpstr>
      <vt:lpstr>二、独立方案投资决策</vt:lpstr>
      <vt:lpstr>二、独立方案投资决策</vt:lpstr>
      <vt:lpstr>PowerPoint 演示文稿</vt:lpstr>
      <vt:lpstr>PowerPoint 演示文稿</vt:lpstr>
      <vt:lpstr>三、互斥方案投资决策</vt:lpstr>
      <vt:lpstr>PowerPoint 演示文稿</vt:lpstr>
      <vt:lpstr>PowerPoint 演示文稿</vt:lpstr>
      <vt:lpstr>PowerPoint 演示文稿</vt:lpstr>
      <vt:lpstr>PowerPoint 演示文稿</vt:lpstr>
      <vt:lpstr>2.新旧设备未来可使用年限不相同情况下的投资决策（年金净现值法、年金成本法）</vt:lpstr>
      <vt:lpstr>PowerPoint 演示文稿</vt:lpstr>
      <vt:lpstr>（二）资本限额决策</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财务管理</dc:title>
  <dc:creator>ran</dc:creator>
  <cp:lastModifiedBy>1</cp:lastModifiedBy>
  <cp:revision>324</cp:revision>
  <dcterms:created xsi:type="dcterms:W3CDTF">2005-06-26T11:34:00Z</dcterms:created>
  <dcterms:modified xsi:type="dcterms:W3CDTF">2023-07-10T02:47:14Z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B223057FD6EF43DCAD42490935966901_13</vt:lpwstr>
  </property>
  <property fmtid="{D5CDD505-2E9C-101B-9397-08002B2CF9AE}" pid="3" name="KSOProductBuildVer">
    <vt:lpwstr>2052-11.1.0.14309</vt:lpwstr>
  </property>
</Properties>
</file>