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26" r:id="rId2"/>
    <p:sldMasterId id="2147483741" r:id="rId3"/>
  </p:sldMasterIdLst>
  <p:sldIdLst>
    <p:sldId id="669" r:id="rId4"/>
    <p:sldId id="613" r:id="rId5"/>
    <p:sldId id="614" r:id="rId6"/>
    <p:sldId id="670" r:id="rId7"/>
    <p:sldId id="671" r:id="rId8"/>
    <p:sldId id="672" r:id="rId9"/>
    <p:sldId id="673" r:id="rId10"/>
    <p:sldId id="675" r:id="rId11"/>
    <p:sldId id="674" r:id="rId12"/>
    <p:sldId id="616" r:id="rId13"/>
    <p:sldId id="615" r:id="rId14"/>
    <p:sldId id="676" r:id="rId15"/>
    <p:sldId id="618" r:id="rId16"/>
    <p:sldId id="623" r:id="rId17"/>
    <p:sldId id="625" r:id="rId18"/>
    <p:sldId id="626" r:id="rId19"/>
    <p:sldId id="677" r:id="rId20"/>
    <p:sldId id="678" r:id="rId21"/>
    <p:sldId id="627" r:id="rId22"/>
    <p:sldId id="679" r:id="rId23"/>
    <p:sldId id="628" r:id="rId24"/>
    <p:sldId id="680" r:id="rId25"/>
    <p:sldId id="629" r:id="rId26"/>
    <p:sldId id="681" r:id="rId27"/>
    <p:sldId id="682" r:id="rId28"/>
    <p:sldId id="635" r:id="rId29"/>
    <p:sldId id="634" r:id="rId30"/>
    <p:sldId id="636" r:id="rId31"/>
    <p:sldId id="637" r:id="rId32"/>
    <p:sldId id="638" r:id="rId33"/>
    <p:sldId id="639" r:id="rId34"/>
    <p:sldId id="640" r:id="rId35"/>
    <p:sldId id="641" r:id="rId36"/>
    <p:sldId id="683" r:id="rId37"/>
    <p:sldId id="642" r:id="rId38"/>
    <p:sldId id="643" r:id="rId39"/>
    <p:sldId id="644" r:id="rId40"/>
    <p:sldId id="646" r:id="rId41"/>
    <p:sldId id="647" r:id="rId42"/>
    <p:sldId id="648" r:id="rId43"/>
    <p:sldId id="649" r:id="rId44"/>
    <p:sldId id="651" r:id="rId45"/>
    <p:sldId id="652" r:id="rId46"/>
    <p:sldId id="653" r:id="rId47"/>
    <p:sldId id="654" r:id="rId48"/>
    <p:sldId id="655" r:id="rId49"/>
    <p:sldId id="656" r:id="rId50"/>
    <p:sldId id="657" r:id="rId51"/>
    <p:sldId id="684" r:id="rId52"/>
    <p:sldId id="660" r:id="rId53"/>
    <p:sldId id="662" r:id="rId54"/>
    <p:sldId id="665" r:id="rId55"/>
    <p:sldId id="663" r:id="rId56"/>
    <p:sldId id="685" r:id="rId57"/>
    <p:sldId id="664" r:id="rId58"/>
    <p:sldId id="667" r:id="rId59"/>
    <p:sldId id="668" r:id="rId60"/>
    <p:sldId id="686" r:id="rId61"/>
  </p:sldIdLst>
  <p:sldSz cx="9144000" cy="5143500" type="screen16x9"/>
  <p:notesSz cx="6858000" cy="9144000"/>
  <p:defaultTextStyle>
    <a:defPPr>
      <a:defRPr lang="en-US"/>
    </a:defPPr>
    <a:lvl1pPr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1pPr>
    <a:lvl2pPr marL="4572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2pPr>
    <a:lvl3pPr marL="9144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3pPr>
    <a:lvl4pPr marL="13716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4pPr>
    <a:lvl5pPr marL="18288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5pPr>
    <a:lvl6pPr marL="2286000" algn="l" defTabSz="914400" rtl="0" eaLnBrk="1" latinLnBrk="0" hangingPunct="1">
      <a:defRPr sz="2400" b="1" kern="1200">
        <a:solidFill>
          <a:schemeClr val="tx1"/>
        </a:solidFill>
        <a:latin typeface="Arial" charset="0"/>
        <a:ea typeface="华文新魏" pitchFamily="2" charset="-122"/>
        <a:cs typeface="+mn-cs"/>
      </a:defRPr>
    </a:lvl6pPr>
    <a:lvl7pPr marL="2743200" algn="l" defTabSz="914400" rtl="0" eaLnBrk="1" latinLnBrk="0" hangingPunct="1">
      <a:defRPr sz="2400" b="1" kern="1200">
        <a:solidFill>
          <a:schemeClr val="tx1"/>
        </a:solidFill>
        <a:latin typeface="Arial" charset="0"/>
        <a:ea typeface="华文新魏" pitchFamily="2" charset="-122"/>
        <a:cs typeface="+mn-cs"/>
      </a:defRPr>
    </a:lvl7pPr>
    <a:lvl8pPr marL="3200400" algn="l" defTabSz="914400" rtl="0" eaLnBrk="1" latinLnBrk="0" hangingPunct="1">
      <a:defRPr sz="2400" b="1" kern="1200">
        <a:solidFill>
          <a:schemeClr val="tx1"/>
        </a:solidFill>
        <a:latin typeface="Arial" charset="0"/>
        <a:ea typeface="华文新魏" pitchFamily="2" charset="-122"/>
        <a:cs typeface="+mn-cs"/>
      </a:defRPr>
    </a:lvl8pPr>
    <a:lvl9pPr marL="3657600" algn="l" defTabSz="914400" rtl="0" eaLnBrk="1" latinLnBrk="0" hangingPunct="1">
      <a:defRPr sz="2400" b="1" kern="1200">
        <a:solidFill>
          <a:schemeClr val="tx1"/>
        </a:solidFill>
        <a:latin typeface="Arial" charset="0"/>
        <a:ea typeface="华文新魏"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E2F345"/>
    <a:srgbClr val="99FF99"/>
    <a:srgbClr val="009900"/>
    <a:srgbClr val="CCFF99"/>
    <a:srgbClr val="E8FB75"/>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5" autoAdjust="0"/>
    <p:restoredTop sz="99101" autoAdjust="0"/>
  </p:normalViewPr>
  <p:slideViewPr>
    <p:cSldViewPr>
      <p:cViewPr varScale="1">
        <p:scale>
          <a:sx n="93" d="100"/>
          <a:sy n="93" d="100"/>
        </p:scale>
        <p:origin x="520" y="5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366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CA829C-541D-4DA4-AF7C-4125B22CFAFA}" type="doc">
      <dgm:prSet loTypeId="urn:microsoft.com/office/officeart/2005/8/layout/hierarchy6" loCatId="hierarchy" qsTypeId="urn:microsoft.com/office/officeart/2005/8/quickstyle/simple3" qsCatId="simple" csTypeId="urn:microsoft.com/office/officeart/2005/8/colors/accent3_2" csCatId="accent3" phldr="1"/>
      <dgm:spPr/>
      <dgm:t>
        <a:bodyPr/>
        <a:lstStyle/>
        <a:p>
          <a:endParaRPr lang="zh-CN" altLang="en-US"/>
        </a:p>
      </dgm:t>
    </dgm:pt>
    <dgm:pt modelId="{F5955523-7F0D-4041-BAF5-A32DCFE907ED}">
      <dgm:prSet phldrT="[文本]" custT="1"/>
      <dgm:spPr/>
      <dgm:t>
        <a:bodyPr/>
        <a:lstStyle/>
        <a:p>
          <a:pPr>
            <a:buFont typeface="+mj-lt"/>
            <a:buAutoNum type="arabicPeriod"/>
          </a:pPr>
          <a:r>
            <a:rPr lang="zh-CN" altLang="en-US" sz="1200" b="1">
              <a:latin typeface="微软雅黑" panose="020B0503020204020204" pitchFamily="34" charset="-122"/>
              <a:ea typeface="微软雅黑" panose="020B0503020204020204" pitchFamily="34" charset="-122"/>
            </a:rPr>
            <a:t>净资产收益率</a:t>
          </a:r>
        </a:p>
      </dgm:t>
    </dgm:pt>
    <dgm:pt modelId="{59CE8885-60F2-4C80-9D90-8F3B4AC86277}" type="parTrans" cxnId="{32B68BBF-5140-422D-95E9-731ED8D10909}">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26AC2D90-86F2-4468-AEC7-1EAD99E0E971}" type="sibTrans" cxnId="{32B68BBF-5140-422D-95E9-731ED8D10909}">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639733E8-9F30-4B5E-BEA5-E3652BAA063B}">
      <dgm:prSet custT="1"/>
      <dgm:spPr/>
      <dgm:t>
        <a:bodyPr/>
        <a:lstStyle/>
        <a:p>
          <a:pPr>
            <a:buFont typeface="+mj-lt"/>
            <a:buAutoNum type="arabicPeriod"/>
          </a:pPr>
          <a:r>
            <a:rPr lang="zh-CN" altLang="en-US" sz="1200" b="1" dirty="0">
              <a:latin typeface="微软雅黑" panose="020B0503020204020204" pitchFamily="34" charset="-122"/>
              <a:ea typeface="微软雅黑" panose="020B0503020204020204" pitchFamily="34" charset="-122"/>
            </a:rPr>
            <a:t>总</a:t>
          </a:r>
          <a:r>
            <a:rPr lang="zh-CN" altLang="en-US" sz="1200" b="1" dirty="0" smtClean="0">
              <a:latin typeface="微软雅黑" panose="020B0503020204020204" pitchFamily="34" charset="-122"/>
              <a:ea typeface="微软雅黑" panose="020B0503020204020204" pitchFamily="34" charset="-122"/>
            </a:rPr>
            <a:t>资产净利率</a:t>
          </a:r>
          <a:endParaRPr lang="zh-CN" altLang="en-US" sz="1200" b="1" dirty="0">
            <a:latin typeface="微软雅黑" panose="020B0503020204020204" pitchFamily="34" charset="-122"/>
            <a:ea typeface="微软雅黑" panose="020B0503020204020204" pitchFamily="34" charset="-122"/>
          </a:endParaRPr>
        </a:p>
      </dgm:t>
    </dgm:pt>
    <dgm:pt modelId="{1A6AF3DF-6494-4192-9A77-D83314EC2E11}" type="parTrans" cxnId="{542B7B21-6771-46C6-B88E-B83393E3782A}">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09479BCD-1523-4043-8269-6F73CE87CF4B}" type="sibTrans" cxnId="{542B7B21-6771-46C6-B88E-B83393E3782A}">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0F0E2A0F-E05C-4D1B-BF65-CD0EB137FB06}">
      <dgm:prSet custT="1"/>
      <dgm:spPr/>
      <dgm:t>
        <a:bodyPr/>
        <a:lstStyle/>
        <a:p>
          <a:pPr>
            <a:buFont typeface="+mj-lt"/>
            <a:buAutoNum type="arabicPeriod"/>
          </a:pPr>
          <a:r>
            <a:rPr lang="zh-CN" altLang="en-US" sz="1200" b="1" dirty="0" smtClean="0">
              <a:latin typeface="微软雅黑" panose="020B0503020204020204" pitchFamily="34" charset="-122"/>
              <a:ea typeface="微软雅黑" panose="020B0503020204020204" pitchFamily="34" charset="-122"/>
            </a:rPr>
            <a:t>销售净利率</a:t>
          </a:r>
          <a:endParaRPr lang="zh-CN" altLang="en-US" sz="1200" b="1" dirty="0">
            <a:latin typeface="微软雅黑" panose="020B0503020204020204" pitchFamily="34" charset="-122"/>
            <a:ea typeface="微软雅黑" panose="020B0503020204020204" pitchFamily="34" charset="-122"/>
          </a:endParaRPr>
        </a:p>
      </dgm:t>
    </dgm:pt>
    <dgm:pt modelId="{8EF686B6-DE1D-4635-82D9-8026EEAD1640}" type="parTrans" cxnId="{B48CAC9E-C8BB-4083-9CB6-85EB3AB4757D}">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7EEF167F-CF32-4AF6-B92E-D8BE754C3A98}" type="sibTrans" cxnId="{B48CAC9E-C8BB-4083-9CB6-85EB3AB4757D}">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4DDEE320-A757-47D4-BC35-BBA4B2894775}">
      <dgm:prSet custT="1"/>
      <dgm:spPr/>
      <dgm:t>
        <a:bodyPr/>
        <a:lstStyle/>
        <a:p>
          <a:pPr>
            <a:buFont typeface="+mj-lt"/>
            <a:buAutoNum type="arabicPeriod"/>
          </a:pPr>
          <a:r>
            <a:rPr lang="zh-CN" altLang="en-US" sz="1200" b="1">
              <a:latin typeface="微软雅黑" panose="020B0503020204020204" pitchFamily="34" charset="-122"/>
              <a:ea typeface="微软雅黑" panose="020B0503020204020204" pitchFamily="34" charset="-122"/>
            </a:rPr>
            <a:t>净利润</a:t>
          </a:r>
        </a:p>
      </dgm:t>
    </dgm:pt>
    <dgm:pt modelId="{75A1EFC0-789D-40B4-8970-04BE1023518A}" type="parTrans" cxnId="{68B184C0-0935-4608-ACB0-32BFB0CDEC11}">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147AE4B7-C707-4AEA-9A85-C9EE5F0235A5}" type="sibTrans" cxnId="{68B184C0-0935-4608-ACB0-32BFB0CDEC11}">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A79D8370-2900-461D-82B2-065614CB4247}">
      <dgm:prSet custT="1"/>
      <dgm:spPr/>
      <dgm:t>
        <a:bodyPr/>
        <a:lstStyle/>
        <a:p>
          <a:pPr>
            <a:buFont typeface="+mj-lt"/>
            <a:buAutoNum type="arabicPeriod"/>
          </a:pPr>
          <a:r>
            <a:rPr lang="zh-CN" altLang="en-US" sz="1200" b="1">
              <a:latin typeface="微软雅黑" panose="020B0503020204020204" pitchFamily="34" charset="-122"/>
              <a:ea typeface="微软雅黑" panose="020B0503020204020204" pitchFamily="34" charset="-122"/>
            </a:rPr>
            <a:t>营业收入</a:t>
          </a:r>
        </a:p>
      </dgm:t>
    </dgm:pt>
    <dgm:pt modelId="{6E816339-8337-4834-AF5B-D62E11675AA6}" type="parTrans" cxnId="{85985582-AD49-431B-98E6-7E8EDB8B5179}">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70583D4E-5371-4156-A7C2-2F31EC329B7E}" type="sibTrans" cxnId="{85985582-AD49-431B-98E6-7E8EDB8B5179}">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DA77D870-615B-49FF-9A22-304813BC8D7F}">
      <dgm:prSet custT="1"/>
      <dgm:spPr/>
      <dgm:t>
        <a:bodyPr/>
        <a:lstStyle/>
        <a:p>
          <a:pPr>
            <a:buFont typeface="+mj-lt"/>
            <a:buAutoNum type="arabicPeriod"/>
          </a:pPr>
          <a:r>
            <a:rPr lang="zh-CN" altLang="en-US" sz="1200" b="1">
              <a:latin typeface="微软雅黑" panose="020B0503020204020204" pitchFamily="34" charset="-122"/>
              <a:ea typeface="微软雅黑" panose="020B0503020204020204" pitchFamily="34" charset="-122"/>
            </a:rPr>
            <a:t>总资产周转率</a:t>
          </a:r>
        </a:p>
      </dgm:t>
    </dgm:pt>
    <dgm:pt modelId="{97F4C032-7664-422E-9427-78516EBDF8B5}" type="parTrans" cxnId="{6097AB04-0F94-4865-B9F7-A1958C33D7F8}">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31CB77E6-83EE-46D9-B7C4-73495B67B649}" type="sibTrans" cxnId="{6097AB04-0F94-4865-B9F7-A1958C33D7F8}">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88531476-C018-45B3-878D-27EE1C738E47}">
      <dgm:prSet custT="1"/>
      <dgm:spPr/>
      <dgm:t>
        <a:bodyPr/>
        <a:lstStyle/>
        <a:p>
          <a:pPr>
            <a:buFont typeface="+mj-lt"/>
            <a:buAutoNum type="arabicPeriod"/>
          </a:pPr>
          <a:r>
            <a:rPr lang="zh-CN" altLang="en-US" sz="1200" b="1">
              <a:latin typeface="微软雅黑" panose="020B0503020204020204" pitchFamily="34" charset="-122"/>
              <a:ea typeface="微软雅黑" panose="020B0503020204020204" pitchFamily="34" charset="-122"/>
            </a:rPr>
            <a:t>营业收入</a:t>
          </a:r>
        </a:p>
      </dgm:t>
    </dgm:pt>
    <dgm:pt modelId="{4F69CC10-4E0E-4744-800B-7A9939733401}" type="parTrans" cxnId="{CCC2269B-6E45-4E0A-8FA7-C5873900E55F}">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03CE1FD1-E3B4-4E20-AE15-B8718B479E8C}" type="sibTrans" cxnId="{CCC2269B-6E45-4E0A-8FA7-C5873900E55F}">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64ED12F1-4DB8-4DFE-A1D0-AE0C4A1C9CF6}">
      <dgm:prSet custT="1"/>
      <dgm:spPr/>
      <dgm:t>
        <a:bodyPr/>
        <a:lstStyle/>
        <a:p>
          <a:pPr>
            <a:buFont typeface="+mj-lt"/>
            <a:buAutoNum type="arabicPeriod"/>
          </a:pPr>
          <a:r>
            <a:rPr lang="zh-CN" altLang="en-US" sz="1200" b="1" dirty="0" smtClean="0">
              <a:latin typeface="微软雅黑" panose="020B0503020204020204" pitchFamily="34" charset="-122"/>
              <a:ea typeface="微软雅黑" panose="020B0503020204020204" pitchFamily="34" charset="-122"/>
            </a:rPr>
            <a:t>平均总资产</a:t>
          </a:r>
          <a:endParaRPr lang="zh-CN" altLang="en-US" sz="1200" b="1" dirty="0">
            <a:latin typeface="微软雅黑" panose="020B0503020204020204" pitchFamily="34" charset="-122"/>
            <a:ea typeface="微软雅黑" panose="020B0503020204020204" pitchFamily="34" charset="-122"/>
          </a:endParaRPr>
        </a:p>
      </dgm:t>
    </dgm:pt>
    <dgm:pt modelId="{3918D6A0-4548-4AA2-9363-584DAEEA8B9C}" type="parTrans" cxnId="{9ED19F36-6F93-4FCC-A95B-2A6C0189954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5082939A-DEA3-48B8-A61D-746DCCEFBF57}" type="sibTrans" cxnId="{9ED19F36-6F93-4FCC-A95B-2A6C0189954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BB2EDB5E-0A86-4730-9DAE-6C120EA33294}">
      <dgm:prSet custT="1"/>
      <dgm:spPr/>
      <dgm:t>
        <a:bodyPr/>
        <a:lstStyle/>
        <a:p>
          <a:pPr>
            <a:buFont typeface="+mj-lt"/>
            <a:buAutoNum type="arabicPeriod"/>
          </a:pPr>
          <a:r>
            <a:rPr lang="zh-CN" altLang="en-US" sz="1200" b="1" dirty="0" smtClean="0">
              <a:latin typeface="微软雅黑" panose="020B0503020204020204" pitchFamily="34" charset="-122"/>
              <a:ea typeface="微软雅黑" panose="020B0503020204020204" pitchFamily="34" charset="-122"/>
            </a:rPr>
            <a:t>业主权益</a:t>
          </a:r>
          <a:r>
            <a:rPr lang="zh-CN" altLang="en-US" sz="1200" b="1" dirty="0">
              <a:latin typeface="微软雅黑" panose="020B0503020204020204" pitchFamily="34" charset="-122"/>
              <a:ea typeface="微软雅黑" panose="020B0503020204020204" pitchFamily="34" charset="-122"/>
            </a:rPr>
            <a:t>乘数</a:t>
          </a:r>
        </a:p>
      </dgm:t>
    </dgm:pt>
    <dgm:pt modelId="{34E114E7-261C-4A68-9495-A640FFB845E0}" type="parTrans" cxnId="{02639F0D-F15C-4A18-900D-FE176CC75991}">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EADB58D0-19D9-4077-8D0F-C0E4C3FF4C2C}" type="sibTrans" cxnId="{02639F0D-F15C-4A18-900D-FE176CC75991}">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D668B975-9F20-44B6-9EFE-34C4F112F0C1}">
      <dgm:prSet custT="1"/>
      <dgm:spPr/>
      <dgm:t>
        <a:bodyPr/>
        <a:lstStyle/>
        <a:p>
          <a:pPr>
            <a:buFont typeface="+mj-lt"/>
            <a:buAutoNum type="arabicPeriod"/>
          </a:pPr>
          <a:r>
            <a:rPr lang="zh-CN" altLang="en-US" sz="1200" b="1">
              <a:latin typeface="微软雅黑" panose="020B0503020204020204" pitchFamily="34" charset="-122"/>
              <a:ea typeface="微软雅黑" panose="020B0503020204020204" pitchFamily="34" charset="-122"/>
            </a:rPr>
            <a:t>资产总额</a:t>
          </a:r>
        </a:p>
      </dgm:t>
    </dgm:pt>
    <dgm:pt modelId="{9972D48E-F17F-43C5-B32D-4537E5BF4394}" type="parTrans" cxnId="{75A09387-4D3D-4778-B877-525CDF856A4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EB3B4887-415C-4759-B35D-13C59974057D}" type="sibTrans" cxnId="{75A09387-4D3D-4778-B877-525CDF856A4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EDEB47DA-5323-47D5-823A-D73B31537BA4}">
      <dgm:prSet custT="1"/>
      <dgm:spPr/>
      <dgm:t>
        <a:bodyPr/>
        <a:lstStyle/>
        <a:p>
          <a:pPr>
            <a:buFont typeface="+mj-lt"/>
            <a:buAutoNum type="arabicPeriod"/>
          </a:pPr>
          <a:r>
            <a:rPr lang="zh-CN" altLang="en-US" sz="1200" b="1">
              <a:latin typeface="微软雅黑" panose="020B0503020204020204" pitchFamily="34" charset="-122"/>
              <a:ea typeface="微软雅黑" panose="020B0503020204020204" pitchFamily="34" charset="-122"/>
            </a:rPr>
            <a:t>净资产</a:t>
          </a:r>
        </a:p>
      </dgm:t>
    </dgm:pt>
    <dgm:pt modelId="{260B61B4-3366-46AD-A3C3-960A723AC00D}" type="parTrans" cxnId="{E5AE4653-7779-47FF-BDCF-27BCA12A4FD2}">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5427848C-C4B9-4102-9310-1DC7F4F0194D}" type="sibTrans" cxnId="{E5AE4653-7779-47FF-BDCF-27BCA12A4FD2}">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5D960045-DC7B-4F7C-95D6-1E615443AA31}" type="pres">
      <dgm:prSet presAssocID="{55CA829C-541D-4DA4-AF7C-4125B22CFAFA}" presName="mainComposite" presStyleCnt="0">
        <dgm:presLayoutVars>
          <dgm:chPref val="1"/>
          <dgm:dir/>
          <dgm:animOne val="branch"/>
          <dgm:animLvl val="lvl"/>
          <dgm:resizeHandles val="exact"/>
        </dgm:presLayoutVars>
      </dgm:prSet>
      <dgm:spPr/>
      <dgm:t>
        <a:bodyPr/>
        <a:lstStyle/>
        <a:p>
          <a:endParaRPr lang="zh-CN" altLang="en-US"/>
        </a:p>
      </dgm:t>
    </dgm:pt>
    <dgm:pt modelId="{4DAD0ADA-9998-4E50-BD65-05F19D240288}" type="pres">
      <dgm:prSet presAssocID="{55CA829C-541D-4DA4-AF7C-4125B22CFAFA}" presName="hierFlow" presStyleCnt="0"/>
      <dgm:spPr/>
    </dgm:pt>
    <dgm:pt modelId="{D78D032A-13A3-419B-B207-B02467937B0C}" type="pres">
      <dgm:prSet presAssocID="{55CA829C-541D-4DA4-AF7C-4125B22CFAFA}" presName="hierChild1" presStyleCnt="0">
        <dgm:presLayoutVars>
          <dgm:chPref val="1"/>
          <dgm:animOne val="branch"/>
          <dgm:animLvl val="lvl"/>
        </dgm:presLayoutVars>
      </dgm:prSet>
      <dgm:spPr/>
    </dgm:pt>
    <dgm:pt modelId="{BCCDE77E-4F1F-49C1-A03C-53ED239B9F46}" type="pres">
      <dgm:prSet presAssocID="{F5955523-7F0D-4041-BAF5-A32DCFE907ED}" presName="Name14" presStyleCnt="0"/>
      <dgm:spPr/>
    </dgm:pt>
    <dgm:pt modelId="{5ADD4E27-159B-49EE-B6E9-62D077415D34}" type="pres">
      <dgm:prSet presAssocID="{F5955523-7F0D-4041-BAF5-A32DCFE907ED}" presName="level1Shape" presStyleLbl="node0" presStyleIdx="0" presStyleCnt="1">
        <dgm:presLayoutVars>
          <dgm:chPref val="3"/>
        </dgm:presLayoutVars>
      </dgm:prSet>
      <dgm:spPr/>
      <dgm:t>
        <a:bodyPr/>
        <a:lstStyle/>
        <a:p>
          <a:endParaRPr lang="zh-CN" altLang="en-US"/>
        </a:p>
      </dgm:t>
    </dgm:pt>
    <dgm:pt modelId="{5F7F1655-174F-4AD2-87A3-A1418DE0F062}" type="pres">
      <dgm:prSet presAssocID="{F5955523-7F0D-4041-BAF5-A32DCFE907ED}" presName="hierChild2" presStyleCnt="0"/>
      <dgm:spPr/>
    </dgm:pt>
    <dgm:pt modelId="{8D27ABC7-0806-4217-9958-FBA9C9C11152}" type="pres">
      <dgm:prSet presAssocID="{1A6AF3DF-6494-4192-9A77-D83314EC2E11}" presName="Name19" presStyleLbl="parChTrans1D2" presStyleIdx="0" presStyleCnt="2"/>
      <dgm:spPr/>
      <dgm:t>
        <a:bodyPr/>
        <a:lstStyle/>
        <a:p>
          <a:endParaRPr lang="zh-CN" altLang="en-US"/>
        </a:p>
      </dgm:t>
    </dgm:pt>
    <dgm:pt modelId="{8A3C0FDA-8321-47FC-BA8C-ED06A7A88B96}" type="pres">
      <dgm:prSet presAssocID="{639733E8-9F30-4B5E-BEA5-E3652BAA063B}" presName="Name21" presStyleCnt="0"/>
      <dgm:spPr/>
    </dgm:pt>
    <dgm:pt modelId="{E38EF7BC-3167-4AD6-9556-8DBA29CC6967}" type="pres">
      <dgm:prSet presAssocID="{639733E8-9F30-4B5E-BEA5-E3652BAA063B}" presName="level2Shape" presStyleLbl="node2" presStyleIdx="0" presStyleCnt="2"/>
      <dgm:spPr/>
      <dgm:t>
        <a:bodyPr/>
        <a:lstStyle/>
        <a:p>
          <a:endParaRPr lang="zh-CN" altLang="en-US"/>
        </a:p>
      </dgm:t>
    </dgm:pt>
    <dgm:pt modelId="{B48F8113-8091-434F-A967-F55924A5B3EA}" type="pres">
      <dgm:prSet presAssocID="{639733E8-9F30-4B5E-BEA5-E3652BAA063B}" presName="hierChild3" presStyleCnt="0"/>
      <dgm:spPr/>
    </dgm:pt>
    <dgm:pt modelId="{605CA669-9434-43C1-B17B-C4712CE5EB2F}" type="pres">
      <dgm:prSet presAssocID="{8EF686B6-DE1D-4635-82D9-8026EEAD1640}" presName="Name19" presStyleLbl="parChTrans1D3" presStyleIdx="0" presStyleCnt="4"/>
      <dgm:spPr/>
      <dgm:t>
        <a:bodyPr/>
        <a:lstStyle/>
        <a:p>
          <a:endParaRPr lang="zh-CN" altLang="en-US"/>
        </a:p>
      </dgm:t>
    </dgm:pt>
    <dgm:pt modelId="{281679A5-0B1A-4ABC-B91B-D720EB2B357A}" type="pres">
      <dgm:prSet presAssocID="{0F0E2A0F-E05C-4D1B-BF65-CD0EB137FB06}" presName="Name21" presStyleCnt="0"/>
      <dgm:spPr/>
    </dgm:pt>
    <dgm:pt modelId="{9AFB56A5-489A-42A1-9985-48E8E2B22D45}" type="pres">
      <dgm:prSet presAssocID="{0F0E2A0F-E05C-4D1B-BF65-CD0EB137FB06}" presName="level2Shape" presStyleLbl="node3" presStyleIdx="0" presStyleCnt="4"/>
      <dgm:spPr/>
      <dgm:t>
        <a:bodyPr/>
        <a:lstStyle/>
        <a:p>
          <a:endParaRPr lang="zh-CN" altLang="en-US"/>
        </a:p>
      </dgm:t>
    </dgm:pt>
    <dgm:pt modelId="{87B04B01-436A-425C-AF37-49FEFC303779}" type="pres">
      <dgm:prSet presAssocID="{0F0E2A0F-E05C-4D1B-BF65-CD0EB137FB06}" presName="hierChild3" presStyleCnt="0"/>
      <dgm:spPr/>
    </dgm:pt>
    <dgm:pt modelId="{0C3B06E5-AF73-41DC-A1C4-827FE0113FCD}" type="pres">
      <dgm:prSet presAssocID="{75A1EFC0-789D-40B4-8970-04BE1023518A}" presName="Name19" presStyleLbl="parChTrans1D4" presStyleIdx="0" presStyleCnt="4"/>
      <dgm:spPr/>
      <dgm:t>
        <a:bodyPr/>
        <a:lstStyle/>
        <a:p>
          <a:endParaRPr lang="zh-CN" altLang="en-US"/>
        </a:p>
      </dgm:t>
    </dgm:pt>
    <dgm:pt modelId="{4430519A-831B-48A1-A042-237D1F15A8CB}" type="pres">
      <dgm:prSet presAssocID="{4DDEE320-A757-47D4-BC35-BBA4B2894775}" presName="Name21" presStyleCnt="0"/>
      <dgm:spPr/>
    </dgm:pt>
    <dgm:pt modelId="{084D3CB1-91B6-4495-B0EE-ABEBF32F4F75}" type="pres">
      <dgm:prSet presAssocID="{4DDEE320-A757-47D4-BC35-BBA4B2894775}" presName="level2Shape" presStyleLbl="node4" presStyleIdx="0" presStyleCnt="4"/>
      <dgm:spPr/>
      <dgm:t>
        <a:bodyPr/>
        <a:lstStyle/>
        <a:p>
          <a:endParaRPr lang="zh-CN" altLang="en-US"/>
        </a:p>
      </dgm:t>
    </dgm:pt>
    <dgm:pt modelId="{5771580E-57C3-4CCE-B091-43B185BF2B59}" type="pres">
      <dgm:prSet presAssocID="{4DDEE320-A757-47D4-BC35-BBA4B2894775}" presName="hierChild3" presStyleCnt="0"/>
      <dgm:spPr/>
    </dgm:pt>
    <dgm:pt modelId="{3391117D-8128-4630-8786-E09790B4CAB8}" type="pres">
      <dgm:prSet presAssocID="{6E816339-8337-4834-AF5B-D62E11675AA6}" presName="Name19" presStyleLbl="parChTrans1D4" presStyleIdx="1" presStyleCnt="4"/>
      <dgm:spPr/>
      <dgm:t>
        <a:bodyPr/>
        <a:lstStyle/>
        <a:p>
          <a:endParaRPr lang="zh-CN" altLang="en-US"/>
        </a:p>
      </dgm:t>
    </dgm:pt>
    <dgm:pt modelId="{E6EF84B2-A916-4297-ADBB-926ACA467C34}" type="pres">
      <dgm:prSet presAssocID="{A79D8370-2900-461D-82B2-065614CB4247}" presName="Name21" presStyleCnt="0"/>
      <dgm:spPr/>
    </dgm:pt>
    <dgm:pt modelId="{D5E6D74B-74D0-4256-9CD5-15F9C7988B68}" type="pres">
      <dgm:prSet presAssocID="{A79D8370-2900-461D-82B2-065614CB4247}" presName="level2Shape" presStyleLbl="node4" presStyleIdx="1" presStyleCnt="4"/>
      <dgm:spPr/>
      <dgm:t>
        <a:bodyPr/>
        <a:lstStyle/>
        <a:p>
          <a:endParaRPr lang="zh-CN" altLang="en-US"/>
        </a:p>
      </dgm:t>
    </dgm:pt>
    <dgm:pt modelId="{4CE4DE4F-D2D9-4824-9A84-A714AE0A6835}" type="pres">
      <dgm:prSet presAssocID="{A79D8370-2900-461D-82B2-065614CB4247}" presName="hierChild3" presStyleCnt="0"/>
      <dgm:spPr/>
    </dgm:pt>
    <dgm:pt modelId="{A23E36B5-453E-4625-840E-8413ED413FB3}" type="pres">
      <dgm:prSet presAssocID="{97F4C032-7664-422E-9427-78516EBDF8B5}" presName="Name19" presStyleLbl="parChTrans1D3" presStyleIdx="1" presStyleCnt="4"/>
      <dgm:spPr/>
      <dgm:t>
        <a:bodyPr/>
        <a:lstStyle/>
        <a:p>
          <a:endParaRPr lang="zh-CN" altLang="en-US"/>
        </a:p>
      </dgm:t>
    </dgm:pt>
    <dgm:pt modelId="{719BB465-184F-4A8E-AAD4-384C92807102}" type="pres">
      <dgm:prSet presAssocID="{DA77D870-615B-49FF-9A22-304813BC8D7F}" presName="Name21" presStyleCnt="0"/>
      <dgm:spPr/>
    </dgm:pt>
    <dgm:pt modelId="{1343269C-BDB4-4D56-B120-DA23DB06B070}" type="pres">
      <dgm:prSet presAssocID="{DA77D870-615B-49FF-9A22-304813BC8D7F}" presName="level2Shape" presStyleLbl="node3" presStyleIdx="1" presStyleCnt="4"/>
      <dgm:spPr/>
      <dgm:t>
        <a:bodyPr/>
        <a:lstStyle/>
        <a:p>
          <a:endParaRPr lang="zh-CN" altLang="en-US"/>
        </a:p>
      </dgm:t>
    </dgm:pt>
    <dgm:pt modelId="{0F2DEC5D-F423-4E11-8FEB-47B46255DF92}" type="pres">
      <dgm:prSet presAssocID="{DA77D870-615B-49FF-9A22-304813BC8D7F}" presName="hierChild3" presStyleCnt="0"/>
      <dgm:spPr/>
    </dgm:pt>
    <dgm:pt modelId="{AF5CAC0E-AB3F-4FEF-A7E0-B3D86CA1E04B}" type="pres">
      <dgm:prSet presAssocID="{4F69CC10-4E0E-4744-800B-7A9939733401}" presName="Name19" presStyleLbl="parChTrans1D4" presStyleIdx="2" presStyleCnt="4"/>
      <dgm:spPr/>
      <dgm:t>
        <a:bodyPr/>
        <a:lstStyle/>
        <a:p>
          <a:endParaRPr lang="zh-CN" altLang="en-US"/>
        </a:p>
      </dgm:t>
    </dgm:pt>
    <dgm:pt modelId="{22ED8697-D87E-4C8D-A4F4-1145BD5B4019}" type="pres">
      <dgm:prSet presAssocID="{88531476-C018-45B3-878D-27EE1C738E47}" presName="Name21" presStyleCnt="0"/>
      <dgm:spPr/>
    </dgm:pt>
    <dgm:pt modelId="{B586AC3B-8B55-4757-96A3-A6685838D2BE}" type="pres">
      <dgm:prSet presAssocID="{88531476-C018-45B3-878D-27EE1C738E47}" presName="level2Shape" presStyleLbl="node4" presStyleIdx="2" presStyleCnt="4"/>
      <dgm:spPr/>
      <dgm:t>
        <a:bodyPr/>
        <a:lstStyle/>
        <a:p>
          <a:endParaRPr lang="zh-CN" altLang="en-US"/>
        </a:p>
      </dgm:t>
    </dgm:pt>
    <dgm:pt modelId="{A182C993-C30B-49E2-A1C4-28A9FF59F5F7}" type="pres">
      <dgm:prSet presAssocID="{88531476-C018-45B3-878D-27EE1C738E47}" presName="hierChild3" presStyleCnt="0"/>
      <dgm:spPr/>
    </dgm:pt>
    <dgm:pt modelId="{26604B02-22DC-4324-BA2A-67423752D793}" type="pres">
      <dgm:prSet presAssocID="{3918D6A0-4548-4AA2-9363-584DAEEA8B9C}" presName="Name19" presStyleLbl="parChTrans1D4" presStyleIdx="3" presStyleCnt="4"/>
      <dgm:spPr/>
      <dgm:t>
        <a:bodyPr/>
        <a:lstStyle/>
        <a:p>
          <a:endParaRPr lang="zh-CN" altLang="en-US"/>
        </a:p>
      </dgm:t>
    </dgm:pt>
    <dgm:pt modelId="{3D62DDE8-0305-4DC7-901D-CED93D19B420}" type="pres">
      <dgm:prSet presAssocID="{64ED12F1-4DB8-4DFE-A1D0-AE0C4A1C9CF6}" presName="Name21" presStyleCnt="0"/>
      <dgm:spPr/>
    </dgm:pt>
    <dgm:pt modelId="{5FBF382F-CA77-41AC-95EB-456C08D71856}" type="pres">
      <dgm:prSet presAssocID="{64ED12F1-4DB8-4DFE-A1D0-AE0C4A1C9CF6}" presName="level2Shape" presStyleLbl="node4" presStyleIdx="3" presStyleCnt="4"/>
      <dgm:spPr/>
      <dgm:t>
        <a:bodyPr/>
        <a:lstStyle/>
        <a:p>
          <a:endParaRPr lang="zh-CN" altLang="en-US"/>
        </a:p>
      </dgm:t>
    </dgm:pt>
    <dgm:pt modelId="{34D852D9-0C2F-4B04-8584-358177C9FBD7}" type="pres">
      <dgm:prSet presAssocID="{64ED12F1-4DB8-4DFE-A1D0-AE0C4A1C9CF6}" presName="hierChild3" presStyleCnt="0"/>
      <dgm:spPr/>
    </dgm:pt>
    <dgm:pt modelId="{AAC0FE13-7A7E-417F-ADEA-E1F29FE62F6E}" type="pres">
      <dgm:prSet presAssocID="{34E114E7-261C-4A68-9495-A640FFB845E0}" presName="Name19" presStyleLbl="parChTrans1D2" presStyleIdx="1" presStyleCnt="2"/>
      <dgm:spPr/>
      <dgm:t>
        <a:bodyPr/>
        <a:lstStyle/>
        <a:p>
          <a:endParaRPr lang="zh-CN" altLang="en-US"/>
        </a:p>
      </dgm:t>
    </dgm:pt>
    <dgm:pt modelId="{6349FCEE-A7CD-4475-B820-DE784F564E6F}" type="pres">
      <dgm:prSet presAssocID="{BB2EDB5E-0A86-4730-9DAE-6C120EA33294}" presName="Name21" presStyleCnt="0"/>
      <dgm:spPr/>
    </dgm:pt>
    <dgm:pt modelId="{91C2E658-C45D-49D0-BB4C-0CE46B69CE58}" type="pres">
      <dgm:prSet presAssocID="{BB2EDB5E-0A86-4730-9DAE-6C120EA33294}" presName="level2Shape" presStyleLbl="node2" presStyleIdx="1" presStyleCnt="2"/>
      <dgm:spPr/>
      <dgm:t>
        <a:bodyPr/>
        <a:lstStyle/>
        <a:p>
          <a:endParaRPr lang="zh-CN" altLang="en-US"/>
        </a:p>
      </dgm:t>
    </dgm:pt>
    <dgm:pt modelId="{009E01B3-347C-4A1A-A98E-26E49AC2AA39}" type="pres">
      <dgm:prSet presAssocID="{BB2EDB5E-0A86-4730-9DAE-6C120EA33294}" presName="hierChild3" presStyleCnt="0"/>
      <dgm:spPr/>
    </dgm:pt>
    <dgm:pt modelId="{5FE326BC-3D4C-491B-8F9B-E18543F22096}" type="pres">
      <dgm:prSet presAssocID="{9972D48E-F17F-43C5-B32D-4537E5BF4394}" presName="Name19" presStyleLbl="parChTrans1D3" presStyleIdx="2" presStyleCnt="4"/>
      <dgm:spPr/>
      <dgm:t>
        <a:bodyPr/>
        <a:lstStyle/>
        <a:p>
          <a:endParaRPr lang="zh-CN" altLang="en-US"/>
        </a:p>
      </dgm:t>
    </dgm:pt>
    <dgm:pt modelId="{235BB82B-9829-45FA-94D9-3EEAA34C6315}" type="pres">
      <dgm:prSet presAssocID="{D668B975-9F20-44B6-9EFE-34C4F112F0C1}" presName="Name21" presStyleCnt="0"/>
      <dgm:spPr/>
    </dgm:pt>
    <dgm:pt modelId="{91961A7C-467B-49D9-87B3-89ED62F63061}" type="pres">
      <dgm:prSet presAssocID="{D668B975-9F20-44B6-9EFE-34C4F112F0C1}" presName="level2Shape" presStyleLbl="node3" presStyleIdx="2" presStyleCnt="4"/>
      <dgm:spPr/>
      <dgm:t>
        <a:bodyPr/>
        <a:lstStyle/>
        <a:p>
          <a:endParaRPr lang="zh-CN" altLang="en-US"/>
        </a:p>
      </dgm:t>
    </dgm:pt>
    <dgm:pt modelId="{75E035EF-E016-4620-ADFE-E55B9462C146}" type="pres">
      <dgm:prSet presAssocID="{D668B975-9F20-44B6-9EFE-34C4F112F0C1}" presName="hierChild3" presStyleCnt="0"/>
      <dgm:spPr/>
    </dgm:pt>
    <dgm:pt modelId="{45809B42-C7EB-4ACF-9957-5F8B690D783C}" type="pres">
      <dgm:prSet presAssocID="{260B61B4-3366-46AD-A3C3-960A723AC00D}" presName="Name19" presStyleLbl="parChTrans1D3" presStyleIdx="3" presStyleCnt="4"/>
      <dgm:spPr/>
      <dgm:t>
        <a:bodyPr/>
        <a:lstStyle/>
        <a:p>
          <a:endParaRPr lang="zh-CN" altLang="en-US"/>
        </a:p>
      </dgm:t>
    </dgm:pt>
    <dgm:pt modelId="{EAFCE306-4C59-4315-908E-C3028B5B513C}" type="pres">
      <dgm:prSet presAssocID="{EDEB47DA-5323-47D5-823A-D73B31537BA4}" presName="Name21" presStyleCnt="0"/>
      <dgm:spPr/>
    </dgm:pt>
    <dgm:pt modelId="{7BFF640C-24CB-402B-91D5-912B0DCF04F8}" type="pres">
      <dgm:prSet presAssocID="{EDEB47DA-5323-47D5-823A-D73B31537BA4}" presName="level2Shape" presStyleLbl="node3" presStyleIdx="3" presStyleCnt="4"/>
      <dgm:spPr/>
      <dgm:t>
        <a:bodyPr/>
        <a:lstStyle/>
        <a:p>
          <a:endParaRPr lang="zh-CN" altLang="en-US"/>
        </a:p>
      </dgm:t>
    </dgm:pt>
    <dgm:pt modelId="{9AA29BD7-4F18-456B-9E75-29079CBD3965}" type="pres">
      <dgm:prSet presAssocID="{EDEB47DA-5323-47D5-823A-D73B31537BA4}" presName="hierChild3" presStyleCnt="0"/>
      <dgm:spPr/>
    </dgm:pt>
    <dgm:pt modelId="{74A2D17C-653C-4BC0-983A-C61975B309AA}" type="pres">
      <dgm:prSet presAssocID="{55CA829C-541D-4DA4-AF7C-4125B22CFAFA}" presName="bgShapesFlow" presStyleCnt="0"/>
      <dgm:spPr/>
    </dgm:pt>
  </dgm:ptLst>
  <dgm:cxnLst>
    <dgm:cxn modelId="{6097AB04-0F94-4865-B9F7-A1958C33D7F8}" srcId="{639733E8-9F30-4B5E-BEA5-E3652BAA063B}" destId="{DA77D870-615B-49FF-9A22-304813BC8D7F}" srcOrd="1" destOrd="0" parTransId="{97F4C032-7664-422E-9427-78516EBDF8B5}" sibTransId="{31CB77E6-83EE-46D9-B7C4-73495B67B649}"/>
    <dgm:cxn modelId="{51B4A1DA-1AB7-4418-B3D4-51E832168B6F}" type="presOf" srcId="{4F69CC10-4E0E-4744-800B-7A9939733401}" destId="{AF5CAC0E-AB3F-4FEF-A7E0-B3D86CA1E04B}" srcOrd="0" destOrd="0" presId="urn:microsoft.com/office/officeart/2005/8/layout/hierarchy6"/>
    <dgm:cxn modelId="{290403DB-4401-490C-A7C2-1CEC3E80E503}" type="presOf" srcId="{97F4C032-7664-422E-9427-78516EBDF8B5}" destId="{A23E36B5-453E-4625-840E-8413ED413FB3}" srcOrd="0" destOrd="0" presId="urn:microsoft.com/office/officeart/2005/8/layout/hierarchy6"/>
    <dgm:cxn modelId="{542B7B21-6771-46C6-B88E-B83393E3782A}" srcId="{F5955523-7F0D-4041-BAF5-A32DCFE907ED}" destId="{639733E8-9F30-4B5E-BEA5-E3652BAA063B}" srcOrd="0" destOrd="0" parTransId="{1A6AF3DF-6494-4192-9A77-D83314EC2E11}" sibTransId="{09479BCD-1523-4043-8269-6F73CE87CF4B}"/>
    <dgm:cxn modelId="{B48CAC9E-C8BB-4083-9CB6-85EB3AB4757D}" srcId="{639733E8-9F30-4B5E-BEA5-E3652BAA063B}" destId="{0F0E2A0F-E05C-4D1B-BF65-CD0EB137FB06}" srcOrd="0" destOrd="0" parTransId="{8EF686B6-DE1D-4635-82D9-8026EEAD1640}" sibTransId="{7EEF167F-CF32-4AF6-B92E-D8BE754C3A98}"/>
    <dgm:cxn modelId="{1E714ABF-EB41-4AB9-B784-79B4EC39D6DE}" type="presOf" srcId="{EDEB47DA-5323-47D5-823A-D73B31537BA4}" destId="{7BFF640C-24CB-402B-91D5-912B0DCF04F8}" srcOrd="0" destOrd="0" presId="urn:microsoft.com/office/officeart/2005/8/layout/hierarchy6"/>
    <dgm:cxn modelId="{14781F96-A294-48A7-8ED0-BEE0B7BCDF52}" type="presOf" srcId="{260B61B4-3366-46AD-A3C3-960A723AC00D}" destId="{45809B42-C7EB-4ACF-9957-5F8B690D783C}" srcOrd="0" destOrd="0" presId="urn:microsoft.com/office/officeart/2005/8/layout/hierarchy6"/>
    <dgm:cxn modelId="{85985582-AD49-431B-98E6-7E8EDB8B5179}" srcId="{0F0E2A0F-E05C-4D1B-BF65-CD0EB137FB06}" destId="{A79D8370-2900-461D-82B2-065614CB4247}" srcOrd="1" destOrd="0" parTransId="{6E816339-8337-4834-AF5B-D62E11675AA6}" sibTransId="{70583D4E-5371-4156-A7C2-2F31EC329B7E}"/>
    <dgm:cxn modelId="{CFE26AB7-05BB-4E18-A2BA-E9718D44B2FF}" type="presOf" srcId="{6E816339-8337-4834-AF5B-D62E11675AA6}" destId="{3391117D-8128-4630-8786-E09790B4CAB8}" srcOrd="0" destOrd="0" presId="urn:microsoft.com/office/officeart/2005/8/layout/hierarchy6"/>
    <dgm:cxn modelId="{097A0666-833D-4099-AF9C-D30384D70998}" type="presOf" srcId="{639733E8-9F30-4B5E-BEA5-E3652BAA063B}" destId="{E38EF7BC-3167-4AD6-9556-8DBA29CC6967}" srcOrd="0" destOrd="0" presId="urn:microsoft.com/office/officeart/2005/8/layout/hierarchy6"/>
    <dgm:cxn modelId="{0A699910-6667-4EC3-B54B-32C7C57577EE}" type="presOf" srcId="{DA77D870-615B-49FF-9A22-304813BC8D7F}" destId="{1343269C-BDB4-4D56-B120-DA23DB06B070}" srcOrd="0" destOrd="0" presId="urn:microsoft.com/office/officeart/2005/8/layout/hierarchy6"/>
    <dgm:cxn modelId="{32B68BBF-5140-422D-95E9-731ED8D10909}" srcId="{55CA829C-541D-4DA4-AF7C-4125B22CFAFA}" destId="{F5955523-7F0D-4041-BAF5-A32DCFE907ED}" srcOrd="0" destOrd="0" parTransId="{59CE8885-60F2-4C80-9D90-8F3B4AC86277}" sibTransId="{26AC2D90-86F2-4468-AEC7-1EAD99E0E971}"/>
    <dgm:cxn modelId="{416C8AD4-CA81-4138-86C1-CC920E2132A4}" type="presOf" srcId="{88531476-C018-45B3-878D-27EE1C738E47}" destId="{B586AC3B-8B55-4757-96A3-A6685838D2BE}" srcOrd="0" destOrd="0" presId="urn:microsoft.com/office/officeart/2005/8/layout/hierarchy6"/>
    <dgm:cxn modelId="{68B184C0-0935-4608-ACB0-32BFB0CDEC11}" srcId="{0F0E2A0F-E05C-4D1B-BF65-CD0EB137FB06}" destId="{4DDEE320-A757-47D4-BC35-BBA4B2894775}" srcOrd="0" destOrd="0" parTransId="{75A1EFC0-789D-40B4-8970-04BE1023518A}" sibTransId="{147AE4B7-C707-4AEA-9A85-C9EE5F0235A5}"/>
    <dgm:cxn modelId="{C4051EAA-2B71-4EB2-A5CF-3BBC356D07A3}" type="presOf" srcId="{75A1EFC0-789D-40B4-8970-04BE1023518A}" destId="{0C3B06E5-AF73-41DC-A1C4-827FE0113FCD}" srcOrd="0" destOrd="0" presId="urn:microsoft.com/office/officeart/2005/8/layout/hierarchy6"/>
    <dgm:cxn modelId="{AACA4BCB-481E-40FC-BF9A-F1A33296827E}" type="presOf" srcId="{A79D8370-2900-461D-82B2-065614CB4247}" destId="{D5E6D74B-74D0-4256-9CD5-15F9C7988B68}" srcOrd="0" destOrd="0" presId="urn:microsoft.com/office/officeart/2005/8/layout/hierarchy6"/>
    <dgm:cxn modelId="{9ED19F36-6F93-4FCC-A95B-2A6C01899545}" srcId="{DA77D870-615B-49FF-9A22-304813BC8D7F}" destId="{64ED12F1-4DB8-4DFE-A1D0-AE0C4A1C9CF6}" srcOrd="1" destOrd="0" parTransId="{3918D6A0-4548-4AA2-9363-584DAEEA8B9C}" sibTransId="{5082939A-DEA3-48B8-A61D-746DCCEFBF57}"/>
    <dgm:cxn modelId="{02639F0D-F15C-4A18-900D-FE176CC75991}" srcId="{F5955523-7F0D-4041-BAF5-A32DCFE907ED}" destId="{BB2EDB5E-0A86-4730-9DAE-6C120EA33294}" srcOrd="1" destOrd="0" parTransId="{34E114E7-261C-4A68-9495-A640FFB845E0}" sibTransId="{EADB58D0-19D9-4077-8D0F-C0E4C3FF4C2C}"/>
    <dgm:cxn modelId="{AA093605-F73E-499B-AA6C-7D7C22FBFAB1}" type="presOf" srcId="{0F0E2A0F-E05C-4D1B-BF65-CD0EB137FB06}" destId="{9AFB56A5-489A-42A1-9985-48E8E2B22D45}" srcOrd="0" destOrd="0" presId="urn:microsoft.com/office/officeart/2005/8/layout/hierarchy6"/>
    <dgm:cxn modelId="{CCC2269B-6E45-4E0A-8FA7-C5873900E55F}" srcId="{DA77D870-615B-49FF-9A22-304813BC8D7F}" destId="{88531476-C018-45B3-878D-27EE1C738E47}" srcOrd="0" destOrd="0" parTransId="{4F69CC10-4E0E-4744-800B-7A9939733401}" sibTransId="{03CE1FD1-E3B4-4E20-AE15-B8718B479E8C}"/>
    <dgm:cxn modelId="{C543CB93-DED2-498A-918E-0D30A5B58313}" type="presOf" srcId="{3918D6A0-4548-4AA2-9363-584DAEEA8B9C}" destId="{26604B02-22DC-4324-BA2A-67423752D793}" srcOrd="0" destOrd="0" presId="urn:microsoft.com/office/officeart/2005/8/layout/hierarchy6"/>
    <dgm:cxn modelId="{37422B7A-7C5C-42F6-A4DD-0020D2489FD7}" type="presOf" srcId="{1A6AF3DF-6494-4192-9A77-D83314EC2E11}" destId="{8D27ABC7-0806-4217-9958-FBA9C9C11152}" srcOrd="0" destOrd="0" presId="urn:microsoft.com/office/officeart/2005/8/layout/hierarchy6"/>
    <dgm:cxn modelId="{5625C144-4A89-4A37-8BC1-7B248CE76F81}" type="presOf" srcId="{8EF686B6-DE1D-4635-82D9-8026EEAD1640}" destId="{605CA669-9434-43C1-B17B-C4712CE5EB2F}" srcOrd="0" destOrd="0" presId="urn:microsoft.com/office/officeart/2005/8/layout/hierarchy6"/>
    <dgm:cxn modelId="{27A612D3-7450-473D-95E8-FE965CFD93D8}" type="presOf" srcId="{4DDEE320-A757-47D4-BC35-BBA4B2894775}" destId="{084D3CB1-91B6-4495-B0EE-ABEBF32F4F75}" srcOrd="0" destOrd="0" presId="urn:microsoft.com/office/officeart/2005/8/layout/hierarchy6"/>
    <dgm:cxn modelId="{2E27C6EA-DB60-450F-AF25-2EBA9089F9C4}" type="presOf" srcId="{D668B975-9F20-44B6-9EFE-34C4F112F0C1}" destId="{91961A7C-467B-49D9-87B3-89ED62F63061}" srcOrd="0" destOrd="0" presId="urn:microsoft.com/office/officeart/2005/8/layout/hierarchy6"/>
    <dgm:cxn modelId="{C643EA67-137F-4DC5-8236-E4DB9F83C265}" type="presOf" srcId="{55CA829C-541D-4DA4-AF7C-4125B22CFAFA}" destId="{5D960045-DC7B-4F7C-95D6-1E615443AA31}" srcOrd="0" destOrd="0" presId="urn:microsoft.com/office/officeart/2005/8/layout/hierarchy6"/>
    <dgm:cxn modelId="{C40A5716-F9F8-4BEF-95B8-D085846B4EAF}" type="presOf" srcId="{64ED12F1-4DB8-4DFE-A1D0-AE0C4A1C9CF6}" destId="{5FBF382F-CA77-41AC-95EB-456C08D71856}" srcOrd="0" destOrd="0" presId="urn:microsoft.com/office/officeart/2005/8/layout/hierarchy6"/>
    <dgm:cxn modelId="{75A09387-4D3D-4778-B877-525CDF856A45}" srcId="{BB2EDB5E-0A86-4730-9DAE-6C120EA33294}" destId="{D668B975-9F20-44B6-9EFE-34C4F112F0C1}" srcOrd="0" destOrd="0" parTransId="{9972D48E-F17F-43C5-B32D-4537E5BF4394}" sibTransId="{EB3B4887-415C-4759-B35D-13C59974057D}"/>
    <dgm:cxn modelId="{332FF132-3E35-4E15-B908-8621FFDBEC66}" type="presOf" srcId="{BB2EDB5E-0A86-4730-9DAE-6C120EA33294}" destId="{91C2E658-C45D-49D0-BB4C-0CE46B69CE58}" srcOrd="0" destOrd="0" presId="urn:microsoft.com/office/officeart/2005/8/layout/hierarchy6"/>
    <dgm:cxn modelId="{5DEB5EA9-4009-4CB1-BBEC-1D72B35EEBBB}" type="presOf" srcId="{34E114E7-261C-4A68-9495-A640FFB845E0}" destId="{AAC0FE13-7A7E-417F-ADEA-E1F29FE62F6E}" srcOrd="0" destOrd="0" presId="urn:microsoft.com/office/officeart/2005/8/layout/hierarchy6"/>
    <dgm:cxn modelId="{21AEE70F-8F09-4838-88A0-71DFACE337EE}" type="presOf" srcId="{9972D48E-F17F-43C5-B32D-4537E5BF4394}" destId="{5FE326BC-3D4C-491B-8F9B-E18543F22096}" srcOrd="0" destOrd="0" presId="urn:microsoft.com/office/officeart/2005/8/layout/hierarchy6"/>
    <dgm:cxn modelId="{BD7F2C1D-0371-4358-BEE9-DC45ED9440B4}" type="presOf" srcId="{F5955523-7F0D-4041-BAF5-A32DCFE907ED}" destId="{5ADD4E27-159B-49EE-B6E9-62D077415D34}" srcOrd="0" destOrd="0" presId="urn:microsoft.com/office/officeart/2005/8/layout/hierarchy6"/>
    <dgm:cxn modelId="{E5AE4653-7779-47FF-BDCF-27BCA12A4FD2}" srcId="{BB2EDB5E-0A86-4730-9DAE-6C120EA33294}" destId="{EDEB47DA-5323-47D5-823A-D73B31537BA4}" srcOrd="1" destOrd="0" parTransId="{260B61B4-3366-46AD-A3C3-960A723AC00D}" sibTransId="{5427848C-C4B9-4102-9310-1DC7F4F0194D}"/>
    <dgm:cxn modelId="{0216B92B-9F16-4F7B-9352-6B5B9B89B4FA}" type="presParOf" srcId="{5D960045-DC7B-4F7C-95D6-1E615443AA31}" destId="{4DAD0ADA-9998-4E50-BD65-05F19D240288}" srcOrd="0" destOrd="0" presId="urn:microsoft.com/office/officeart/2005/8/layout/hierarchy6"/>
    <dgm:cxn modelId="{1D7F83CB-A5EC-4C58-A71E-B63E1AF72D58}" type="presParOf" srcId="{4DAD0ADA-9998-4E50-BD65-05F19D240288}" destId="{D78D032A-13A3-419B-B207-B02467937B0C}" srcOrd="0" destOrd="0" presId="urn:microsoft.com/office/officeart/2005/8/layout/hierarchy6"/>
    <dgm:cxn modelId="{6852B21E-ED5E-4920-B4F6-DFAFB6475BF8}" type="presParOf" srcId="{D78D032A-13A3-419B-B207-B02467937B0C}" destId="{BCCDE77E-4F1F-49C1-A03C-53ED239B9F46}" srcOrd="0" destOrd="0" presId="urn:microsoft.com/office/officeart/2005/8/layout/hierarchy6"/>
    <dgm:cxn modelId="{90A26604-1DCF-4A73-AE88-244311BF9399}" type="presParOf" srcId="{BCCDE77E-4F1F-49C1-A03C-53ED239B9F46}" destId="{5ADD4E27-159B-49EE-B6E9-62D077415D34}" srcOrd="0" destOrd="0" presId="urn:microsoft.com/office/officeart/2005/8/layout/hierarchy6"/>
    <dgm:cxn modelId="{CDDDCBE2-172C-48AA-8CFD-9D178B604E8A}" type="presParOf" srcId="{BCCDE77E-4F1F-49C1-A03C-53ED239B9F46}" destId="{5F7F1655-174F-4AD2-87A3-A1418DE0F062}" srcOrd="1" destOrd="0" presId="urn:microsoft.com/office/officeart/2005/8/layout/hierarchy6"/>
    <dgm:cxn modelId="{09091C66-EF43-43BF-8480-EF1EEB78740B}" type="presParOf" srcId="{5F7F1655-174F-4AD2-87A3-A1418DE0F062}" destId="{8D27ABC7-0806-4217-9958-FBA9C9C11152}" srcOrd="0" destOrd="0" presId="urn:microsoft.com/office/officeart/2005/8/layout/hierarchy6"/>
    <dgm:cxn modelId="{0546E4A2-6F2B-4A8D-BBDD-C42A72002726}" type="presParOf" srcId="{5F7F1655-174F-4AD2-87A3-A1418DE0F062}" destId="{8A3C0FDA-8321-47FC-BA8C-ED06A7A88B96}" srcOrd="1" destOrd="0" presId="urn:microsoft.com/office/officeart/2005/8/layout/hierarchy6"/>
    <dgm:cxn modelId="{F6D8D255-717A-46E9-A5DF-CE640B67896E}" type="presParOf" srcId="{8A3C0FDA-8321-47FC-BA8C-ED06A7A88B96}" destId="{E38EF7BC-3167-4AD6-9556-8DBA29CC6967}" srcOrd="0" destOrd="0" presId="urn:microsoft.com/office/officeart/2005/8/layout/hierarchy6"/>
    <dgm:cxn modelId="{AC4595C6-9BE7-4069-897D-BAC8BCEC85DF}" type="presParOf" srcId="{8A3C0FDA-8321-47FC-BA8C-ED06A7A88B96}" destId="{B48F8113-8091-434F-A967-F55924A5B3EA}" srcOrd="1" destOrd="0" presId="urn:microsoft.com/office/officeart/2005/8/layout/hierarchy6"/>
    <dgm:cxn modelId="{12EB562D-3C57-48BA-A709-2EA821B4EC51}" type="presParOf" srcId="{B48F8113-8091-434F-A967-F55924A5B3EA}" destId="{605CA669-9434-43C1-B17B-C4712CE5EB2F}" srcOrd="0" destOrd="0" presId="urn:microsoft.com/office/officeart/2005/8/layout/hierarchy6"/>
    <dgm:cxn modelId="{586CA0F3-2581-4867-8AD6-1D61BD845D21}" type="presParOf" srcId="{B48F8113-8091-434F-A967-F55924A5B3EA}" destId="{281679A5-0B1A-4ABC-B91B-D720EB2B357A}" srcOrd="1" destOrd="0" presId="urn:microsoft.com/office/officeart/2005/8/layout/hierarchy6"/>
    <dgm:cxn modelId="{74FFC302-36FB-446B-9A9A-8FE1236C3D08}" type="presParOf" srcId="{281679A5-0B1A-4ABC-B91B-D720EB2B357A}" destId="{9AFB56A5-489A-42A1-9985-48E8E2B22D45}" srcOrd="0" destOrd="0" presId="urn:microsoft.com/office/officeart/2005/8/layout/hierarchy6"/>
    <dgm:cxn modelId="{D8EC3BD8-1BEC-49B0-AC7F-10A32553F5F7}" type="presParOf" srcId="{281679A5-0B1A-4ABC-B91B-D720EB2B357A}" destId="{87B04B01-436A-425C-AF37-49FEFC303779}" srcOrd="1" destOrd="0" presId="urn:microsoft.com/office/officeart/2005/8/layout/hierarchy6"/>
    <dgm:cxn modelId="{5A68F30A-C77E-421E-AFC8-E96E32CB550A}" type="presParOf" srcId="{87B04B01-436A-425C-AF37-49FEFC303779}" destId="{0C3B06E5-AF73-41DC-A1C4-827FE0113FCD}" srcOrd="0" destOrd="0" presId="urn:microsoft.com/office/officeart/2005/8/layout/hierarchy6"/>
    <dgm:cxn modelId="{C8DD667A-38B7-47C4-AFFB-A8E66B6F4F8C}" type="presParOf" srcId="{87B04B01-436A-425C-AF37-49FEFC303779}" destId="{4430519A-831B-48A1-A042-237D1F15A8CB}" srcOrd="1" destOrd="0" presId="urn:microsoft.com/office/officeart/2005/8/layout/hierarchy6"/>
    <dgm:cxn modelId="{CFEE95B1-84BF-4FFA-AC96-897282A0A4D1}" type="presParOf" srcId="{4430519A-831B-48A1-A042-237D1F15A8CB}" destId="{084D3CB1-91B6-4495-B0EE-ABEBF32F4F75}" srcOrd="0" destOrd="0" presId="urn:microsoft.com/office/officeart/2005/8/layout/hierarchy6"/>
    <dgm:cxn modelId="{8B65C51E-F4A0-4B78-AB16-C22DF42B36FD}" type="presParOf" srcId="{4430519A-831B-48A1-A042-237D1F15A8CB}" destId="{5771580E-57C3-4CCE-B091-43B185BF2B59}" srcOrd="1" destOrd="0" presId="urn:microsoft.com/office/officeart/2005/8/layout/hierarchy6"/>
    <dgm:cxn modelId="{704C1DDB-64AB-4498-B9EE-1C0BA0B1D3E7}" type="presParOf" srcId="{87B04B01-436A-425C-AF37-49FEFC303779}" destId="{3391117D-8128-4630-8786-E09790B4CAB8}" srcOrd="2" destOrd="0" presId="urn:microsoft.com/office/officeart/2005/8/layout/hierarchy6"/>
    <dgm:cxn modelId="{7D94E575-8C44-4736-BF46-DA77856022F1}" type="presParOf" srcId="{87B04B01-436A-425C-AF37-49FEFC303779}" destId="{E6EF84B2-A916-4297-ADBB-926ACA467C34}" srcOrd="3" destOrd="0" presId="urn:microsoft.com/office/officeart/2005/8/layout/hierarchy6"/>
    <dgm:cxn modelId="{E5B0A850-6073-4495-BDF5-D794F181E7D7}" type="presParOf" srcId="{E6EF84B2-A916-4297-ADBB-926ACA467C34}" destId="{D5E6D74B-74D0-4256-9CD5-15F9C7988B68}" srcOrd="0" destOrd="0" presId="urn:microsoft.com/office/officeart/2005/8/layout/hierarchy6"/>
    <dgm:cxn modelId="{9B295132-B64E-4648-8A51-42BE9B237742}" type="presParOf" srcId="{E6EF84B2-A916-4297-ADBB-926ACA467C34}" destId="{4CE4DE4F-D2D9-4824-9A84-A714AE0A6835}" srcOrd="1" destOrd="0" presId="urn:microsoft.com/office/officeart/2005/8/layout/hierarchy6"/>
    <dgm:cxn modelId="{EF33F172-F0F4-4EA0-8757-9B8B17FFC647}" type="presParOf" srcId="{B48F8113-8091-434F-A967-F55924A5B3EA}" destId="{A23E36B5-453E-4625-840E-8413ED413FB3}" srcOrd="2" destOrd="0" presId="urn:microsoft.com/office/officeart/2005/8/layout/hierarchy6"/>
    <dgm:cxn modelId="{DD112193-A4D7-44E5-AAAB-07F260E2F29F}" type="presParOf" srcId="{B48F8113-8091-434F-A967-F55924A5B3EA}" destId="{719BB465-184F-4A8E-AAD4-384C92807102}" srcOrd="3" destOrd="0" presId="urn:microsoft.com/office/officeart/2005/8/layout/hierarchy6"/>
    <dgm:cxn modelId="{AB66B5AE-A86D-4BD6-9BCA-E4CA5FCA5826}" type="presParOf" srcId="{719BB465-184F-4A8E-AAD4-384C92807102}" destId="{1343269C-BDB4-4D56-B120-DA23DB06B070}" srcOrd="0" destOrd="0" presId="urn:microsoft.com/office/officeart/2005/8/layout/hierarchy6"/>
    <dgm:cxn modelId="{9567806C-634C-4348-B583-C0CB7BE68E76}" type="presParOf" srcId="{719BB465-184F-4A8E-AAD4-384C92807102}" destId="{0F2DEC5D-F423-4E11-8FEB-47B46255DF92}" srcOrd="1" destOrd="0" presId="urn:microsoft.com/office/officeart/2005/8/layout/hierarchy6"/>
    <dgm:cxn modelId="{40ED1BB6-51A3-4B9F-8427-A377564CD535}" type="presParOf" srcId="{0F2DEC5D-F423-4E11-8FEB-47B46255DF92}" destId="{AF5CAC0E-AB3F-4FEF-A7E0-B3D86CA1E04B}" srcOrd="0" destOrd="0" presId="urn:microsoft.com/office/officeart/2005/8/layout/hierarchy6"/>
    <dgm:cxn modelId="{C124DBAA-0D57-480B-A80D-461A837151DD}" type="presParOf" srcId="{0F2DEC5D-F423-4E11-8FEB-47B46255DF92}" destId="{22ED8697-D87E-4C8D-A4F4-1145BD5B4019}" srcOrd="1" destOrd="0" presId="urn:microsoft.com/office/officeart/2005/8/layout/hierarchy6"/>
    <dgm:cxn modelId="{9DFF4C3A-6C2A-4B71-B016-8E9AA47EDE33}" type="presParOf" srcId="{22ED8697-D87E-4C8D-A4F4-1145BD5B4019}" destId="{B586AC3B-8B55-4757-96A3-A6685838D2BE}" srcOrd="0" destOrd="0" presId="urn:microsoft.com/office/officeart/2005/8/layout/hierarchy6"/>
    <dgm:cxn modelId="{2C2B58D4-B9F1-430A-9A77-51654D082238}" type="presParOf" srcId="{22ED8697-D87E-4C8D-A4F4-1145BD5B4019}" destId="{A182C993-C30B-49E2-A1C4-28A9FF59F5F7}" srcOrd="1" destOrd="0" presId="urn:microsoft.com/office/officeart/2005/8/layout/hierarchy6"/>
    <dgm:cxn modelId="{293756C7-145D-4EC0-85FF-C08E18BA7B1B}" type="presParOf" srcId="{0F2DEC5D-F423-4E11-8FEB-47B46255DF92}" destId="{26604B02-22DC-4324-BA2A-67423752D793}" srcOrd="2" destOrd="0" presId="urn:microsoft.com/office/officeart/2005/8/layout/hierarchy6"/>
    <dgm:cxn modelId="{600CFBE2-204B-4D25-A405-A4380695844B}" type="presParOf" srcId="{0F2DEC5D-F423-4E11-8FEB-47B46255DF92}" destId="{3D62DDE8-0305-4DC7-901D-CED93D19B420}" srcOrd="3" destOrd="0" presId="urn:microsoft.com/office/officeart/2005/8/layout/hierarchy6"/>
    <dgm:cxn modelId="{58B158A6-48C1-4BAE-A65D-1E9BEA6FF939}" type="presParOf" srcId="{3D62DDE8-0305-4DC7-901D-CED93D19B420}" destId="{5FBF382F-CA77-41AC-95EB-456C08D71856}" srcOrd="0" destOrd="0" presId="urn:microsoft.com/office/officeart/2005/8/layout/hierarchy6"/>
    <dgm:cxn modelId="{1B2D40F8-9C8F-4DC2-9100-167049C5368F}" type="presParOf" srcId="{3D62DDE8-0305-4DC7-901D-CED93D19B420}" destId="{34D852D9-0C2F-4B04-8584-358177C9FBD7}" srcOrd="1" destOrd="0" presId="urn:microsoft.com/office/officeart/2005/8/layout/hierarchy6"/>
    <dgm:cxn modelId="{D583E339-6A9F-4381-AB59-63806BEC4D3D}" type="presParOf" srcId="{5F7F1655-174F-4AD2-87A3-A1418DE0F062}" destId="{AAC0FE13-7A7E-417F-ADEA-E1F29FE62F6E}" srcOrd="2" destOrd="0" presId="urn:microsoft.com/office/officeart/2005/8/layout/hierarchy6"/>
    <dgm:cxn modelId="{7C0B8DA5-3BAF-45DA-8FC2-47D024F07499}" type="presParOf" srcId="{5F7F1655-174F-4AD2-87A3-A1418DE0F062}" destId="{6349FCEE-A7CD-4475-B820-DE784F564E6F}" srcOrd="3" destOrd="0" presId="urn:microsoft.com/office/officeart/2005/8/layout/hierarchy6"/>
    <dgm:cxn modelId="{7DCC4E76-FAF0-4A7A-BF0E-35FBC2D0B7D1}" type="presParOf" srcId="{6349FCEE-A7CD-4475-B820-DE784F564E6F}" destId="{91C2E658-C45D-49D0-BB4C-0CE46B69CE58}" srcOrd="0" destOrd="0" presId="urn:microsoft.com/office/officeart/2005/8/layout/hierarchy6"/>
    <dgm:cxn modelId="{E3BBCE42-D4B8-402B-9EC6-DEA7D53190AB}" type="presParOf" srcId="{6349FCEE-A7CD-4475-B820-DE784F564E6F}" destId="{009E01B3-347C-4A1A-A98E-26E49AC2AA39}" srcOrd="1" destOrd="0" presId="urn:microsoft.com/office/officeart/2005/8/layout/hierarchy6"/>
    <dgm:cxn modelId="{61B44EA0-F36F-4450-85CD-9D985129223C}" type="presParOf" srcId="{009E01B3-347C-4A1A-A98E-26E49AC2AA39}" destId="{5FE326BC-3D4C-491B-8F9B-E18543F22096}" srcOrd="0" destOrd="0" presId="urn:microsoft.com/office/officeart/2005/8/layout/hierarchy6"/>
    <dgm:cxn modelId="{B45A8B87-233E-425D-A3D6-9175B75D9372}" type="presParOf" srcId="{009E01B3-347C-4A1A-A98E-26E49AC2AA39}" destId="{235BB82B-9829-45FA-94D9-3EEAA34C6315}" srcOrd="1" destOrd="0" presId="urn:microsoft.com/office/officeart/2005/8/layout/hierarchy6"/>
    <dgm:cxn modelId="{3A2A02EE-24E4-40CC-9287-1750BD397D0A}" type="presParOf" srcId="{235BB82B-9829-45FA-94D9-3EEAA34C6315}" destId="{91961A7C-467B-49D9-87B3-89ED62F63061}" srcOrd="0" destOrd="0" presId="urn:microsoft.com/office/officeart/2005/8/layout/hierarchy6"/>
    <dgm:cxn modelId="{D2662FB8-A351-4576-B8F5-C4749A702570}" type="presParOf" srcId="{235BB82B-9829-45FA-94D9-3EEAA34C6315}" destId="{75E035EF-E016-4620-ADFE-E55B9462C146}" srcOrd="1" destOrd="0" presId="urn:microsoft.com/office/officeart/2005/8/layout/hierarchy6"/>
    <dgm:cxn modelId="{68184CBC-B289-4311-BCC7-1F8C8D44CE14}" type="presParOf" srcId="{009E01B3-347C-4A1A-A98E-26E49AC2AA39}" destId="{45809B42-C7EB-4ACF-9957-5F8B690D783C}" srcOrd="2" destOrd="0" presId="urn:microsoft.com/office/officeart/2005/8/layout/hierarchy6"/>
    <dgm:cxn modelId="{431477F2-6844-4C58-95FC-5D728E965EA2}" type="presParOf" srcId="{009E01B3-347C-4A1A-A98E-26E49AC2AA39}" destId="{EAFCE306-4C59-4315-908E-C3028B5B513C}" srcOrd="3" destOrd="0" presId="urn:microsoft.com/office/officeart/2005/8/layout/hierarchy6"/>
    <dgm:cxn modelId="{2C690DC6-41D6-4B34-A17B-F9D422A92076}" type="presParOf" srcId="{EAFCE306-4C59-4315-908E-C3028B5B513C}" destId="{7BFF640C-24CB-402B-91D5-912B0DCF04F8}" srcOrd="0" destOrd="0" presId="urn:microsoft.com/office/officeart/2005/8/layout/hierarchy6"/>
    <dgm:cxn modelId="{2F9E30B0-E826-46E9-9DF7-591233D7A7D6}" type="presParOf" srcId="{EAFCE306-4C59-4315-908E-C3028B5B513C}" destId="{9AA29BD7-4F18-456B-9E75-29079CBD3965}" srcOrd="1" destOrd="0" presId="urn:microsoft.com/office/officeart/2005/8/layout/hierarchy6"/>
    <dgm:cxn modelId="{61F2332A-35E9-4F8A-B76A-818E4D56B477}" type="presParOf" srcId="{5D960045-DC7B-4F7C-95D6-1E615443AA31}" destId="{74A2D17C-653C-4BC0-983A-C61975B309AA}"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DD4E27-159B-49EE-B6E9-62D077415D34}">
      <dsp:nvSpPr>
        <dsp:cNvPr id="0" name=""/>
        <dsp:cNvSpPr/>
      </dsp:nvSpPr>
      <dsp:spPr>
        <a:xfrm>
          <a:off x="3625398" y="0"/>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a:latin typeface="微软雅黑" panose="020B0503020204020204" pitchFamily="34" charset="-122"/>
              <a:ea typeface="微软雅黑" panose="020B0503020204020204" pitchFamily="34" charset="-122"/>
            </a:rPr>
            <a:t>净资产收益率</a:t>
          </a:r>
        </a:p>
      </dsp:txBody>
      <dsp:txXfrm>
        <a:off x="3642712" y="17314"/>
        <a:ext cx="852111" cy="556531"/>
      </dsp:txXfrm>
    </dsp:sp>
    <dsp:sp modelId="{8D27ABC7-0806-4217-9958-FBA9C9C11152}">
      <dsp:nvSpPr>
        <dsp:cNvPr id="0" name=""/>
        <dsp:cNvSpPr/>
      </dsp:nvSpPr>
      <dsp:spPr>
        <a:xfrm>
          <a:off x="2627817" y="591159"/>
          <a:ext cx="1440951" cy="236463"/>
        </a:xfrm>
        <a:custGeom>
          <a:avLst/>
          <a:gdLst/>
          <a:ahLst/>
          <a:cxnLst/>
          <a:rect l="0" t="0" r="0" b="0"/>
          <a:pathLst>
            <a:path>
              <a:moveTo>
                <a:pt x="1440951" y="0"/>
              </a:moveTo>
              <a:lnTo>
                <a:pt x="1440951" y="118231"/>
              </a:lnTo>
              <a:lnTo>
                <a:pt x="0" y="118231"/>
              </a:lnTo>
              <a:lnTo>
                <a:pt x="0" y="23646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8EF7BC-3167-4AD6-9556-8DBA29CC6967}">
      <dsp:nvSpPr>
        <dsp:cNvPr id="0" name=""/>
        <dsp:cNvSpPr/>
      </dsp:nvSpPr>
      <dsp:spPr>
        <a:xfrm>
          <a:off x="2184447" y="827623"/>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dirty="0">
              <a:latin typeface="微软雅黑" panose="020B0503020204020204" pitchFamily="34" charset="-122"/>
              <a:ea typeface="微软雅黑" panose="020B0503020204020204" pitchFamily="34" charset="-122"/>
            </a:rPr>
            <a:t>总</a:t>
          </a:r>
          <a:r>
            <a:rPr lang="zh-CN" altLang="en-US" sz="1200" b="1" kern="1200" dirty="0" smtClean="0">
              <a:latin typeface="微软雅黑" panose="020B0503020204020204" pitchFamily="34" charset="-122"/>
              <a:ea typeface="微软雅黑" panose="020B0503020204020204" pitchFamily="34" charset="-122"/>
            </a:rPr>
            <a:t>资产净利率</a:t>
          </a:r>
          <a:endParaRPr lang="zh-CN" altLang="en-US" sz="1200" b="1" kern="1200" dirty="0">
            <a:latin typeface="微软雅黑" panose="020B0503020204020204" pitchFamily="34" charset="-122"/>
            <a:ea typeface="微软雅黑" panose="020B0503020204020204" pitchFamily="34" charset="-122"/>
          </a:endParaRPr>
        </a:p>
      </dsp:txBody>
      <dsp:txXfrm>
        <a:off x="2201761" y="844937"/>
        <a:ext cx="852111" cy="556531"/>
      </dsp:txXfrm>
    </dsp:sp>
    <dsp:sp modelId="{605CA669-9434-43C1-B17B-C4712CE5EB2F}">
      <dsp:nvSpPr>
        <dsp:cNvPr id="0" name=""/>
        <dsp:cNvSpPr/>
      </dsp:nvSpPr>
      <dsp:spPr>
        <a:xfrm>
          <a:off x="1475056" y="1418782"/>
          <a:ext cx="1152760" cy="236463"/>
        </a:xfrm>
        <a:custGeom>
          <a:avLst/>
          <a:gdLst/>
          <a:ahLst/>
          <a:cxnLst/>
          <a:rect l="0" t="0" r="0" b="0"/>
          <a:pathLst>
            <a:path>
              <a:moveTo>
                <a:pt x="1152760" y="0"/>
              </a:moveTo>
              <a:lnTo>
                <a:pt x="1152760" y="118231"/>
              </a:lnTo>
              <a:lnTo>
                <a:pt x="0" y="118231"/>
              </a:lnTo>
              <a:lnTo>
                <a:pt x="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FB56A5-489A-42A1-9985-48E8E2B22D45}">
      <dsp:nvSpPr>
        <dsp:cNvPr id="0" name=""/>
        <dsp:cNvSpPr/>
      </dsp:nvSpPr>
      <dsp:spPr>
        <a:xfrm>
          <a:off x="1031686" y="1655246"/>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dirty="0" smtClean="0">
              <a:latin typeface="微软雅黑" panose="020B0503020204020204" pitchFamily="34" charset="-122"/>
              <a:ea typeface="微软雅黑" panose="020B0503020204020204" pitchFamily="34" charset="-122"/>
            </a:rPr>
            <a:t>销售净利率</a:t>
          </a:r>
          <a:endParaRPr lang="zh-CN" altLang="en-US" sz="1200" b="1" kern="1200" dirty="0">
            <a:latin typeface="微软雅黑" panose="020B0503020204020204" pitchFamily="34" charset="-122"/>
            <a:ea typeface="微软雅黑" panose="020B0503020204020204" pitchFamily="34" charset="-122"/>
          </a:endParaRPr>
        </a:p>
      </dsp:txBody>
      <dsp:txXfrm>
        <a:off x="1049000" y="1672560"/>
        <a:ext cx="852111" cy="556531"/>
      </dsp:txXfrm>
    </dsp:sp>
    <dsp:sp modelId="{0C3B06E5-AF73-41DC-A1C4-827FE0113FCD}">
      <dsp:nvSpPr>
        <dsp:cNvPr id="0" name=""/>
        <dsp:cNvSpPr/>
      </dsp:nvSpPr>
      <dsp:spPr>
        <a:xfrm>
          <a:off x="898676" y="2246405"/>
          <a:ext cx="576380" cy="236463"/>
        </a:xfrm>
        <a:custGeom>
          <a:avLst/>
          <a:gdLst/>
          <a:ahLst/>
          <a:cxnLst/>
          <a:rect l="0" t="0" r="0" b="0"/>
          <a:pathLst>
            <a:path>
              <a:moveTo>
                <a:pt x="576380" y="0"/>
              </a:moveTo>
              <a:lnTo>
                <a:pt x="576380" y="118231"/>
              </a:lnTo>
              <a:lnTo>
                <a:pt x="0" y="118231"/>
              </a:lnTo>
              <a:lnTo>
                <a:pt x="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4D3CB1-91B6-4495-B0EE-ABEBF32F4F75}">
      <dsp:nvSpPr>
        <dsp:cNvPr id="0" name=""/>
        <dsp:cNvSpPr/>
      </dsp:nvSpPr>
      <dsp:spPr>
        <a:xfrm>
          <a:off x="455306" y="2482869"/>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a:latin typeface="微软雅黑" panose="020B0503020204020204" pitchFamily="34" charset="-122"/>
              <a:ea typeface="微软雅黑" panose="020B0503020204020204" pitchFamily="34" charset="-122"/>
            </a:rPr>
            <a:t>净利润</a:t>
          </a:r>
        </a:p>
      </dsp:txBody>
      <dsp:txXfrm>
        <a:off x="472620" y="2500183"/>
        <a:ext cx="852111" cy="556531"/>
      </dsp:txXfrm>
    </dsp:sp>
    <dsp:sp modelId="{3391117D-8128-4630-8786-E09790B4CAB8}">
      <dsp:nvSpPr>
        <dsp:cNvPr id="0" name=""/>
        <dsp:cNvSpPr/>
      </dsp:nvSpPr>
      <dsp:spPr>
        <a:xfrm>
          <a:off x="1475056" y="2246405"/>
          <a:ext cx="576380" cy="236463"/>
        </a:xfrm>
        <a:custGeom>
          <a:avLst/>
          <a:gdLst/>
          <a:ahLst/>
          <a:cxnLst/>
          <a:rect l="0" t="0" r="0" b="0"/>
          <a:pathLst>
            <a:path>
              <a:moveTo>
                <a:pt x="0" y="0"/>
              </a:moveTo>
              <a:lnTo>
                <a:pt x="0" y="118231"/>
              </a:lnTo>
              <a:lnTo>
                <a:pt x="576380" y="118231"/>
              </a:lnTo>
              <a:lnTo>
                <a:pt x="57638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E6D74B-74D0-4256-9CD5-15F9C7988B68}">
      <dsp:nvSpPr>
        <dsp:cNvPr id="0" name=""/>
        <dsp:cNvSpPr/>
      </dsp:nvSpPr>
      <dsp:spPr>
        <a:xfrm>
          <a:off x="1608067" y="2482869"/>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a:latin typeface="微软雅黑" panose="020B0503020204020204" pitchFamily="34" charset="-122"/>
              <a:ea typeface="微软雅黑" panose="020B0503020204020204" pitchFamily="34" charset="-122"/>
            </a:rPr>
            <a:t>营业收入</a:t>
          </a:r>
        </a:p>
      </dsp:txBody>
      <dsp:txXfrm>
        <a:off x="1625381" y="2500183"/>
        <a:ext cx="852111" cy="556531"/>
      </dsp:txXfrm>
    </dsp:sp>
    <dsp:sp modelId="{A23E36B5-453E-4625-840E-8413ED413FB3}">
      <dsp:nvSpPr>
        <dsp:cNvPr id="0" name=""/>
        <dsp:cNvSpPr/>
      </dsp:nvSpPr>
      <dsp:spPr>
        <a:xfrm>
          <a:off x="2627817" y="1418782"/>
          <a:ext cx="1152760" cy="236463"/>
        </a:xfrm>
        <a:custGeom>
          <a:avLst/>
          <a:gdLst/>
          <a:ahLst/>
          <a:cxnLst/>
          <a:rect l="0" t="0" r="0" b="0"/>
          <a:pathLst>
            <a:path>
              <a:moveTo>
                <a:pt x="0" y="0"/>
              </a:moveTo>
              <a:lnTo>
                <a:pt x="0" y="118231"/>
              </a:lnTo>
              <a:lnTo>
                <a:pt x="1152760" y="118231"/>
              </a:lnTo>
              <a:lnTo>
                <a:pt x="115276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43269C-BDB4-4D56-B120-DA23DB06B070}">
      <dsp:nvSpPr>
        <dsp:cNvPr id="0" name=""/>
        <dsp:cNvSpPr/>
      </dsp:nvSpPr>
      <dsp:spPr>
        <a:xfrm>
          <a:off x="3337208" y="1655246"/>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a:latin typeface="微软雅黑" panose="020B0503020204020204" pitchFamily="34" charset="-122"/>
              <a:ea typeface="微软雅黑" panose="020B0503020204020204" pitchFamily="34" charset="-122"/>
            </a:rPr>
            <a:t>总资产周转率</a:t>
          </a:r>
        </a:p>
      </dsp:txBody>
      <dsp:txXfrm>
        <a:off x="3354522" y="1672560"/>
        <a:ext cx="852111" cy="556531"/>
      </dsp:txXfrm>
    </dsp:sp>
    <dsp:sp modelId="{AF5CAC0E-AB3F-4FEF-A7E0-B3D86CA1E04B}">
      <dsp:nvSpPr>
        <dsp:cNvPr id="0" name=""/>
        <dsp:cNvSpPr/>
      </dsp:nvSpPr>
      <dsp:spPr>
        <a:xfrm>
          <a:off x="3204197" y="2246405"/>
          <a:ext cx="576380" cy="236463"/>
        </a:xfrm>
        <a:custGeom>
          <a:avLst/>
          <a:gdLst/>
          <a:ahLst/>
          <a:cxnLst/>
          <a:rect l="0" t="0" r="0" b="0"/>
          <a:pathLst>
            <a:path>
              <a:moveTo>
                <a:pt x="576380" y="0"/>
              </a:moveTo>
              <a:lnTo>
                <a:pt x="576380" y="118231"/>
              </a:lnTo>
              <a:lnTo>
                <a:pt x="0" y="118231"/>
              </a:lnTo>
              <a:lnTo>
                <a:pt x="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86AC3B-8B55-4757-96A3-A6685838D2BE}">
      <dsp:nvSpPr>
        <dsp:cNvPr id="0" name=""/>
        <dsp:cNvSpPr/>
      </dsp:nvSpPr>
      <dsp:spPr>
        <a:xfrm>
          <a:off x="2760828" y="2482869"/>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a:latin typeface="微软雅黑" panose="020B0503020204020204" pitchFamily="34" charset="-122"/>
              <a:ea typeface="微软雅黑" panose="020B0503020204020204" pitchFamily="34" charset="-122"/>
            </a:rPr>
            <a:t>营业收入</a:t>
          </a:r>
        </a:p>
      </dsp:txBody>
      <dsp:txXfrm>
        <a:off x="2778142" y="2500183"/>
        <a:ext cx="852111" cy="556531"/>
      </dsp:txXfrm>
    </dsp:sp>
    <dsp:sp modelId="{26604B02-22DC-4324-BA2A-67423752D793}">
      <dsp:nvSpPr>
        <dsp:cNvPr id="0" name=""/>
        <dsp:cNvSpPr/>
      </dsp:nvSpPr>
      <dsp:spPr>
        <a:xfrm>
          <a:off x="3780578" y="2246405"/>
          <a:ext cx="576380" cy="236463"/>
        </a:xfrm>
        <a:custGeom>
          <a:avLst/>
          <a:gdLst/>
          <a:ahLst/>
          <a:cxnLst/>
          <a:rect l="0" t="0" r="0" b="0"/>
          <a:pathLst>
            <a:path>
              <a:moveTo>
                <a:pt x="0" y="0"/>
              </a:moveTo>
              <a:lnTo>
                <a:pt x="0" y="118231"/>
              </a:lnTo>
              <a:lnTo>
                <a:pt x="576380" y="118231"/>
              </a:lnTo>
              <a:lnTo>
                <a:pt x="57638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BF382F-CA77-41AC-95EB-456C08D71856}">
      <dsp:nvSpPr>
        <dsp:cNvPr id="0" name=""/>
        <dsp:cNvSpPr/>
      </dsp:nvSpPr>
      <dsp:spPr>
        <a:xfrm>
          <a:off x="3913589" y="2482869"/>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dirty="0" smtClean="0">
              <a:latin typeface="微软雅黑" panose="020B0503020204020204" pitchFamily="34" charset="-122"/>
              <a:ea typeface="微软雅黑" panose="020B0503020204020204" pitchFamily="34" charset="-122"/>
            </a:rPr>
            <a:t>平均总资产</a:t>
          </a:r>
          <a:endParaRPr lang="zh-CN" altLang="en-US" sz="1200" b="1" kern="1200" dirty="0">
            <a:latin typeface="微软雅黑" panose="020B0503020204020204" pitchFamily="34" charset="-122"/>
            <a:ea typeface="微软雅黑" panose="020B0503020204020204" pitchFamily="34" charset="-122"/>
          </a:endParaRPr>
        </a:p>
      </dsp:txBody>
      <dsp:txXfrm>
        <a:off x="3930903" y="2500183"/>
        <a:ext cx="852111" cy="556531"/>
      </dsp:txXfrm>
    </dsp:sp>
    <dsp:sp modelId="{AAC0FE13-7A7E-417F-ADEA-E1F29FE62F6E}">
      <dsp:nvSpPr>
        <dsp:cNvPr id="0" name=""/>
        <dsp:cNvSpPr/>
      </dsp:nvSpPr>
      <dsp:spPr>
        <a:xfrm>
          <a:off x="4068768" y="591159"/>
          <a:ext cx="1440951" cy="236463"/>
        </a:xfrm>
        <a:custGeom>
          <a:avLst/>
          <a:gdLst/>
          <a:ahLst/>
          <a:cxnLst/>
          <a:rect l="0" t="0" r="0" b="0"/>
          <a:pathLst>
            <a:path>
              <a:moveTo>
                <a:pt x="0" y="0"/>
              </a:moveTo>
              <a:lnTo>
                <a:pt x="0" y="118231"/>
              </a:lnTo>
              <a:lnTo>
                <a:pt x="1440951" y="118231"/>
              </a:lnTo>
              <a:lnTo>
                <a:pt x="1440951" y="23646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C2E658-C45D-49D0-BB4C-0CE46B69CE58}">
      <dsp:nvSpPr>
        <dsp:cNvPr id="0" name=""/>
        <dsp:cNvSpPr/>
      </dsp:nvSpPr>
      <dsp:spPr>
        <a:xfrm>
          <a:off x="5066349" y="827623"/>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dirty="0" smtClean="0">
              <a:latin typeface="微软雅黑" panose="020B0503020204020204" pitchFamily="34" charset="-122"/>
              <a:ea typeface="微软雅黑" panose="020B0503020204020204" pitchFamily="34" charset="-122"/>
            </a:rPr>
            <a:t>业主权益</a:t>
          </a:r>
          <a:r>
            <a:rPr lang="zh-CN" altLang="en-US" sz="1200" b="1" kern="1200" dirty="0">
              <a:latin typeface="微软雅黑" panose="020B0503020204020204" pitchFamily="34" charset="-122"/>
              <a:ea typeface="微软雅黑" panose="020B0503020204020204" pitchFamily="34" charset="-122"/>
            </a:rPr>
            <a:t>乘数</a:t>
          </a:r>
        </a:p>
      </dsp:txBody>
      <dsp:txXfrm>
        <a:off x="5083663" y="844937"/>
        <a:ext cx="852111" cy="556531"/>
      </dsp:txXfrm>
    </dsp:sp>
    <dsp:sp modelId="{5FE326BC-3D4C-491B-8F9B-E18543F22096}">
      <dsp:nvSpPr>
        <dsp:cNvPr id="0" name=""/>
        <dsp:cNvSpPr/>
      </dsp:nvSpPr>
      <dsp:spPr>
        <a:xfrm>
          <a:off x="4933339" y="1418782"/>
          <a:ext cx="576380" cy="236463"/>
        </a:xfrm>
        <a:custGeom>
          <a:avLst/>
          <a:gdLst/>
          <a:ahLst/>
          <a:cxnLst/>
          <a:rect l="0" t="0" r="0" b="0"/>
          <a:pathLst>
            <a:path>
              <a:moveTo>
                <a:pt x="576380" y="0"/>
              </a:moveTo>
              <a:lnTo>
                <a:pt x="576380" y="118231"/>
              </a:lnTo>
              <a:lnTo>
                <a:pt x="0" y="118231"/>
              </a:lnTo>
              <a:lnTo>
                <a:pt x="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961A7C-467B-49D9-87B3-89ED62F63061}">
      <dsp:nvSpPr>
        <dsp:cNvPr id="0" name=""/>
        <dsp:cNvSpPr/>
      </dsp:nvSpPr>
      <dsp:spPr>
        <a:xfrm>
          <a:off x="4489969" y="1655246"/>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a:latin typeface="微软雅黑" panose="020B0503020204020204" pitchFamily="34" charset="-122"/>
              <a:ea typeface="微软雅黑" panose="020B0503020204020204" pitchFamily="34" charset="-122"/>
            </a:rPr>
            <a:t>资产总额</a:t>
          </a:r>
        </a:p>
      </dsp:txBody>
      <dsp:txXfrm>
        <a:off x="4507283" y="1672560"/>
        <a:ext cx="852111" cy="556531"/>
      </dsp:txXfrm>
    </dsp:sp>
    <dsp:sp modelId="{45809B42-C7EB-4ACF-9957-5F8B690D783C}">
      <dsp:nvSpPr>
        <dsp:cNvPr id="0" name=""/>
        <dsp:cNvSpPr/>
      </dsp:nvSpPr>
      <dsp:spPr>
        <a:xfrm>
          <a:off x="5509719" y="1418782"/>
          <a:ext cx="576380" cy="236463"/>
        </a:xfrm>
        <a:custGeom>
          <a:avLst/>
          <a:gdLst/>
          <a:ahLst/>
          <a:cxnLst/>
          <a:rect l="0" t="0" r="0" b="0"/>
          <a:pathLst>
            <a:path>
              <a:moveTo>
                <a:pt x="0" y="0"/>
              </a:moveTo>
              <a:lnTo>
                <a:pt x="0" y="118231"/>
              </a:lnTo>
              <a:lnTo>
                <a:pt x="576380" y="118231"/>
              </a:lnTo>
              <a:lnTo>
                <a:pt x="576380" y="236463"/>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FF640C-24CB-402B-91D5-912B0DCF04F8}">
      <dsp:nvSpPr>
        <dsp:cNvPr id="0" name=""/>
        <dsp:cNvSpPr/>
      </dsp:nvSpPr>
      <dsp:spPr>
        <a:xfrm>
          <a:off x="5642730" y="1655246"/>
          <a:ext cx="886739" cy="591159"/>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buFont typeface="+mj-lt"/>
            <a:buAutoNum type="arabicPeriod"/>
          </a:pPr>
          <a:r>
            <a:rPr lang="zh-CN" altLang="en-US" sz="1200" b="1" kern="1200">
              <a:latin typeface="微软雅黑" panose="020B0503020204020204" pitchFamily="34" charset="-122"/>
              <a:ea typeface="微软雅黑" panose="020B0503020204020204" pitchFamily="34" charset="-122"/>
            </a:rPr>
            <a:t>净资产</a:t>
          </a:r>
        </a:p>
      </dsp:txBody>
      <dsp:txXfrm>
        <a:off x="5660044" y="1672560"/>
        <a:ext cx="852111" cy="55653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3.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62" descr="moban"/>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926" y="0"/>
            <a:ext cx="9109075"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3"/>
          <p:cNvSpPr>
            <a:spLocks noChangeArrowheads="1"/>
          </p:cNvSpPr>
          <p:nvPr userDrawn="1"/>
        </p:nvSpPr>
        <p:spPr bwMode="auto">
          <a:xfrm>
            <a:off x="3059114" y="4861322"/>
            <a:ext cx="5940425" cy="369332"/>
          </a:xfrm>
          <a:prstGeom prst="rect">
            <a:avLst/>
          </a:prstGeom>
          <a:noFill/>
          <a:ln>
            <a:noFill/>
          </a:ln>
        </p:spPr>
        <p:txBody>
          <a:bodyPr>
            <a:spAutoFit/>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algn="ctr" eaLnBrk="1" hangingPunct="1">
              <a:defRPr/>
            </a:pPr>
            <a:r>
              <a:rPr lang="en-US" altLang="zh-CN" sz="1800" i="1">
                <a:solidFill>
                  <a:srgbClr val="00CC00"/>
                </a:solidFill>
                <a:ea typeface="宋体" panose="02010600030101010101" pitchFamily="2" charset="-122"/>
              </a:rPr>
              <a:t>http://classroom.dufe.edu.cn/jpkc/cwgl/zcr-1.htm</a:t>
            </a:r>
            <a:endParaRPr lang="zh-CN" altLang="en-US" sz="1800" i="1">
              <a:solidFill>
                <a:srgbClr val="00CC00"/>
              </a:solidFill>
              <a:ea typeface="宋体" panose="02010600030101010101" pitchFamily="2" charset="-122"/>
            </a:endParaRPr>
          </a:p>
        </p:txBody>
      </p:sp>
      <p:sp>
        <p:nvSpPr>
          <p:cNvPr id="3074" name="Rectangle 2"/>
          <p:cNvSpPr>
            <a:spLocks noGrp="1" noChangeArrowheads="1"/>
          </p:cNvSpPr>
          <p:nvPr>
            <p:ph type="ctrTitle"/>
          </p:nvPr>
        </p:nvSpPr>
        <p:spPr>
          <a:xfrm>
            <a:off x="106364" y="2068117"/>
            <a:ext cx="5113337" cy="1583531"/>
          </a:xfrm>
        </p:spPr>
        <p:txBody>
          <a:bodyPr/>
          <a:lstStyle>
            <a:lvl1pPr>
              <a:defRPr sz="4800">
                <a:solidFill>
                  <a:srgbClr val="0000CC"/>
                </a:solidFill>
                <a:effectLst>
                  <a:outerShdw blurRad="38100" dist="38100" dir="2700000" algn="tl">
                    <a:srgbClr val="C0C0C0"/>
                  </a:outerShdw>
                </a:effectLst>
              </a:defRPr>
            </a:lvl1pPr>
          </a:lstStyle>
          <a:p>
            <a:r>
              <a:rPr lang="zh-CN" altLang="en-US"/>
              <a:t>单击此处编辑母版标题样式</a:t>
            </a:r>
          </a:p>
        </p:txBody>
      </p:sp>
      <p:sp>
        <p:nvSpPr>
          <p:cNvPr id="3075" name="Rectangle 3"/>
          <p:cNvSpPr>
            <a:spLocks noGrp="1" noChangeArrowheads="1"/>
          </p:cNvSpPr>
          <p:nvPr>
            <p:ph type="subTitle" idx="1"/>
          </p:nvPr>
        </p:nvSpPr>
        <p:spPr>
          <a:xfrm>
            <a:off x="144463" y="4083844"/>
            <a:ext cx="7235825" cy="691754"/>
          </a:xfrm>
        </p:spPr>
        <p:txBody>
          <a:bodyPr/>
          <a:lstStyle>
            <a:lvl1pPr algn="ctr">
              <a:defRPr sz="4000" b="0">
                <a:latin typeface="华文行楷" pitchFamily="2" charset="-122"/>
                <a:ea typeface="华文行楷" pitchFamily="2" charset="-122"/>
              </a:defRPr>
            </a:lvl1pPr>
          </a:lstStyle>
          <a:p>
            <a:r>
              <a:rPr lang="zh-CN" altLang="en-US"/>
              <a:t>单击此处编辑母版副标题样式</a:t>
            </a:r>
          </a:p>
        </p:txBody>
      </p:sp>
    </p:spTree>
    <p:extLst>
      <p:ext uri="{BB962C8B-B14F-4D97-AF65-F5344CB8AC3E}">
        <p14:creationId xmlns:p14="http://schemas.microsoft.com/office/powerpoint/2010/main" val="2200132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70120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64339" y="141685"/>
            <a:ext cx="2098675" cy="4698206"/>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68314" y="141685"/>
            <a:ext cx="6143625" cy="4698206"/>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98467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843213" y="141685"/>
            <a:ext cx="6019800" cy="572690"/>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847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58234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62" descr="moban"/>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926" y="0"/>
            <a:ext cx="9109075"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3"/>
          <p:cNvSpPr>
            <a:spLocks noChangeArrowheads="1"/>
          </p:cNvSpPr>
          <p:nvPr userDrawn="1"/>
        </p:nvSpPr>
        <p:spPr bwMode="auto">
          <a:xfrm>
            <a:off x="3059114" y="4861322"/>
            <a:ext cx="5940425" cy="369332"/>
          </a:xfrm>
          <a:prstGeom prst="rect">
            <a:avLst/>
          </a:prstGeom>
          <a:noFill/>
          <a:ln>
            <a:noFill/>
          </a:ln>
        </p:spPr>
        <p:txBody>
          <a:bodyPr>
            <a:spAutoFit/>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1" i="1" u="none" strike="noStrike" kern="1200" cap="none" spc="0" normalizeH="0" baseline="0" noProof="0">
                <a:ln>
                  <a:noFill/>
                </a:ln>
                <a:solidFill>
                  <a:srgbClr val="00CC00"/>
                </a:solidFill>
                <a:effectLst/>
                <a:uLnTx/>
                <a:uFillTx/>
                <a:latin typeface="Arial" panose="020B0604020202020204" pitchFamily="34" charset="0"/>
                <a:ea typeface="宋体" panose="02010600030101010101" pitchFamily="2" charset="-122"/>
                <a:cs typeface="+mn-cs"/>
              </a:rPr>
              <a:t>http://classroom.dufe.edu.cn/jpkc/cwgl/zcr-1.htm</a:t>
            </a:r>
            <a:endParaRPr kumimoji="0" lang="zh-CN" altLang="en-US" sz="1800" b="1" i="1" u="none" strike="noStrike" kern="1200" cap="none" spc="0" normalizeH="0" baseline="0" noProof="0">
              <a:ln>
                <a:noFill/>
              </a:ln>
              <a:solidFill>
                <a:srgbClr val="00CC00"/>
              </a:solidFill>
              <a:effectLst/>
              <a:uLnTx/>
              <a:uFillTx/>
              <a:latin typeface="Arial" panose="020B0604020202020204" pitchFamily="34" charset="0"/>
              <a:ea typeface="宋体" panose="02010600030101010101" pitchFamily="2" charset="-122"/>
              <a:cs typeface="+mn-cs"/>
            </a:endParaRPr>
          </a:p>
        </p:txBody>
      </p:sp>
      <p:sp>
        <p:nvSpPr>
          <p:cNvPr id="3074" name="Rectangle 2"/>
          <p:cNvSpPr>
            <a:spLocks noGrp="1" noChangeArrowheads="1"/>
          </p:cNvSpPr>
          <p:nvPr>
            <p:ph type="ctrTitle"/>
          </p:nvPr>
        </p:nvSpPr>
        <p:spPr>
          <a:xfrm>
            <a:off x="106364" y="2068117"/>
            <a:ext cx="5113337" cy="1583531"/>
          </a:xfrm>
        </p:spPr>
        <p:txBody>
          <a:bodyPr/>
          <a:lstStyle>
            <a:lvl1pPr>
              <a:defRPr sz="4800">
                <a:solidFill>
                  <a:srgbClr val="0000CC"/>
                </a:solidFill>
                <a:effectLst>
                  <a:outerShdw blurRad="38100" dist="38100" dir="2700000" algn="tl">
                    <a:srgbClr val="C0C0C0"/>
                  </a:outerShdw>
                </a:effectLst>
              </a:defRPr>
            </a:lvl1pPr>
          </a:lstStyle>
          <a:p>
            <a:r>
              <a:rPr lang="zh-CN" altLang="en-US"/>
              <a:t>单击此处编辑母版标题样式</a:t>
            </a:r>
          </a:p>
        </p:txBody>
      </p:sp>
      <p:sp>
        <p:nvSpPr>
          <p:cNvPr id="3075" name="Rectangle 3"/>
          <p:cNvSpPr>
            <a:spLocks noGrp="1" noChangeArrowheads="1"/>
          </p:cNvSpPr>
          <p:nvPr>
            <p:ph type="subTitle" idx="1"/>
          </p:nvPr>
        </p:nvSpPr>
        <p:spPr>
          <a:xfrm>
            <a:off x="144463" y="4083844"/>
            <a:ext cx="6372225" cy="691754"/>
          </a:xfrm>
        </p:spPr>
        <p:txBody>
          <a:bodyPr/>
          <a:lstStyle>
            <a:lvl1pPr algn="ctr">
              <a:defRPr sz="4000" b="0">
                <a:latin typeface="华文行楷" pitchFamily="2" charset="-122"/>
                <a:ea typeface="华文行楷" pitchFamily="2" charset="-122"/>
              </a:defRPr>
            </a:lvl1pPr>
          </a:lstStyle>
          <a:p>
            <a:r>
              <a:rPr lang="zh-CN" altLang="en-US"/>
              <a:t>单击此处编辑母版副标题样式</a:t>
            </a:r>
          </a:p>
        </p:txBody>
      </p:sp>
    </p:spTree>
    <p:extLst>
      <p:ext uri="{BB962C8B-B14F-4D97-AF65-F5344CB8AC3E}">
        <p14:creationId xmlns:p14="http://schemas.microsoft.com/office/powerpoint/2010/main" val="79373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52114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4674813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68313" y="1059657"/>
            <a:ext cx="4064000" cy="37802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84713" y="1059657"/>
            <a:ext cx="4064000" cy="37802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951135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92509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1479656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594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961067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4262921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5965881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834868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64339" y="141685"/>
            <a:ext cx="2098675" cy="4698206"/>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68314" y="141685"/>
            <a:ext cx="6143625" cy="4698206"/>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325756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843213" y="141685"/>
            <a:ext cx="6019800" cy="572690"/>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847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677115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2843213" y="141685"/>
            <a:ext cx="6019800" cy="572690"/>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84713" y="1059657"/>
            <a:ext cx="4064000" cy="18323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4713" y="3006328"/>
            <a:ext cx="4064000" cy="18335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747460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843213" y="141685"/>
            <a:ext cx="6019800" cy="572690"/>
          </a:xfrm>
        </p:spPr>
        <p:txBody>
          <a:bodyPr/>
          <a:lstStyle/>
          <a:p>
            <a:r>
              <a:rPr lang="zh-CN" altLang="en-US"/>
              <a:t>单击此处编辑母版标题样式</a:t>
            </a:r>
          </a:p>
        </p:txBody>
      </p:sp>
      <p:sp>
        <p:nvSpPr>
          <p:cNvPr id="3" name="表格占位符 2"/>
          <p:cNvSpPr>
            <a:spLocks noGrp="1"/>
          </p:cNvSpPr>
          <p:nvPr>
            <p:ph type="tbl" idx="1"/>
          </p:nvPr>
        </p:nvSpPr>
        <p:spPr>
          <a:xfrm>
            <a:off x="468313" y="1059657"/>
            <a:ext cx="8280400" cy="3780235"/>
          </a:xfrm>
        </p:spPr>
        <p:txBody>
          <a:bodyPr/>
          <a:lstStyle/>
          <a:p>
            <a:pPr lvl="0"/>
            <a:endParaRPr lang="zh-CN" altLang="en-US" noProof="0"/>
          </a:p>
        </p:txBody>
      </p:sp>
    </p:spTree>
    <p:extLst>
      <p:ext uri="{BB962C8B-B14F-4D97-AF65-F5344CB8AC3E}">
        <p14:creationId xmlns:p14="http://schemas.microsoft.com/office/powerpoint/2010/main" val="16412869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5339811"/>
      </p:ext>
    </p:extLst>
  </p:cSld>
  <p:clrMapOvr>
    <a:masterClrMapping/>
  </p:clrMapOvr>
  <p:transition spd="slow" advTm="3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508205"/>
      </p:ext>
    </p:extLst>
  </p:cSld>
  <p:clrMapOvr>
    <a:masterClrMapping/>
  </p:clrMapOvr>
  <p:transition spd="slow" advTm="3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5542807"/>
      </p:ext>
    </p:extLst>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589030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pPr marL="0" marR="0" lvl="0" indent="0" algn="l" defTabSz="342900" rtl="0" eaLnBrk="1" fontAlgn="auto" latinLnBrk="0" hangingPunct="1">
              <a:lnSpc>
                <a:spcPct val="100000"/>
              </a:lnSpc>
              <a:spcBef>
                <a:spcPts val="0"/>
              </a:spcBef>
              <a:spcAft>
                <a:spcPts val="0"/>
              </a:spcAft>
              <a:buClrTx/>
              <a:buSzTx/>
              <a:buFontTx/>
              <a:buNone/>
              <a:tabLst/>
              <a:defRPr/>
            </a:pPr>
            <a:fld id="{2B0AF8D1-8B9C-4DEE-B211-3DBC0ADDE07D}" type="slidenum">
              <a:rPr kumimoji="0" lang="zh-CN" altLang="en-US" sz="1350" b="0" i="0" u="none" strike="noStrike" kern="1200" cap="none" spc="0" normalizeH="0" baseline="0" noProof="0" smtClean="0">
                <a:ln>
                  <a:noFill/>
                </a:ln>
                <a:solidFill>
                  <a:srgbClr val="000000"/>
                </a:solidFill>
                <a:effectLst/>
                <a:uLnTx/>
                <a:uFillTx/>
                <a:latin typeface="Arial"/>
                <a:ea typeface="微软雅黑"/>
                <a:cs typeface="+mn-cs"/>
              </a:rPr>
              <a:pPr marL="0" marR="0" lvl="0" indent="0" algn="l" defTabSz="342900" rtl="0" eaLnBrk="1" fontAlgn="auto" latinLnBrk="0" hangingPunct="1">
                <a:lnSpc>
                  <a:spcPct val="100000"/>
                </a:lnSpc>
                <a:spcBef>
                  <a:spcPts val="0"/>
                </a:spcBef>
                <a:spcAft>
                  <a:spcPts val="0"/>
                </a:spcAft>
                <a:buClrTx/>
                <a:buSzTx/>
                <a:buFontTx/>
                <a:buNone/>
                <a:tabLst/>
                <a:defRPr/>
              </a:pPr>
              <a:t>‹#›</a:t>
            </a:fld>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2068233078"/>
      </p:ext>
    </p:extLst>
  </p:cSld>
  <p:clrMapOvr>
    <a:masterClrMapping/>
  </p:clrMapOvr>
  <p:transition spd="slow" advTm="300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标题幻灯片">
    <p:bg>
      <p:bgPr>
        <a:gradFill rotWithShape="0">
          <a:gsLst>
            <a:gs pos="0">
              <a:srgbClr val="FFFFFF"/>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4" name="Freeform 39"/>
          <p:cNvSpPr/>
          <p:nvPr/>
        </p:nvSpPr>
        <p:spPr bwMode="gray">
          <a:xfrm>
            <a:off x="3175" y="4760120"/>
            <a:ext cx="9131300" cy="383381"/>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Freeform 29"/>
          <p:cNvSpPr/>
          <p:nvPr/>
        </p:nvSpPr>
        <p:spPr bwMode="gray">
          <a:xfrm>
            <a:off x="-1586" y="-1190"/>
            <a:ext cx="9155113" cy="3705225"/>
          </a:xfrm>
          <a:custGeom>
            <a:avLst/>
            <a:gdLst/>
            <a:ahLst/>
            <a:cxnLst>
              <a:cxn ang="0">
                <a:pos x="8" y="3103"/>
              </a:cxn>
              <a:cxn ang="0">
                <a:pos x="2913" y="3102"/>
              </a:cxn>
              <a:cxn ang="0">
                <a:pos x="3143" y="3022"/>
              </a:cxn>
              <a:cxn ang="0">
                <a:pos x="3668" y="2460"/>
              </a:cxn>
              <a:cxn ang="0">
                <a:pos x="4129" y="2235"/>
              </a:cxn>
              <a:cxn ang="0">
                <a:pos x="5761" y="2235"/>
              </a:cxn>
              <a:cxn ang="0">
                <a:pos x="5767" y="0"/>
              </a:cxn>
              <a:cxn ang="0">
                <a:pos x="0" y="1"/>
              </a:cxn>
              <a:cxn ang="0">
                <a:pos x="8" y="3103"/>
              </a:cxn>
            </a:cxnLst>
            <a:rect l="0" t="0" r="r" b="b"/>
            <a:pathLst>
              <a:path w="5767" h="3128">
                <a:moveTo>
                  <a:pt x="8" y="3103"/>
                </a:moveTo>
                <a:lnTo>
                  <a:pt x="2913" y="3102"/>
                </a:lnTo>
                <a:cubicBezTo>
                  <a:pt x="3054" y="3102"/>
                  <a:pt x="3012" y="3128"/>
                  <a:pt x="3143" y="3022"/>
                </a:cubicBezTo>
                <a:lnTo>
                  <a:pt x="3668" y="2460"/>
                </a:lnTo>
                <a:cubicBezTo>
                  <a:pt x="3832" y="2329"/>
                  <a:pt x="3809" y="2215"/>
                  <a:pt x="4129" y="2235"/>
                </a:cubicBezTo>
                <a:lnTo>
                  <a:pt x="5761" y="2235"/>
                </a:lnTo>
                <a:lnTo>
                  <a:pt x="5767" y="0"/>
                </a:lnTo>
                <a:lnTo>
                  <a:pt x="0" y="1"/>
                </a:lnTo>
                <a:lnTo>
                  <a:pt x="8" y="3103"/>
                </a:lnTo>
                <a:close/>
              </a:path>
            </a:pathLst>
          </a:custGeom>
          <a:solidFill>
            <a:schemeClr val="bg2">
              <a:alpha val="89999"/>
            </a:schemeClr>
          </a:soli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 name="Freeform 28"/>
          <p:cNvSpPr/>
          <p:nvPr/>
        </p:nvSpPr>
        <p:spPr bwMode="gray">
          <a:xfrm>
            <a:off x="1" y="1"/>
            <a:ext cx="9155113" cy="3250406"/>
          </a:xfrm>
          <a:custGeom>
            <a:avLst/>
            <a:gdLst/>
            <a:ahLst/>
            <a:cxnLst>
              <a:cxn ang="0">
                <a:pos x="8" y="2730"/>
              </a:cxn>
              <a:cxn ang="0">
                <a:pos x="3040" y="2726"/>
              </a:cxn>
              <a:cxn ang="0">
                <a:pos x="3347" y="2630"/>
              </a:cxn>
              <a:cxn ang="0">
                <a:pos x="3795" y="2170"/>
              </a:cxn>
              <a:cxn ang="0">
                <a:pos x="4115" y="2080"/>
              </a:cxn>
              <a:cxn ang="0">
                <a:pos x="5760" y="2093"/>
              </a:cxn>
              <a:cxn ang="0">
                <a:pos x="5767" y="0"/>
              </a:cxn>
              <a:cxn ang="0">
                <a:pos x="0" y="1"/>
              </a:cxn>
              <a:cxn ang="0">
                <a:pos x="8" y="2730"/>
              </a:cxn>
            </a:cxnLst>
            <a:rect l="0" t="0" r="r" b="b"/>
            <a:pathLst>
              <a:path w="5767" h="2730">
                <a:moveTo>
                  <a:pt x="8" y="2730"/>
                </a:moveTo>
                <a:lnTo>
                  <a:pt x="3040" y="2726"/>
                </a:lnTo>
                <a:cubicBezTo>
                  <a:pt x="3181" y="2726"/>
                  <a:pt x="3224" y="2728"/>
                  <a:pt x="3347" y="2630"/>
                </a:cubicBezTo>
                <a:lnTo>
                  <a:pt x="3795" y="2170"/>
                </a:lnTo>
                <a:cubicBezTo>
                  <a:pt x="3923" y="2078"/>
                  <a:pt x="3942" y="2074"/>
                  <a:pt x="4115" y="2080"/>
                </a:cubicBezTo>
                <a:lnTo>
                  <a:pt x="5760" y="2093"/>
                </a:lnTo>
                <a:lnTo>
                  <a:pt x="5767" y="0"/>
                </a:lnTo>
                <a:lnTo>
                  <a:pt x="0" y="1"/>
                </a:lnTo>
                <a:lnTo>
                  <a:pt x="8" y="2730"/>
                </a:lnTo>
                <a:close/>
              </a:path>
            </a:pathLst>
          </a:custGeom>
          <a:gradFill rotWithShape="1">
            <a:gsLst>
              <a:gs pos="0">
                <a:schemeClr val="bg1">
                  <a:gamma/>
                  <a:tint val="0"/>
                  <a:invGamma/>
                </a:schemeClr>
              </a:gs>
              <a:gs pos="100000">
                <a:schemeClr val="bg1">
                  <a:alpha val="89999"/>
                </a:schemeClr>
              </a:gs>
            </a:gsLst>
            <a:lin ang="0" scaled="1"/>
          </a:gra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 name="Freeform 30"/>
          <p:cNvSpPr/>
          <p:nvPr/>
        </p:nvSpPr>
        <p:spPr bwMode="gray">
          <a:xfrm>
            <a:off x="1" y="0"/>
            <a:ext cx="9153525" cy="1200150"/>
          </a:xfrm>
          <a:custGeom>
            <a:avLst/>
            <a:gdLst/>
            <a:ahLst/>
            <a:cxnLst>
              <a:cxn ang="0">
                <a:pos x="0" y="1008"/>
              </a:cxn>
              <a:cxn ang="0">
                <a:pos x="1884" y="1008"/>
              </a:cxn>
              <a:cxn ang="0">
                <a:pos x="2152" y="921"/>
              </a:cxn>
              <a:cxn ang="0">
                <a:pos x="2560" y="531"/>
              </a:cxn>
              <a:cxn ang="0">
                <a:pos x="2892" y="448"/>
              </a:cxn>
              <a:cxn ang="0">
                <a:pos x="5766" y="461"/>
              </a:cxn>
              <a:cxn ang="0">
                <a:pos x="5758" y="0"/>
              </a:cxn>
              <a:cxn ang="0">
                <a:pos x="0" y="2"/>
              </a:cxn>
              <a:cxn ang="0">
                <a:pos x="0" y="1008"/>
              </a:cxn>
            </a:cxnLst>
            <a:rect l="0" t="0" r="r" b="b"/>
            <a:pathLst>
              <a:path w="5766" h="1008">
                <a:moveTo>
                  <a:pt x="0" y="1008"/>
                </a:moveTo>
                <a:lnTo>
                  <a:pt x="1884" y="1008"/>
                </a:lnTo>
                <a:cubicBezTo>
                  <a:pt x="2088" y="990"/>
                  <a:pt x="2034" y="1005"/>
                  <a:pt x="2152" y="921"/>
                </a:cubicBezTo>
                <a:lnTo>
                  <a:pt x="2560" y="531"/>
                </a:lnTo>
                <a:cubicBezTo>
                  <a:pt x="2683" y="452"/>
                  <a:pt x="2611" y="454"/>
                  <a:pt x="2892" y="448"/>
                </a:cubicBezTo>
                <a:lnTo>
                  <a:pt x="5766" y="461"/>
                </a:lnTo>
                <a:lnTo>
                  <a:pt x="5758" y="0"/>
                </a:lnTo>
                <a:lnTo>
                  <a:pt x="0" y="2"/>
                </a:lnTo>
                <a:lnTo>
                  <a:pt x="0" y="1008"/>
                </a:lnTo>
                <a:close/>
              </a:path>
            </a:pathLst>
          </a:custGeom>
          <a:gradFill rotWithShape="1">
            <a:gsLst>
              <a:gs pos="0">
                <a:schemeClr val="bg1"/>
              </a:gs>
              <a:gs pos="100000">
                <a:schemeClr val="bg2"/>
              </a:gs>
            </a:gsLst>
            <a:lin ang="0" scaled="1"/>
          </a:gra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Freeform 27" descr="1"/>
          <p:cNvSpPr/>
          <p:nvPr/>
        </p:nvSpPr>
        <p:spPr bwMode="gray">
          <a:xfrm>
            <a:off x="0" y="-7143"/>
            <a:ext cx="9170988" cy="1021556"/>
          </a:xfrm>
          <a:custGeom>
            <a:avLst/>
            <a:gdLst/>
            <a:ahLst/>
            <a:cxnLst>
              <a:cxn ang="0">
                <a:pos x="0" y="858"/>
              </a:cxn>
              <a:cxn ang="0">
                <a:pos x="1926" y="857"/>
              </a:cxn>
              <a:cxn ang="0">
                <a:pos x="2157" y="793"/>
              </a:cxn>
              <a:cxn ang="0">
                <a:pos x="2509" y="473"/>
              </a:cxn>
              <a:cxn ang="0">
                <a:pos x="2970" y="390"/>
              </a:cxn>
              <a:cxn ang="0">
                <a:pos x="5773" y="388"/>
              </a:cxn>
              <a:cxn ang="0">
                <a:pos x="5777" y="0"/>
              </a:cxn>
              <a:cxn ang="0">
                <a:pos x="0" y="2"/>
              </a:cxn>
              <a:cxn ang="0">
                <a:pos x="0" y="858"/>
              </a:cxn>
            </a:cxnLst>
            <a:rect l="0" t="0" r="r" b="b"/>
            <a:pathLst>
              <a:path w="5777" h="858">
                <a:moveTo>
                  <a:pt x="0" y="858"/>
                </a:moveTo>
                <a:lnTo>
                  <a:pt x="1926" y="857"/>
                </a:lnTo>
                <a:cubicBezTo>
                  <a:pt x="2067" y="857"/>
                  <a:pt x="2068" y="850"/>
                  <a:pt x="2157" y="793"/>
                </a:cubicBezTo>
                <a:lnTo>
                  <a:pt x="2509" y="473"/>
                </a:lnTo>
                <a:cubicBezTo>
                  <a:pt x="2644" y="406"/>
                  <a:pt x="2477" y="396"/>
                  <a:pt x="2970" y="390"/>
                </a:cubicBezTo>
                <a:lnTo>
                  <a:pt x="5773" y="388"/>
                </a:lnTo>
                <a:lnTo>
                  <a:pt x="5777" y="0"/>
                </a:lnTo>
                <a:lnTo>
                  <a:pt x="0" y="2"/>
                </a:lnTo>
                <a:lnTo>
                  <a:pt x="0" y="858"/>
                </a:lnTo>
                <a:close/>
              </a:path>
            </a:pathLst>
          </a:custGeom>
          <a:blipFill dpi="0" rotWithShape="1">
            <a:blip r:embed="rId2"/>
            <a:srcRect/>
            <a:stretch>
              <a:fillRect/>
            </a:stretch>
          </a:blip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Freeform 37"/>
          <p:cNvSpPr/>
          <p:nvPr/>
        </p:nvSpPr>
        <p:spPr bwMode="gray">
          <a:xfrm>
            <a:off x="3175" y="3421858"/>
            <a:ext cx="9131300" cy="383381"/>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 name="AutoShape 33"/>
          <p:cNvSpPr>
            <a:spLocks noChangeArrowheads="1"/>
          </p:cNvSpPr>
          <p:nvPr/>
        </p:nvSpPr>
        <p:spPr bwMode="gray">
          <a:xfrm>
            <a:off x="400051" y="3371850"/>
            <a:ext cx="1042988" cy="782241"/>
          </a:xfrm>
          <a:prstGeom prst="roundRect">
            <a:avLst>
              <a:gd name="adj" fmla="val 10079"/>
            </a:avLst>
          </a:prstGeom>
          <a:blipFill dpi="0" rotWithShape="1">
            <a:blip r:embed="rId3" cstate="print"/>
            <a:srcRect/>
            <a:stretch>
              <a:fillRect/>
            </a:stretch>
          </a:blipFill>
          <a:ln w="28575">
            <a:solidFill>
              <a:srgbClr val="FFFFFF"/>
            </a:solidFill>
            <a:round/>
          </a:ln>
          <a:effectLst/>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1" name="AutoShape 34"/>
          <p:cNvSpPr>
            <a:spLocks noChangeArrowheads="1"/>
          </p:cNvSpPr>
          <p:nvPr/>
        </p:nvSpPr>
        <p:spPr bwMode="gray">
          <a:xfrm>
            <a:off x="1616076" y="3371850"/>
            <a:ext cx="1042988" cy="782241"/>
          </a:xfrm>
          <a:prstGeom prst="roundRect">
            <a:avLst>
              <a:gd name="adj" fmla="val 10079"/>
            </a:avLst>
          </a:prstGeom>
          <a:blipFill dpi="0" rotWithShape="1">
            <a:blip r:embed="rId4" cstate="print"/>
            <a:srcRect/>
            <a:stretch>
              <a:fillRect/>
            </a:stretch>
          </a:blipFill>
          <a:ln w="28575">
            <a:solidFill>
              <a:srgbClr val="FFFFFF"/>
            </a:solidFill>
            <a:round/>
          </a:ln>
          <a:effectLst/>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2" name="AutoShape 35"/>
          <p:cNvSpPr>
            <a:spLocks noChangeArrowheads="1"/>
          </p:cNvSpPr>
          <p:nvPr/>
        </p:nvSpPr>
        <p:spPr bwMode="gray">
          <a:xfrm>
            <a:off x="2841625" y="3371850"/>
            <a:ext cx="1042988" cy="782241"/>
          </a:xfrm>
          <a:prstGeom prst="roundRect">
            <a:avLst>
              <a:gd name="adj" fmla="val 10079"/>
            </a:avLst>
          </a:prstGeom>
          <a:blipFill dpi="0" rotWithShape="1">
            <a:blip r:embed="rId5" cstate="print"/>
            <a:srcRect/>
            <a:stretch>
              <a:fillRect/>
            </a:stretch>
          </a:blipFill>
          <a:ln w="28575">
            <a:solidFill>
              <a:srgbClr val="FFFFFF"/>
            </a:solidFill>
            <a:round/>
          </a:ln>
          <a:effectLst/>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87" name="Rectangle 15"/>
          <p:cNvSpPr>
            <a:spLocks noGrp="1" noChangeArrowheads="1"/>
          </p:cNvSpPr>
          <p:nvPr>
            <p:ph type="ctrTitle"/>
          </p:nvPr>
        </p:nvSpPr>
        <p:spPr>
          <a:xfrm>
            <a:off x="228600" y="1371601"/>
            <a:ext cx="5486400" cy="1102519"/>
          </a:xfrm>
        </p:spPr>
        <p:txBody>
          <a:bodyPr/>
          <a:lstStyle>
            <a:lvl1pPr>
              <a:defRPr sz="3300">
                <a:solidFill>
                  <a:schemeClr val="tx1"/>
                </a:solidFill>
              </a:defRPr>
            </a:lvl1pPr>
          </a:lstStyle>
          <a:p>
            <a:r>
              <a:rPr lang="zh-CN" altLang="en-US"/>
              <a:t>单击此处编辑母版标题样式</a:t>
            </a:r>
          </a:p>
        </p:txBody>
      </p:sp>
      <p:sp>
        <p:nvSpPr>
          <p:cNvPr id="3088" name="Rectangle 16"/>
          <p:cNvSpPr>
            <a:spLocks noGrp="1" noChangeArrowheads="1"/>
          </p:cNvSpPr>
          <p:nvPr>
            <p:ph type="subTitle" idx="1"/>
          </p:nvPr>
        </p:nvSpPr>
        <p:spPr>
          <a:xfrm>
            <a:off x="228601" y="2400300"/>
            <a:ext cx="5472113" cy="342900"/>
          </a:xfrm>
        </p:spPr>
        <p:txBody>
          <a:bodyPr/>
          <a:lstStyle>
            <a:lvl1pPr marL="0" indent="0" algn="dist">
              <a:buFontTx/>
              <a:buNone/>
              <a:defRPr sz="1200" i="1">
                <a:latin typeface="Times New Roman" panose="02020603050405020304" pitchFamily="18" charset="0"/>
              </a:defRPr>
            </a:lvl1pPr>
          </a:lstStyle>
          <a:p>
            <a:r>
              <a:rPr lang="zh-CN" altLang="en-US"/>
              <a:t>单击此处编辑母版副标题样式</a:t>
            </a:r>
          </a:p>
        </p:txBody>
      </p:sp>
      <p:sp>
        <p:nvSpPr>
          <p:cNvPr id="23" name="Rectangle 17"/>
          <p:cNvSpPr>
            <a:spLocks noGrp="1" noChangeArrowheads="1"/>
          </p:cNvSpPr>
          <p:nvPr>
            <p:ph type="dt" sz="half" idx="2"/>
          </p:nvPr>
        </p:nvSpPr>
        <p:spPr bwMode="gray">
          <a:xfrm>
            <a:off x="762000" y="4857750"/>
            <a:ext cx="2133600" cy="185738"/>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altLang="zh-CN" sz="1350" b="0" i="0" u="none" strike="noStrike" kern="1200" cap="none" spc="0" normalizeH="0" baseline="0" noProof="0">
              <a:ln>
                <a:noFill/>
              </a:ln>
              <a:solidFill>
                <a:srgbClr val="000000"/>
              </a:solidFill>
              <a:effectLst/>
              <a:uLnTx/>
              <a:uFillTx/>
              <a:latin typeface="Arial"/>
              <a:ea typeface="宋体" panose="02010600030101010101" pitchFamily="2" charset="-122"/>
              <a:cs typeface="+mn-cs"/>
            </a:endParaRPr>
          </a:p>
        </p:txBody>
      </p:sp>
      <p:sp>
        <p:nvSpPr>
          <p:cNvPr id="24" name="Rectangle 18"/>
          <p:cNvSpPr>
            <a:spLocks noGrp="1" noChangeArrowheads="1"/>
          </p:cNvSpPr>
          <p:nvPr>
            <p:ph type="ftr" sz="quarter" idx="3"/>
          </p:nvPr>
        </p:nvSpPr>
        <p:spPr bwMode="gray">
          <a:xfrm>
            <a:off x="3048000" y="4857750"/>
            <a:ext cx="3276600" cy="185738"/>
          </a:xfrm>
          <a:prstGeom prst="rect">
            <a:avLst/>
          </a:prstGeom>
          <a:ln>
            <a:miter lim="800000"/>
          </a:ln>
        </p:spPr>
        <p:txBody>
          <a:bodyPr vert="horz" wrap="square" lIns="91440" tIns="45720" rIns="91440" bIns="45720" numCol="1" anchor="t" anchorCtr="0" compatLnSpc="1"/>
          <a:lstStyle>
            <a:lvl1pPr algn="l">
              <a:defRPr smtClean="0"/>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altLang="zh-CN" sz="1350" b="0" i="0" u="none" strike="noStrike" kern="1200" cap="none" spc="0" normalizeH="0" baseline="0" noProof="0">
              <a:ln>
                <a:noFill/>
              </a:ln>
              <a:solidFill>
                <a:srgbClr val="000000"/>
              </a:solidFill>
              <a:effectLst/>
              <a:uLnTx/>
              <a:uFillTx/>
              <a:latin typeface="Arial"/>
              <a:ea typeface="宋体" panose="02010600030101010101" pitchFamily="2" charset="-122"/>
              <a:cs typeface="+mn-cs"/>
            </a:endParaRPr>
          </a:p>
        </p:txBody>
      </p:sp>
      <p:sp>
        <p:nvSpPr>
          <p:cNvPr id="25" name="Rectangle 19"/>
          <p:cNvSpPr>
            <a:spLocks noGrp="1" noChangeArrowheads="1"/>
          </p:cNvSpPr>
          <p:nvPr>
            <p:ph type="sldNum" sz="quarter" idx="4"/>
          </p:nvPr>
        </p:nvSpPr>
        <p:spPr bwMode="gray">
          <a:xfrm>
            <a:off x="304800" y="4857750"/>
            <a:ext cx="381000" cy="185738"/>
          </a:xfrm>
          <a:prstGeom prst="rect">
            <a:avLst/>
          </a:prstGeom>
          <a:ln>
            <a:miter lim="800000"/>
          </a:ln>
        </p:spPr>
        <p:txBody>
          <a:bodyPr vert="horz" wrap="square" lIns="91440" tIns="45720" rIns="91440" bIns="45720" numCol="1" anchor="t" anchorCtr="0" compatLnSpc="1"/>
          <a:lstStyle/>
          <a:p>
            <a:pPr marL="0" marR="0" lvl="0" indent="0" algn="r" defTabSz="3429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750" b="0" i="0" u="none" strike="noStrike" kern="1200" cap="none" spc="0" normalizeH="0" baseline="0" noProof="0" smtClean="0">
                <a:ln>
                  <a:noFill/>
                </a:ln>
                <a:solidFill>
                  <a:srgbClr val="000000"/>
                </a:solidFill>
                <a:effectLst/>
                <a:uLnTx/>
                <a:uFillTx/>
                <a:latin typeface="Arial"/>
                <a:ea typeface="宋体" panose="02010600030101010101" pitchFamily="2" charset="-122"/>
                <a:cs typeface="+mn-cs"/>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zh-CN" altLang="en-US" sz="75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endParaRPr>
          </a:p>
        </p:txBody>
      </p:sp>
    </p:spTree>
    <p:extLst>
      <p:ext uri="{BB962C8B-B14F-4D97-AF65-F5344CB8AC3E}">
        <p14:creationId xmlns:p14="http://schemas.microsoft.com/office/powerpoint/2010/main" val="4007693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25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0" grpId="0" animBg="1"/>
      <p:bldP spid="21" grpId="0" animBg="1"/>
      <p:bldP spid="2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68313" y="1059657"/>
            <a:ext cx="4064000" cy="37802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84713" y="1059657"/>
            <a:ext cx="4064000" cy="37802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74541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97850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703142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044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74212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449812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3.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3.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30" name="Rectangle 106"/>
          <p:cNvSpPr>
            <a:spLocks noChangeArrowheads="1"/>
          </p:cNvSpPr>
          <p:nvPr/>
        </p:nvSpPr>
        <p:spPr bwMode="gray">
          <a:xfrm>
            <a:off x="1258888" y="0"/>
            <a:ext cx="7885112" cy="777479"/>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eaLnBrk="1" hangingPunct="1">
              <a:defRPr/>
            </a:pPr>
            <a:endParaRPr lang="zh-CN" altLang="en-US">
              <a:ea typeface="+mn-ea"/>
            </a:endParaRPr>
          </a:p>
        </p:txBody>
      </p:sp>
      <p:sp>
        <p:nvSpPr>
          <p:cNvPr id="1027" name="Rectangle 3"/>
          <p:cNvSpPr>
            <a:spLocks noGrp="1" noChangeArrowheads="1"/>
          </p:cNvSpPr>
          <p:nvPr>
            <p:ph type="body" idx="1"/>
          </p:nvPr>
        </p:nvSpPr>
        <p:spPr bwMode="gray">
          <a:xfrm>
            <a:off x="468313" y="1059657"/>
            <a:ext cx="8280400" cy="378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2"/>
          <p:cNvSpPr>
            <a:spLocks noGrp="1" noChangeArrowheads="1"/>
          </p:cNvSpPr>
          <p:nvPr>
            <p:ph type="title"/>
          </p:nvPr>
        </p:nvSpPr>
        <p:spPr bwMode="gray">
          <a:xfrm>
            <a:off x="2843213" y="14168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pic>
        <p:nvPicPr>
          <p:cNvPr id="1029" name="Picture 115" descr="2008031613222683"/>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 y="0"/>
            <a:ext cx="1306513" cy="77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0" name="Group 143"/>
          <p:cNvGrpSpPr>
            <a:grpSpLocks/>
          </p:cNvGrpSpPr>
          <p:nvPr userDrawn="1"/>
        </p:nvGrpSpPr>
        <p:grpSpPr bwMode="auto">
          <a:xfrm>
            <a:off x="1301751" y="0"/>
            <a:ext cx="1635125" cy="776288"/>
            <a:chOff x="820" y="0"/>
            <a:chExt cx="1030" cy="652"/>
          </a:xfrm>
        </p:grpSpPr>
        <p:sp>
          <p:nvSpPr>
            <p:cNvPr id="1031" name="Rectangle 125"/>
            <p:cNvSpPr>
              <a:spLocks noChangeArrowheads="1"/>
            </p:cNvSpPr>
            <p:nvPr userDrawn="1"/>
          </p:nvSpPr>
          <p:spPr bwMode="auto">
            <a:xfrm>
              <a:off x="830" y="426"/>
              <a:ext cx="340" cy="226"/>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sz="800" b="0">
                <a:latin typeface="Verdana" panose="020B0604030504040204" pitchFamily="34" charset="0"/>
                <a:ea typeface="DFKai-SB" pitchFamily="65" charset="-120"/>
              </a:endParaRPr>
            </a:p>
          </p:txBody>
        </p:sp>
        <p:sp>
          <p:nvSpPr>
            <p:cNvPr id="1032" name="Rectangle 133"/>
            <p:cNvSpPr>
              <a:spLocks noChangeArrowheads="1"/>
            </p:cNvSpPr>
            <p:nvPr userDrawn="1"/>
          </p:nvSpPr>
          <p:spPr bwMode="auto">
            <a:xfrm>
              <a:off x="1157" y="218"/>
              <a:ext cx="340" cy="227"/>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sp>
          <p:nvSpPr>
            <p:cNvPr id="1033" name="Rectangle 134"/>
            <p:cNvSpPr>
              <a:spLocks noChangeArrowheads="1"/>
            </p:cNvSpPr>
            <p:nvPr userDrawn="1"/>
          </p:nvSpPr>
          <p:spPr bwMode="auto">
            <a:xfrm>
              <a:off x="1510" y="0"/>
              <a:ext cx="340" cy="238"/>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sp>
          <p:nvSpPr>
            <p:cNvPr id="1034" name="Rectangle 136"/>
            <p:cNvSpPr>
              <a:spLocks noChangeArrowheads="1"/>
            </p:cNvSpPr>
            <p:nvPr userDrawn="1"/>
          </p:nvSpPr>
          <p:spPr bwMode="auto">
            <a:xfrm>
              <a:off x="820" y="228"/>
              <a:ext cx="340" cy="227"/>
            </a:xfrm>
            <a:prstGeom prst="rect">
              <a:avLst/>
            </a:prstGeom>
            <a:solidFill>
              <a:srgbClr val="DDDDDD"/>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sp>
          <p:nvSpPr>
            <p:cNvPr id="1035" name="Rectangle 137"/>
            <p:cNvSpPr>
              <a:spLocks noChangeArrowheads="1"/>
            </p:cNvSpPr>
            <p:nvPr userDrawn="1"/>
          </p:nvSpPr>
          <p:spPr bwMode="auto">
            <a:xfrm>
              <a:off x="1164" y="10"/>
              <a:ext cx="340" cy="226"/>
            </a:xfrm>
            <a:prstGeom prst="rect">
              <a:avLst/>
            </a:prstGeom>
            <a:solidFill>
              <a:srgbClr val="DDDDDD"/>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grpSp>
    </p:spTree>
  </p:cSld>
  <p:clrMap bg1="lt1" tx1="dk1" bg2="lt2" tx2="dk2" accent1="accent1" accent2="accent2" accent3="accent3" accent4="accent4" accent5="accent5" accent6="accent6" hlink="hlink" folHlink="folHlink"/>
  <p:sldLayoutIdLst>
    <p:sldLayoutId id="2147483725"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iming>
    <p:tnLst>
      <p:par>
        <p:cTn id="1" dur="indefinite" restart="never" nodeType="tmRoot"/>
      </p:par>
    </p:tnLst>
  </p:timing>
  <p:txStyles>
    <p:title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p:titleStyle>
    <p:body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30" name="Rectangle 106"/>
          <p:cNvSpPr>
            <a:spLocks noChangeArrowheads="1"/>
          </p:cNvSpPr>
          <p:nvPr/>
        </p:nvSpPr>
        <p:spPr bwMode="gray">
          <a:xfrm>
            <a:off x="1258888" y="0"/>
            <a:ext cx="7885112" cy="777479"/>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sp>
        <p:nvSpPr>
          <p:cNvPr id="1027" name="Rectangle 3"/>
          <p:cNvSpPr>
            <a:spLocks noGrp="1" noChangeArrowheads="1"/>
          </p:cNvSpPr>
          <p:nvPr>
            <p:ph type="body" idx="1"/>
          </p:nvPr>
        </p:nvSpPr>
        <p:spPr bwMode="gray">
          <a:xfrm>
            <a:off x="468313" y="1059657"/>
            <a:ext cx="8280400" cy="378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p:txBody>
      </p:sp>
      <p:sp>
        <p:nvSpPr>
          <p:cNvPr id="1028" name="Rectangle 2"/>
          <p:cNvSpPr>
            <a:spLocks noGrp="1" noChangeArrowheads="1"/>
          </p:cNvSpPr>
          <p:nvPr>
            <p:ph type="title"/>
          </p:nvPr>
        </p:nvSpPr>
        <p:spPr bwMode="gray">
          <a:xfrm>
            <a:off x="2843213" y="14168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pic>
        <p:nvPicPr>
          <p:cNvPr id="1029" name="Picture 115" descr="2008031613222683"/>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 y="0"/>
            <a:ext cx="1306513" cy="77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0" name="Group 143"/>
          <p:cNvGrpSpPr>
            <a:grpSpLocks/>
          </p:cNvGrpSpPr>
          <p:nvPr userDrawn="1"/>
        </p:nvGrpSpPr>
        <p:grpSpPr bwMode="auto">
          <a:xfrm>
            <a:off x="1301751" y="0"/>
            <a:ext cx="1635125" cy="776288"/>
            <a:chOff x="820" y="0"/>
            <a:chExt cx="1030" cy="652"/>
          </a:xfrm>
        </p:grpSpPr>
        <p:sp>
          <p:nvSpPr>
            <p:cNvPr id="1031" name="Rectangle 125"/>
            <p:cNvSpPr>
              <a:spLocks noChangeArrowheads="1"/>
            </p:cNvSpPr>
            <p:nvPr userDrawn="1"/>
          </p:nvSpPr>
          <p:spPr bwMode="auto">
            <a:xfrm>
              <a:off x="830" y="426"/>
              <a:ext cx="340" cy="226"/>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800" b="0" i="0" u="none" strike="noStrike" kern="1200" cap="none" spc="0" normalizeH="0" baseline="0" noProof="0">
                <a:ln>
                  <a:noFill/>
                </a:ln>
                <a:solidFill>
                  <a:srgbClr val="000000"/>
                </a:solidFill>
                <a:effectLst/>
                <a:uLnTx/>
                <a:uFillTx/>
                <a:latin typeface="Verdana" panose="020B0604030504040204" pitchFamily="34" charset="0"/>
                <a:ea typeface="DFKai-SB" pitchFamily="65" charset="-120"/>
                <a:cs typeface="+mn-cs"/>
              </a:endParaRPr>
            </a:p>
          </p:txBody>
        </p:sp>
        <p:sp>
          <p:nvSpPr>
            <p:cNvPr id="1032" name="Rectangle 133"/>
            <p:cNvSpPr>
              <a:spLocks noChangeArrowheads="1"/>
            </p:cNvSpPr>
            <p:nvPr userDrawn="1"/>
          </p:nvSpPr>
          <p:spPr bwMode="auto">
            <a:xfrm>
              <a:off x="1157" y="218"/>
              <a:ext cx="340" cy="227"/>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Verdana" panose="020B0604030504040204" pitchFamily="34" charset="0"/>
                <a:ea typeface="DFKai-SB" pitchFamily="65" charset="-120"/>
                <a:cs typeface="+mn-cs"/>
              </a:endParaRPr>
            </a:p>
          </p:txBody>
        </p:sp>
        <p:sp>
          <p:nvSpPr>
            <p:cNvPr id="1033" name="Rectangle 134"/>
            <p:cNvSpPr>
              <a:spLocks noChangeArrowheads="1"/>
            </p:cNvSpPr>
            <p:nvPr userDrawn="1"/>
          </p:nvSpPr>
          <p:spPr bwMode="auto">
            <a:xfrm>
              <a:off x="1510" y="0"/>
              <a:ext cx="340" cy="238"/>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Verdana" panose="020B0604030504040204" pitchFamily="34" charset="0"/>
                <a:ea typeface="DFKai-SB" pitchFamily="65" charset="-120"/>
                <a:cs typeface="+mn-cs"/>
              </a:endParaRPr>
            </a:p>
          </p:txBody>
        </p:sp>
        <p:sp>
          <p:nvSpPr>
            <p:cNvPr id="1034" name="Rectangle 136"/>
            <p:cNvSpPr>
              <a:spLocks noChangeArrowheads="1"/>
            </p:cNvSpPr>
            <p:nvPr userDrawn="1"/>
          </p:nvSpPr>
          <p:spPr bwMode="auto">
            <a:xfrm>
              <a:off x="820" y="228"/>
              <a:ext cx="340" cy="227"/>
            </a:xfrm>
            <a:prstGeom prst="rect">
              <a:avLst/>
            </a:prstGeom>
            <a:solidFill>
              <a:srgbClr val="DDDDDD"/>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Verdana" panose="020B0604030504040204" pitchFamily="34" charset="0"/>
                <a:ea typeface="DFKai-SB" pitchFamily="65" charset="-120"/>
                <a:cs typeface="+mn-cs"/>
              </a:endParaRPr>
            </a:p>
          </p:txBody>
        </p:sp>
        <p:sp>
          <p:nvSpPr>
            <p:cNvPr id="1035" name="Rectangle 137"/>
            <p:cNvSpPr>
              <a:spLocks noChangeArrowheads="1"/>
            </p:cNvSpPr>
            <p:nvPr userDrawn="1"/>
          </p:nvSpPr>
          <p:spPr bwMode="auto">
            <a:xfrm>
              <a:off x="1164" y="10"/>
              <a:ext cx="340" cy="226"/>
            </a:xfrm>
            <a:prstGeom prst="rect">
              <a:avLst/>
            </a:prstGeom>
            <a:solidFill>
              <a:srgbClr val="DDDDDD"/>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Verdana" panose="020B0604030504040204" pitchFamily="34" charset="0"/>
                <a:ea typeface="DFKai-SB" pitchFamily="65" charset="-120"/>
                <a:cs typeface="+mn-cs"/>
              </a:endParaRPr>
            </a:p>
          </p:txBody>
        </p:sp>
      </p:grpSp>
    </p:spTree>
    <p:extLst>
      <p:ext uri="{BB962C8B-B14F-4D97-AF65-F5344CB8AC3E}">
        <p14:creationId xmlns:p14="http://schemas.microsoft.com/office/powerpoint/2010/main" val="2133929108"/>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Lst>
  <p:txStyles>
    <p:title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p:titleStyle>
    <p:body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81433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Lst>
  <p:transition spd="slow" advTm="3000">
    <p:random/>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834504" y="1149063"/>
            <a:ext cx="4194972" cy="585201"/>
            <a:chOff x="1152" y="1063"/>
            <a:chExt cx="2248" cy="506"/>
          </a:xfrm>
        </p:grpSpPr>
        <p:grpSp>
          <p:nvGrpSpPr>
            <p:cNvPr id="6164" name="Group 4"/>
            <p:cNvGrpSpPr>
              <a:grpSpLocks/>
            </p:cNvGrpSpPr>
            <p:nvPr/>
          </p:nvGrpSpPr>
          <p:grpSpPr bwMode="auto">
            <a:xfrm>
              <a:off x="1152" y="1104"/>
              <a:ext cx="437" cy="419"/>
              <a:chOff x="1110" y="2656"/>
              <a:chExt cx="1411" cy="1351"/>
            </a:xfrm>
          </p:grpSpPr>
          <p:sp>
            <p:nvSpPr>
              <p:cNvPr id="6168" name="AutoShape 5"/>
              <p:cNvSpPr>
                <a:spLocks noChangeArrowheads="1"/>
              </p:cNvSpPr>
              <p:nvPr/>
            </p:nvSpPr>
            <p:spPr bwMode="gray">
              <a:xfrm>
                <a:off x="1123" y="2679"/>
                <a:ext cx="1398"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69" name="AutoShape 6"/>
              <p:cNvSpPr>
                <a:spLocks noChangeArrowheads="1"/>
              </p:cNvSpPr>
              <p:nvPr/>
            </p:nvSpPr>
            <p:spPr bwMode="gray">
              <a:xfrm>
                <a:off x="1110" y="2656"/>
                <a:ext cx="13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789511" name="AutoShape 7"/>
              <p:cNvSpPr>
                <a:spLocks noChangeArrowheads="1"/>
              </p:cNvSpPr>
              <p:nvPr/>
            </p:nvSpPr>
            <p:spPr bwMode="gray">
              <a:xfrm>
                <a:off x="1200" y="2736"/>
                <a:ext cx="1182"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华文新魏" pitchFamily="2" charset="-122"/>
                  <a:cs typeface="+mn-cs"/>
                </a:endParaRPr>
              </a:p>
            </p:txBody>
          </p:sp>
        </p:grpSp>
        <p:sp>
          <p:nvSpPr>
            <p:cNvPr id="6165" name="Line 8"/>
            <p:cNvSpPr>
              <a:spLocks noChangeShapeType="1"/>
            </p:cNvSpPr>
            <p:nvPr/>
          </p:nvSpPr>
          <p:spPr bwMode="auto">
            <a:xfrm>
              <a:off x="1536" y="1488"/>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66" name="Text Box 9"/>
            <p:cNvSpPr txBox="1">
              <a:spLocks noChangeArrowheads="1"/>
            </p:cNvSpPr>
            <p:nvPr/>
          </p:nvSpPr>
          <p:spPr bwMode="auto">
            <a:xfrm>
              <a:off x="1577" y="1063"/>
              <a:ext cx="1787"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3200" b="0" dirty="0" smtClean="0">
                  <a:solidFill>
                    <a:srgbClr val="FF0000"/>
                  </a:solidFill>
                  <a:latin typeface="Arial" charset="0"/>
                  <a:ea typeface="华文行楷" pitchFamily="2" charset="-122"/>
                </a:rPr>
                <a:t>财务分析概述</a:t>
              </a:r>
              <a:r>
                <a:rPr kumimoji="0" lang="en-US" altLang="zh-CN" sz="3200" b="0" i="0" u="none" strike="noStrike" kern="1200" cap="none" spc="0" normalizeH="0" baseline="0" noProof="0" dirty="0" smtClean="0">
                  <a:ln>
                    <a:noFill/>
                  </a:ln>
                  <a:solidFill>
                    <a:srgbClr val="FF0000"/>
                  </a:solidFill>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endParaRPr>
            </a:p>
          </p:txBody>
        </p:sp>
        <p:sp>
          <p:nvSpPr>
            <p:cNvPr id="6167" name="Text Box 10"/>
            <p:cNvSpPr txBox="1">
              <a:spLocks noChangeArrowheads="1"/>
            </p:cNvSpPr>
            <p:nvPr/>
          </p:nvSpPr>
          <p:spPr bwMode="gray">
            <a:xfrm>
              <a:off x="1211" y="1117"/>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Arial" charset="0"/>
                  <a:ea typeface="华文彩云" pitchFamily="2" charset="-122"/>
                  <a:cs typeface="+mn-cs"/>
                </a:rPr>
                <a:t>一</a:t>
              </a:r>
            </a:p>
          </p:txBody>
        </p:sp>
      </p:grpSp>
      <p:grpSp>
        <p:nvGrpSpPr>
          <p:cNvPr id="4" name="Group 11"/>
          <p:cNvGrpSpPr>
            <a:grpSpLocks/>
          </p:cNvGrpSpPr>
          <p:nvPr/>
        </p:nvGrpSpPr>
        <p:grpSpPr bwMode="auto">
          <a:xfrm>
            <a:off x="1855140" y="2004051"/>
            <a:ext cx="4333214" cy="588671"/>
            <a:chOff x="1152" y="1602"/>
            <a:chExt cx="2807" cy="509"/>
          </a:xfrm>
        </p:grpSpPr>
        <p:grpSp>
          <p:nvGrpSpPr>
            <p:cNvPr id="6157" name="Group 12"/>
            <p:cNvGrpSpPr>
              <a:grpSpLocks/>
            </p:cNvGrpSpPr>
            <p:nvPr/>
          </p:nvGrpSpPr>
          <p:grpSpPr bwMode="auto">
            <a:xfrm>
              <a:off x="1152" y="1680"/>
              <a:ext cx="480" cy="419"/>
              <a:chOff x="3174" y="2656"/>
              <a:chExt cx="1549" cy="1351"/>
            </a:xfrm>
          </p:grpSpPr>
          <p:sp>
            <p:nvSpPr>
              <p:cNvPr id="6161"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62"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789519" name="AutoShape 15"/>
              <p:cNvSpPr>
                <a:spLocks noChangeArrowheads="1"/>
              </p:cNvSpPr>
              <p:nvPr/>
            </p:nvSpPr>
            <p:spPr bwMode="gray">
              <a:xfrm>
                <a:off x="3264" y="2736"/>
                <a:ext cx="1351"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6158" name="Line 16"/>
            <p:cNvSpPr>
              <a:spLocks noChangeShapeType="1"/>
            </p:cNvSpPr>
            <p:nvPr/>
          </p:nvSpPr>
          <p:spPr bwMode="auto">
            <a:xfrm>
              <a:off x="1536" y="2064"/>
              <a:ext cx="2332"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9" name="Text Box 17"/>
            <p:cNvSpPr txBox="1">
              <a:spLocks noChangeArrowheads="1"/>
            </p:cNvSpPr>
            <p:nvPr/>
          </p:nvSpPr>
          <p:spPr bwMode="auto">
            <a:xfrm>
              <a:off x="1639" y="1602"/>
              <a:ext cx="2320"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3200" b="0" dirty="0" smtClean="0">
                  <a:solidFill>
                    <a:srgbClr val="000000"/>
                  </a:solidFill>
                  <a:latin typeface="Arial" charset="0"/>
                  <a:ea typeface="华文行楷" pitchFamily="2" charset="-122"/>
                </a:rPr>
                <a:t>财务分析基本方法</a:t>
              </a:r>
              <a:r>
                <a:rPr kumimoji="0" lang="en-US" altLang="zh-CN" sz="3200" b="0" i="0" u="none" strike="noStrike" kern="1200" cap="none" spc="0" normalizeH="0" baseline="0" noProof="0" dirty="0" smtClean="0">
                  <a:ln>
                    <a:noFill/>
                  </a:ln>
                  <a:solidFill>
                    <a:srgbClr val="000000"/>
                  </a:solidFill>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6160" name="Text Box 18"/>
            <p:cNvSpPr txBox="1">
              <a:spLocks noChangeArrowheads="1"/>
            </p:cNvSpPr>
            <p:nvPr/>
          </p:nvSpPr>
          <p:spPr bwMode="gray">
            <a:xfrm>
              <a:off x="1229" y="1712"/>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Arial" charset="0"/>
                  <a:ea typeface="华文彩云" pitchFamily="2" charset="-122"/>
                  <a:cs typeface="+mn-cs"/>
                </a:rPr>
                <a:t>二</a:t>
              </a:r>
            </a:p>
          </p:txBody>
        </p:sp>
      </p:grpSp>
      <p:grpSp>
        <p:nvGrpSpPr>
          <p:cNvPr id="6" name="Group 19"/>
          <p:cNvGrpSpPr>
            <a:grpSpLocks/>
          </p:cNvGrpSpPr>
          <p:nvPr/>
        </p:nvGrpSpPr>
        <p:grpSpPr bwMode="auto">
          <a:xfrm>
            <a:off x="1834504" y="2852908"/>
            <a:ext cx="4285742" cy="614116"/>
            <a:chOff x="1152" y="2142"/>
            <a:chExt cx="2299" cy="531"/>
          </a:xfrm>
        </p:grpSpPr>
        <p:grpSp>
          <p:nvGrpSpPr>
            <p:cNvPr id="6150" name="Group 20"/>
            <p:cNvGrpSpPr>
              <a:grpSpLocks/>
            </p:cNvGrpSpPr>
            <p:nvPr/>
          </p:nvGrpSpPr>
          <p:grpSpPr bwMode="auto">
            <a:xfrm>
              <a:off x="1152" y="2242"/>
              <a:ext cx="437" cy="419"/>
              <a:chOff x="1110" y="2656"/>
              <a:chExt cx="1410" cy="1351"/>
            </a:xfrm>
          </p:grpSpPr>
          <p:sp>
            <p:nvSpPr>
              <p:cNvPr id="6154" name="AutoShape 21"/>
              <p:cNvSpPr>
                <a:spLocks noChangeArrowheads="1"/>
              </p:cNvSpPr>
              <p:nvPr/>
            </p:nvSpPr>
            <p:spPr bwMode="gray">
              <a:xfrm>
                <a:off x="1123" y="2679"/>
                <a:ext cx="1397"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5" name="AutoShape 22"/>
              <p:cNvSpPr>
                <a:spLocks noChangeArrowheads="1"/>
              </p:cNvSpPr>
              <p:nvPr/>
            </p:nvSpPr>
            <p:spPr bwMode="gray">
              <a:xfrm>
                <a:off x="1110" y="2656"/>
                <a:ext cx="1335"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789527" name="AutoShape 23"/>
              <p:cNvSpPr>
                <a:spLocks noChangeArrowheads="1"/>
              </p:cNvSpPr>
              <p:nvPr/>
            </p:nvSpPr>
            <p:spPr bwMode="gray">
              <a:xfrm>
                <a:off x="1200" y="2736"/>
                <a:ext cx="1196"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6151"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2" name="Text Box 25"/>
            <p:cNvSpPr txBox="1">
              <a:spLocks noChangeArrowheads="1"/>
            </p:cNvSpPr>
            <p:nvPr/>
          </p:nvSpPr>
          <p:spPr bwMode="auto">
            <a:xfrm>
              <a:off x="1557" y="2142"/>
              <a:ext cx="1894"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3200" b="0" noProof="0" dirty="0">
                  <a:solidFill>
                    <a:srgbClr val="000000"/>
                  </a:solidFill>
                  <a:latin typeface="Arial" charset="0"/>
                  <a:ea typeface="华文行楷" pitchFamily="2" charset="-122"/>
                </a:rPr>
                <a:t> </a:t>
              </a:r>
              <a:r>
                <a:rPr lang="zh-CN" altLang="en-US" sz="3200" b="0" noProof="0" dirty="0" smtClean="0">
                  <a:solidFill>
                    <a:srgbClr val="000000"/>
                  </a:solidFill>
                  <a:latin typeface="Arial" charset="0"/>
                  <a:ea typeface="华文行楷" pitchFamily="2" charset="-122"/>
                </a:rPr>
                <a:t>财务指标分析</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6153" name="Text Box 26"/>
            <p:cNvSpPr txBox="1">
              <a:spLocks noChangeArrowheads="1"/>
            </p:cNvSpPr>
            <p:nvPr/>
          </p:nvSpPr>
          <p:spPr bwMode="gray">
            <a:xfrm>
              <a:off x="1215" y="2274"/>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Arial" charset="0"/>
                  <a:ea typeface="华文彩云" pitchFamily="2" charset="-122"/>
                  <a:cs typeface="+mn-cs"/>
                </a:rPr>
                <a:t>三</a:t>
              </a:r>
            </a:p>
          </p:txBody>
        </p:sp>
      </p:grpSp>
      <p:sp>
        <p:nvSpPr>
          <p:cNvPr id="36" name="文本框 35"/>
          <p:cNvSpPr txBox="1"/>
          <p:nvPr/>
        </p:nvSpPr>
        <p:spPr>
          <a:xfrm>
            <a:off x="2686875" y="195251"/>
            <a:ext cx="3181269"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第十章   财务分析</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7" name="Group 19"/>
          <p:cNvGrpSpPr>
            <a:grpSpLocks/>
          </p:cNvGrpSpPr>
          <p:nvPr/>
        </p:nvGrpSpPr>
        <p:grpSpPr bwMode="auto">
          <a:xfrm>
            <a:off x="1834504" y="3779897"/>
            <a:ext cx="4209658" cy="608513"/>
            <a:chOff x="1152" y="2195"/>
            <a:chExt cx="2248" cy="471"/>
          </a:xfrm>
        </p:grpSpPr>
        <p:grpSp>
          <p:nvGrpSpPr>
            <p:cNvPr id="28" name="Group 20"/>
            <p:cNvGrpSpPr>
              <a:grpSpLocks/>
            </p:cNvGrpSpPr>
            <p:nvPr/>
          </p:nvGrpSpPr>
          <p:grpSpPr bwMode="auto">
            <a:xfrm>
              <a:off x="1152" y="2242"/>
              <a:ext cx="435" cy="419"/>
              <a:chOff x="1110" y="2656"/>
              <a:chExt cx="1405" cy="1351"/>
            </a:xfrm>
          </p:grpSpPr>
          <p:sp>
            <p:nvSpPr>
              <p:cNvPr id="32" name="AutoShape 21"/>
              <p:cNvSpPr>
                <a:spLocks noChangeArrowheads="1"/>
              </p:cNvSpPr>
              <p:nvPr/>
            </p:nvSpPr>
            <p:spPr bwMode="gray">
              <a:xfrm>
                <a:off x="1123" y="2679"/>
                <a:ext cx="1392"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3" name="AutoShape 22"/>
              <p:cNvSpPr>
                <a:spLocks noChangeArrowheads="1"/>
              </p:cNvSpPr>
              <p:nvPr/>
            </p:nvSpPr>
            <p:spPr bwMode="gray">
              <a:xfrm>
                <a:off x="1110" y="2656"/>
                <a:ext cx="1330"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4" name="AutoShape 23"/>
              <p:cNvSpPr>
                <a:spLocks noChangeArrowheads="1"/>
              </p:cNvSpPr>
              <p:nvPr/>
            </p:nvSpPr>
            <p:spPr bwMode="gray">
              <a:xfrm>
                <a:off x="1200" y="2736"/>
                <a:ext cx="1191"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29"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0" name="Text Box 25"/>
            <p:cNvSpPr txBox="1">
              <a:spLocks noChangeArrowheads="1"/>
            </p:cNvSpPr>
            <p:nvPr/>
          </p:nvSpPr>
          <p:spPr bwMode="auto">
            <a:xfrm>
              <a:off x="1583" y="2195"/>
              <a:ext cx="1817" cy="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3200" b="0" noProof="0" dirty="0">
                  <a:solidFill>
                    <a:srgbClr val="000000"/>
                  </a:solidFill>
                  <a:latin typeface="Arial" charset="0"/>
                  <a:ea typeface="华文行楷" pitchFamily="2" charset="-122"/>
                </a:rPr>
                <a:t> </a:t>
              </a:r>
              <a:r>
                <a:rPr lang="zh-CN" altLang="en-US" sz="3200" b="0" noProof="0" dirty="0" smtClean="0">
                  <a:solidFill>
                    <a:srgbClr val="000000"/>
                  </a:solidFill>
                  <a:latin typeface="Arial" charset="0"/>
                  <a:ea typeface="华文行楷" pitchFamily="2" charset="-122"/>
                </a:rPr>
                <a:t>财务综合分析</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31" name="Text Box 26"/>
            <p:cNvSpPr txBox="1">
              <a:spLocks noChangeArrowheads="1"/>
            </p:cNvSpPr>
            <p:nvPr/>
          </p:nvSpPr>
          <p:spPr bwMode="gray">
            <a:xfrm>
              <a:off x="1222" y="2267"/>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zh-CN" altLang="en-US" sz="2400" dirty="0">
                  <a:solidFill>
                    <a:srgbClr val="FFFFFF"/>
                  </a:solidFill>
                  <a:latin typeface="Arial" charset="0"/>
                  <a:ea typeface="华文彩云" pitchFamily="2" charset="-122"/>
                </a:rPr>
                <a:t>四</a:t>
              </a:r>
              <a:endParaRPr kumimoji="0" lang="zh-CN" altLang="en-US" sz="2400" b="1" i="0" u="none" strike="noStrike" kern="1200" cap="none" spc="0" normalizeH="0" baseline="0" noProof="0" dirty="0">
                <a:ln>
                  <a:noFill/>
                </a:ln>
                <a:solidFill>
                  <a:srgbClr val="FFFFFF"/>
                </a:solidFill>
                <a:effectLst/>
                <a:uLnTx/>
                <a:uFillTx/>
                <a:latin typeface="Arial" charset="0"/>
                <a:ea typeface="华文彩云" pitchFamily="2" charset="-122"/>
                <a:cs typeface="+mn-cs"/>
              </a:endParaRPr>
            </a:p>
          </p:txBody>
        </p:sp>
      </p:grpSp>
    </p:spTree>
    <p:extLst>
      <p:ext uri="{BB962C8B-B14F-4D97-AF65-F5344CB8AC3E}">
        <p14:creationId xmlns:p14="http://schemas.microsoft.com/office/powerpoint/2010/main" val="18527043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四</a:t>
            </a:r>
            <a:r>
              <a:rPr lang="zh-CN" altLang="en-US" dirty="0">
                <a:latin typeface="华文仿宋" pitchFamily="2" charset="-122"/>
              </a:rPr>
              <a:t>、财务分析的内容</a:t>
            </a:r>
            <a:endParaRPr lang="zh-CN" altLang="en-US" dirty="0" smtClean="0">
              <a:latin typeface="华文仿宋" pitchFamily="2" charset="-122"/>
            </a:endParaRPr>
          </a:p>
        </p:txBody>
      </p:sp>
      <p:sp>
        <p:nvSpPr>
          <p:cNvPr id="7171" name="Rectangle 3"/>
          <p:cNvSpPr>
            <a:spLocks noGrp="1" noChangeArrowheads="1"/>
          </p:cNvSpPr>
          <p:nvPr>
            <p:ph type="body" idx="1"/>
          </p:nvPr>
        </p:nvSpPr>
        <p:spPr>
          <a:xfrm>
            <a:off x="539552" y="1059582"/>
            <a:ext cx="7761288" cy="3426767"/>
          </a:xfrm>
        </p:spPr>
        <p:txBody>
          <a:bodyPr/>
          <a:lstStyle/>
          <a:p>
            <a:pPr algn="just" eaLnBrk="1" hangingPunct="1">
              <a:lnSpc>
                <a:spcPct val="100000"/>
              </a:lnSpc>
              <a:spcBef>
                <a:spcPts val="200"/>
              </a:spcBef>
              <a:spcAft>
                <a:spcPts val="200"/>
              </a:spcAft>
            </a:pPr>
            <a:r>
              <a:rPr lang="zh-CN" altLang="en-US" sz="2400" b="0" dirty="0" smtClean="0"/>
              <a:t>财务分析的内容主要包括以下四个方面：</a:t>
            </a:r>
          </a:p>
          <a:p>
            <a:pPr algn="just" eaLnBrk="1" hangingPunct="1">
              <a:lnSpc>
                <a:spcPct val="100000"/>
              </a:lnSpc>
              <a:spcBef>
                <a:spcPts val="200"/>
              </a:spcBef>
              <a:spcAft>
                <a:spcPts val="200"/>
              </a:spcAft>
            </a:pPr>
            <a:r>
              <a:rPr lang="zh-CN" altLang="en-US" sz="2400" b="0" dirty="0" smtClean="0"/>
              <a:t>（</a:t>
            </a:r>
            <a:r>
              <a:rPr lang="zh-CN" altLang="en-US" sz="2400" b="0" dirty="0"/>
              <a:t>一</a:t>
            </a:r>
            <a:r>
              <a:rPr lang="zh-CN" altLang="en-US" sz="2400" b="0" dirty="0" smtClean="0"/>
              <a:t>）偿债能力分析</a:t>
            </a:r>
            <a:endParaRPr lang="en-US" altLang="zh-CN" sz="2400" b="0" dirty="0" smtClean="0"/>
          </a:p>
          <a:p>
            <a:pPr algn="just" eaLnBrk="1" hangingPunct="1">
              <a:lnSpc>
                <a:spcPct val="100000"/>
              </a:lnSpc>
              <a:spcBef>
                <a:spcPts val="200"/>
              </a:spcBef>
              <a:spcAft>
                <a:spcPts val="200"/>
              </a:spcAft>
            </a:pPr>
            <a:r>
              <a:rPr lang="zh-CN" altLang="en-US" sz="2400" b="0" dirty="0" smtClean="0"/>
              <a:t>偿债能力是指企业如期偿付债务的能力，它包括短期偿债能力和长期偿债能力。</a:t>
            </a:r>
            <a:endParaRPr lang="en-US" altLang="zh-CN" sz="2400" b="0" dirty="0" smtClean="0"/>
          </a:p>
          <a:p>
            <a:pPr algn="just" eaLnBrk="1" hangingPunct="1">
              <a:lnSpc>
                <a:spcPct val="100000"/>
              </a:lnSpc>
              <a:spcBef>
                <a:spcPts val="200"/>
              </a:spcBef>
              <a:spcAft>
                <a:spcPts val="200"/>
              </a:spcAft>
            </a:pPr>
            <a:r>
              <a:rPr lang="zh-CN" altLang="en-US" sz="2400" b="0" dirty="0" smtClean="0"/>
              <a:t>（</a:t>
            </a:r>
            <a:r>
              <a:rPr lang="zh-CN" altLang="en-US" sz="2400" b="0" dirty="0"/>
              <a:t>二</a:t>
            </a:r>
            <a:r>
              <a:rPr lang="zh-CN" altLang="en-US" sz="2400" b="0" dirty="0" smtClean="0"/>
              <a:t>）营运能力分析</a:t>
            </a:r>
            <a:endParaRPr lang="en-US" altLang="zh-CN" sz="2400" b="0" dirty="0" smtClean="0"/>
          </a:p>
          <a:p>
            <a:pPr algn="just" eaLnBrk="1" hangingPunct="1">
              <a:lnSpc>
                <a:spcPct val="100000"/>
              </a:lnSpc>
              <a:spcBef>
                <a:spcPts val="200"/>
              </a:spcBef>
              <a:spcAft>
                <a:spcPts val="200"/>
              </a:spcAft>
            </a:pPr>
            <a:r>
              <a:rPr lang="zh-CN" altLang="en-US" sz="2400" b="0" dirty="0" smtClean="0"/>
              <a:t>营运能力分析主要是从企业所运用的资产进行全面分析。分析企业各项资产的使用效果、资金周转的快慢以及挖掘资金的潜力，提高资金的使用效果。</a:t>
            </a:r>
            <a:endParaRPr lang="en-US" altLang="zh-CN" sz="2400" b="0" dirty="0" smtClean="0"/>
          </a:p>
          <a:p>
            <a:pPr algn="just" eaLnBrk="1" hangingPunct="1">
              <a:lnSpc>
                <a:spcPct val="100000"/>
              </a:lnSpc>
              <a:spcBef>
                <a:spcPts val="200"/>
              </a:spcBef>
              <a:spcAft>
                <a:spcPts val="200"/>
              </a:spcAft>
            </a:pPr>
            <a:endParaRPr lang="zh-CN" altLang="en-US" sz="2000" b="0" dirty="0" smtClean="0"/>
          </a:p>
        </p:txBody>
      </p:sp>
    </p:spTree>
    <p:extLst>
      <p:ext uri="{BB962C8B-B14F-4D97-AF65-F5344CB8AC3E}">
        <p14:creationId xmlns:p14="http://schemas.microsoft.com/office/powerpoint/2010/main" val="41910372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539552" y="1203598"/>
            <a:ext cx="7761288" cy="3096344"/>
          </a:xfrm>
        </p:spPr>
        <p:txBody>
          <a:bodyPr/>
          <a:lstStyle/>
          <a:p>
            <a:pPr algn="just" eaLnBrk="1" hangingPunct="1">
              <a:lnSpc>
                <a:spcPct val="100000"/>
              </a:lnSpc>
              <a:spcBef>
                <a:spcPts val="200"/>
              </a:spcBef>
              <a:spcAft>
                <a:spcPts val="200"/>
              </a:spcAft>
            </a:pPr>
            <a:r>
              <a:rPr lang="zh-CN" altLang="en-US" sz="2000" b="0" dirty="0" smtClean="0"/>
              <a:t>（</a:t>
            </a:r>
            <a:r>
              <a:rPr lang="zh-CN" altLang="en-US" sz="2000" b="0" dirty="0"/>
              <a:t>三</a:t>
            </a:r>
            <a:r>
              <a:rPr lang="zh-CN" altLang="en-US" sz="2000" b="0" dirty="0" smtClean="0"/>
              <a:t>）盈利能力分析</a:t>
            </a:r>
          </a:p>
          <a:p>
            <a:pPr algn="just" eaLnBrk="1" hangingPunct="1">
              <a:lnSpc>
                <a:spcPct val="100000"/>
              </a:lnSpc>
              <a:spcBef>
                <a:spcPts val="200"/>
              </a:spcBef>
              <a:spcAft>
                <a:spcPts val="200"/>
              </a:spcAft>
            </a:pPr>
            <a:r>
              <a:rPr lang="zh-CN" altLang="en-US" sz="2000" b="0" dirty="0" smtClean="0"/>
              <a:t>盈利能力分析主要通过将资产、负债、所有者权益与经营成果相结合来分析企业的各项报酬率指标，从而从不同角度判断企业的获利能力。</a:t>
            </a:r>
            <a:endParaRPr lang="en-US" altLang="zh-CN" sz="2000" b="0" dirty="0" smtClean="0"/>
          </a:p>
          <a:p>
            <a:pPr algn="just" eaLnBrk="1" hangingPunct="1">
              <a:lnSpc>
                <a:spcPct val="100000"/>
              </a:lnSpc>
              <a:spcBef>
                <a:spcPts val="200"/>
              </a:spcBef>
              <a:spcAft>
                <a:spcPts val="200"/>
              </a:spcAft>
            </a:pPr>
            <a:r>
              <a:rPr lang="zh-CN" altLang="en-US" sz="2000" b="0" dirty="0" smtClean="0"/>
              <a:t>（</a:t>
            </a:r>
            <a:r>
              <a:rPr lang="zh-CN" altLang="en-US" sz="2000" b="0" dirty="0"/>
              <a:t>四</a:t>
            </a:r>
            <a:r>
              <a:rPr lang="zh-CN" altLang="en-US" sz="2000" b="0" dirty="0" smtClean="0"/>
              <a:t>）发展能力分析</a:t>
            </a:r>
          </a:p>
          <a:p>
            <a:pPr algn="just" eaLnBrk="1" hangingPunct="1">
              <a:lnSpc>
                <a:spcPct val="100000"/>
              </a:lnSpc>
              <a:spcBef>
                <a:spcPts val="200"/>
              </a:spcBef>
              <a:spcAft>
                <a:spcPts val="200"/>
              </a:spcAft>
            </a:pPr>
            <a:r>
              <a:rPr lang="zh-CN" altLang="en-US" sz="2000" b="0" dirty="0" smtClean="0"/>
              <a:t>发展能力是</a:t>
            </a:r>
            <a:r>
              <a:rPr lang="zh-CN" altLang="en-US" sz="2000" b="0" dirty="0"/>
              <a:t>指企业扩大生产经营规模、增强企业未来发展潜能的</a:t>
            </a:r>
            <a:r>
              <a:rPr lang="zh-CN" altLang="en-US" sz="2000" b="0" dirty="0" smtClean="0"/>
              <a:t>能力。一个发展能力强的企业应该是资产规模不断增加、股东财富持续增长的。企业发展能力主要通过营业收入增长率、资本积累率、总资产增长率等指标分析。</a:t>
            </a:r>
          </a:p>
          <a:p>
            <a:pPr algn="just" eaLnBrk="1" hangingPunct="1">
              <a:lnSpc>
                <a:spcPct val="100000"/>
              </a:lnSpc>
              <a:spcBef>
                <a:spcPts val="200"/>
              </a:spcBef>
              <a:spcAft>
                <a:spcPts val="200"/>
              </a:spcAft>
            </a:pPr>
            <a:endParaRPr lang="zh-CN" altLang="en-US" sz="2000" b="0" dirty="0" smtClean="0"/>
          </a:p>
          <a:p>
            <a:pPr algn="just" eaLnBrk="1" hangingPunct="1">
              <a:lnSpc>
                <a:spcPct val="100000"/>
              </a:lnSpc>
              <a:spcBef>
                <a:spcPts val="200"/>
              </a:spcBef>
              <a:spcAft>
                <a:spcPts val="200"/>
              </a:spcAft>
            </a:pPr>
            <a:endParaRPr lang="zh-CN" altLang="en-US" sz="2000" b="0" dirty="0" smtClean="0"/>
          </a:p>
          <a:p>
            <a:pPr algn="just" eaLnBrk="1" hangingPunct="1">
              <a:lnSpc>
                <a:spcPct val="100000"/>
              </a:lnSpc>
              <a:spcBef>
                <a:spcPts val="200"/>
              </a:spcBef>
              <a:spcAft>
                <a:spcPts val="200"/>
              </a:spcAft>
            </a:pPr>
            <a:endParaRPr lang="zh-CN" altLang="en-US" sz="2000" b="0" dirty="0" smtClean="0"/>
          </a:p>
        </p:txBody>
      </p:sp>
      <p:sp>
        <p:nvSpPr>
          <p:cNvPr id="6"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四</a:t>
            </a:r>
            <a:r>
              <a:rPr lang="zh-CN" altLang="en-US" dirty="0">
                <a:latin typeface="华文仿宋" pitchFamily="2" charset="-122"/>
              </a:rPr>
              <a:t>、财务分析的内容</a:t>
            </a:r>
            <a:endParaRPr lang="zh-CN" altLang="en-US" dirty="0" smtClean="0">
              <a:latin typeface="华文仿宋" pitchFamily="2" charset="-122"/>
            </a:endParaRPr>
          </a:p>
        </p:txBody>
      </p:sp>
    </p:spTree>
    <p:extLst>
      <p:ext uri="{BB962C8B-B14F-4D97-AF65-F5344CB8AC3E}">
        <p14:creationId xmlns:p14="http://schemas.microsoft.com/office/powerpoint/2010/main" val="10860227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834504" y="1149063"/>
            <a:ext cx="4194972" cy="585201"/>
            <a:chOff x="1152" y="1063"/>
            <a:chExt cx="2248" cy="506"/>
          </a:xfrm>
        </p:grpSpPr>
        <p:grpSp>
          <p:nvGrpSpPr>
            <p:cNvPr id="6164" name="Group 4"/>
            <p:cNvGrpSpPr>
              <a:grpSpLocks/>
            </p:cNvGrpSpPr>
            <p:nvPr/>
          </p:nvGrpSpPr>
          <p:grpSpPr bwMode="auto">
            <a:xfrm>
              <a:off x="1152" y="1104"/>
              <a:ext cx="437" cy="419"/>
              <a:chOff x="1110" y="2656"/>
              <a:chExt cx="1411" cy="1351"/>
            </a:xfrm>
          </p:grpSpPr>
          <p:sp>
            <p:nvSpPr>
              <p:cNvPr id="6168" name="AutoShape 5"/>
              <p:cNvSpPr>
                <a:spLocks noChangeArrowheads="1"/>
              </p:cNvSpPr>
              <p:nvPr/>
            </p:nvSpPr>
            <p:spPr bwMode="gray">
              <a:xfrm>
                <a:off x="1123" y="2679"/>
                <a:ext cx="1398"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69" name="AutoShape 6"/>
              <p:cNvSpPr>
                <a:spLocks noChangeArrowheads="1"/>
              </p:cNvSpPr>
              <p:nvPr/>
            </p:nvSpPr>
            <p:spPr bwMode="gray">
              <a:xfrm>
                <a:off x="1110" y="2656"/>
                <a:ext cx="13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789511" name="AutoShape 7"/>
              <p:cNvSpPr>
                <a:spLocks noChangeArrowheads="1"/>
              </p:cNvSpPr>
              <p:nvPr/>
            </p:nvSpPr>
            <p:spPr bwMode="gray">
              <a:xfrm>
                <a:off x="1200" y="2736"/>
                <a:ext cx="1182"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panose="020B0604020202020204" pitchFamily="34" charset="0"/>
                  <a:ea typeface="华文新魏" pitchFamily="2" charset="-122"/>
                  <a:cs typeface="+mn-cs"/>
                </a:endParaRPr>
              </a:p>
            </p:txBody>
          </p:sp>
        </p:grpSp>
        <p:sp>
          <p:nvSpPr>
            <p:cNvPr id="6165" name="Line 8"/>
            <p:cNvSpPr>
              <a:spLocks noChangeShapeType="1"/>
            </p:cNvSpPr>
            <p:nvPr/>
          </p:nvSpPr>
          <p:spPr bwMode="auto">
            <a:xfrm>
              <a:off x="1536" y="1488"/>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66" name="Text Box 9"/>
            <p:cNvSpPr txBox="1">
              <a:spLocks noChangeArrowheads="1"/>
            </p:cNvSpPr>
            <p:nvPr/>
          </p:nvSpPr>
          <p:spPr bwMode="auto">
            <a:xfrm>
              <a:off x="1577" y="1063"/>
              <a:ext cx="1479"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3200" b="0" dirty="0" smtClean="0">
                  <a:latin typeface="Arial" charset="0"/>
                  <a:ea typeface="华文行楷" pitchFamily="2" charset="-122"/>
                </a:rPr>
                <a:t>财务分析概述</a:t>
              </a:r>
              <a:r>
                <a:rPr kumimoji="0" lang="en-US" altLang="zh-CN" sz="3200" b="0" i="0" u="none" strike="noStrike" kern="1200" cap="none" spc="0" normalizeH="0" baseline="0" noProof="0" dirty="0" smtClean="0">
                  <a:ln>
                    <a:noFill/>
                  </a:ln>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effectLst/>
                <a:uLnTx/>
                <a:uFillTx/>
                <a:latin typeface="Arial" charset="0"/>
                <a:ea typeface="华文行楷" pitchFamily="2" charset="-122"/>
                <a:cs typeface="+mn-cs"/>
              </a:endParaRPr>
            </a:p>
          </p:txBody>
        </p:sp>
        <p:sp>
          <p:nvSpPr>
            <p:cNvPr id="6167" name="Text Box 10"/>
            <p:cNvSpPr txBox="1">
              <a:spLocks noChangeArrowheads="1"/>
            </p:cNvSpPr>
            <p:nvPr/>
          </p:nvSpPr>
          <p:spPr bwMode="gray">
            <a:xfrm>
              <a:off x="1239" y="1117"/>
              <a:ext cx="264"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Arial" charset="0"/>
                  <a:ea typeface="华文彩云" pitchFamily="2" charset="-122"/>
                  <a:cs typeface="+mn-cs"/>
                </a:rPr>
                <a:t>一</a:t>
              </a:r>
            </a:p>
          </p:txBody>
        </p:sp>
      </p:grpSp>
      <p:grpSp>
        <p:nvGrpSpPr>
          <p:cNvPr id="4" name="Group 11"/>
          <p:cNvGrpSpPr>
            <a:grpSpLocks/>
          </p:cNvGrpSpPr>
          <p:nvPr/>
        </p:nvGrpSpPr>
        <p:grpSpPr bwMode="auto">
          <a:xfrm>
            <a:off x="1855140" y="2004051"/>
            <a:ext cx="4333214" cy="588671"/>
            <a:chOff x="1152" y="1602"/>
            <a:chExt cx="2807" cy="509"/>
          </a:xfrm>
        </p:grpSpPr>
        <p:grpSp>
          <p:nvGrpSpPr>
            <p:cNvPr id="6157" name="Group 12"/>
            <p:cNvGrpSpPr>
              <a:grpSpLocks/>
            </p:cNvGrpSpPr>
            <p:nvPr/>
          </p:nvGrpSpPr>
          <p:grpSpPr bwMode="auto">
            <a:xfrm>
              <a:off x="1152" y="1680"/>
              <a:ext cx="480" cy="419"/>
              <a:chOff x="3174" y="2656"/>
              <a:chExt cx="1549" cy="1351"/>
            </a:xfrm>
          </p:grpSpPr>
          <p:sp>
            <p:nvSpPr>
              <p:cNvPr id="6161"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62"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789519" name="AutoShape 15"/>
              <p:cNvSpPr>
                <a:spLocks noChangeArrowheads="1"/>
              </p:cNvSpPr>
              <p:nvPr/>
            </p:nvSpPr>
            <p:spPr bwMode="gray">
              <a:xfrm>
                <a:off x="3264" y="2736"/>
                <a:ext cx="1351"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华文新魏" pitchFamily="2" charset="-122"/>
                  <a:cs typeface="+mn-cs"/>
                </a:endParaRPr>
              </a:p>
            </p:txBody>
          </p:sp>
        </p:grpSp>
        <p:sp>
          <p:nvSpPr>
            <p:cNvPr id="6158" name="Line 16"/>
            <p:cNvSpPr>
              <a:spLocks noChangeShapeType="1"/>
            </p:cNvSpPr>
            <p:nvPr/>
          </p:nvSpPr>
          <p:spPr bwMode="auto">
            <a:xfrm>
              <a:off x="1536" y="2064"/>
              <a:ext cx="2332"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59" name="Text Box 17"/>
            <p:cNvSpPr txBox="1">
              <a:spLocks noChangeArrowheads="1"/>
            </p:cNvSpPr>
            <p:nvPr/>
          </p:nvSpPr>
          <p:spPr bwMode="auto">
            <a:xfrm>
              <a:off x="1639" y="1602"/>
              <a:ext cx="2320"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3200" b="0" dirty="0" smtClean="0">
                  <a:solidFill>
                    <a:srgbClr val="FF0000"/>
                  </a:solidFill>
                  <a:latin typeface="Arial" charset="0"/>
                  <a:ea typeface="华文行楷" pitchFamily="2" charset="-122"/>
                </a:rPr>
                <a:t>财务分析基本方法</a:t>
              </a:r>
              <a:r>
                <a:rPr kumimoji="0" lang="en-US" altLang="zh-CN" sz="3200" b="0" i="0" u="none" strike="noStrike" kern="1200" cap="none" spc="0" normalizeH="0" baseline="0" noProof="0" dirty="0" smtClean="0">
                  <a:ln>
                    <a:noFill/>
                  </a:ln>
                  <a:solidFill>
                    <a:srgbClr val="FF0000"/>
                  </a:solidFill>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endParaRPr>
            </a:p>
          </p:txBody>
        </p:sp>
        <p:sp>
          <p:nvSpPr>
            <p:cNvPr id="6160" name="Text Box 18"/>
            <p:cNvSpPr txBox="1">
              <a:spLocks noChangeArrowheads="1"/>
            </p:cNvSpPr>
            <p:nvPr/>
          </p:nvSpPr>
          <p:spPr bwMode="gray">
            <a:xfrm>
              <a:off x="1229" y="1712"/>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Arial" charset="0"/>
                  <a:ea typeface="华文彩云" pitchFamily="2" charset="-122"/>
                  <a:cs typeface="+mn-cs"/>
                </a:rPr>
                <a:t>二</a:t>
              </a:r>
            </a:p>
          </p:txBody>
        </p:sp>
      </p:grpSp>
      <p:grpSp>
        <p:nvGrpSpPr>
          <p:cNvPr id="6" name="Group 19"/>
          <p:cNvGrpSpPr>
            <a:grpSpLocks/>
          </p:cNvGrpSpPr>
          <p:nvPr/>
        </p:nvGrpSpPr>
        <p:grpSpPr bwMode="auto">
          <a:xfrm>
            <a:off x="1834504" y="2852908"/>
            <a:ext cx="4285742" cy="614116"/>
            <a:chOff x="1152" y="2142"/>
            <a:chExt cx="2299" cy="531"/>
          </a:xfrm>
        </p:grpSpPr>
        <p:grpSp>
          <p:nvGrpSpPr>
            <p:cNvPr id="6150" name="Group 20"/>
            <p:cNvGrpSpPr>
              <a:grpSpLocks/>
            </p:cNvGrpSpPr>
            <p:nvPr/>
          </p:nvGrpSpPr>
          <p:grpSpPr bwMode="auto">
            <a:xfrm>
              <a:off x="1152" y="2242"/>
              <a:ext cx="437" cy="419"/>
              <a:chOff x="1110" y="2656"/>
              <a:chExt cx="1410" cy="1351"/>
            </a:xfrm>
          </p:grpSpPr>
          <p:sp>
            <p:nvSpPr>
              <p:cNvPr id="6154" name="AutoShape 21"/>
              <p:cNvSpPr>
                <a:spLocks noChangeArrowheads="1"/>
              </p:cNvSpPr>
              <p:nvPr/>
            </p:nvSpPr>
            <p:spPr bwMode="gray">
              <a:xfrm>
                <a:off x="1123" y="2679"/>
                <a:ext cx="1397"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5" name="AutoShape 22"/>
              <p:cNvSpPr>
                <a:spLocks noChangeArrowheads="1"/>
              </p:cNvSpPr>
              <p:nvPr/>
            </p:nvSpPr>
            <p:spPr bwMode="gray">
              <a:xfrm>
                <a:off x="1110" y="2656"/>
                <a:ext cx="1335"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789527" name="AutoShape 23"/>
              <p:cNvSpPr>
                <a:spLocks noChangeArrowheads="1"/>
              </p:cNvSpPr>
              <p:nvPr/>
            </p:nvSpPr>
            <p:spPr bwMode="gray">
              <a:xfrm>
                <a:off x="1200" y="2736"/>
                <a:ext cx="1196"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6151"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2" name="Text Box 25"/>
            <p:cNvSpPr txBox="1">
              <a:spLocks noChangeArrowheads="1"/>
            </p:cNvSpPr>
            <p:nvPr/>
          </p:nvSpPr>
          <p:spPr bwMode="auto">
            <a:xfrm>
              <a:off x="1557" y="2142"/>
              <a:ext cx="1894"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3200" b="0" noProof="0" dirty="0">
                  <a:solidFill>
                    <a:srgbClr val="000000"/>
                  </a:solidFill>
                  <a:latin typeface="Arial" charset="0"/>
                  <a:ea typeface="华文行楷" pitchFamily="2" charset="-122"/>
                </a:rPr>
                <a:t> </a:t>
              </a:r>
              <a:r>
                <a:rPr lang="zh-CN" altLang="en-US" sz="3200" b="0" noProof="0" dirty="0" smtClean="0">
                  <a:solidFill>
                    <a:srgbClr val="000000"/>
                  </a:solidFill>
                  <a:latin typeface="Arial" charset="0"/>
                  <a:ea typeface="华文行楷" pitchFamily="2" charset="-122"/>
                </a:rPr>
                <a:t>财务指标分析</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6153" name="Text Box 26"/>
            <p:cNvSpPr txBox="1">
              <a:spLocks noChangeArrowheads="1"/>
            </p:cNvSpPr>
            <p:nvPr/>
          </p:nvSpPr>
          <p:spPr bwMode="gray">
            <a:xfrm>
              <a:off x="1215" y="2274"/>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Arial" charset="0"/>
                  <a:ea typeface="华文彩云" pitchFamily="2" charset="-122"/>
                  <a:cs typeface="+mn-cs"/>
                </a:rPr>
                <a:t>三</a:t>
              </a:r>
            </a:p>
          </p:txBody>
        </p:sp>
      </p:grpSp>
      <p:sp>
        <p:nvSpPr>
          <p:cNvPr id="36" name="文本框 35"/>
          <p:cNvSpPr txBox="1"/>
          <p:nvPr/>
        </p:nvSpPr>
        <p:spPr>
          <a:xfrm>
            <a:off x="2988637" y="218745"/>
            <a:ext cx="3181269"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主要内容</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7" name="Group 19"/>
          <p:cNvGrpSpPr>
            <a:grpSpLocks/>
          </p:cNvGrpSpPr>
          <p:nvPr/>
        </p:nvGrpSpPr>
        <p:grpSpPr bwMode="auto">
          <a:xfrm>
            <a:off x="1834504" y="3779897"/>
            <a:ext cx="4209658" cy="608513"/>
            <a:chOff x="1152" y="2195"/>
            <a:chExt cx="2248" cy="471"/>
          </a:xfrm>
        </p:grpSpPr>
        <p:grpSp>
          <p:nvGrpSpPr>
            <p:cNvPr id="28" name="Group 20"/>
            <p:cNvGrpSpPr>
              <a:grpSpLocks/>
            </p:cNvGrpSpPr>
            <p:nvPr/>
          </p:nvGrpSpPr>
          <p:grpSpPr bwMode="auto">
            <a:xfrm>
              <a:off x="1152" y="2242"/>
              <a:ext cx="435" cy="419"/>
              <a:chOff x="1110" y="2656"/>
              <a:chExt cx="1405" cy="1351"/>
            </a:xfrm>
          </p:grpSpPr>
          <p:sp>
            <p:nvSpPr>
              <p:cNvPr id="32" name="AutoShape 21"/>
              <p:cNvSpPr>
                <a:spLocks noChangeArrowheads="1"/>
              </p:cNvSpPr>
              <p:nvPr/>
            </p:nvSpPr>
            <p:spPr bwMode="gray">
              <a:xfrm>
                <a:off x="1123" y="2679"/>
                <a:ext cx="1392"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3" name="AutoShape 22"/>
              <p:cNvSpPr>
                <a:spLocks noChangeArrowheads="1"/>
              </p:cNvSpPr>
              <p:nvPr/>
            </p:nvSpPr>
            <p:spPr bwMode="gray">
              <a:xfrm>
                <a:off x="1110" y="2656"/>
                <a:ext cx="1330"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4" name="AutoShape 23"/>
              <p:cNvSpPr>
                <a:spLocks noChangeArrowheads="1"/>
              </p:cNvSpPr>
              <p:nvPr/>
            </p:nvSpPr>
            <p:spPr bwMode="gray">
              <a:xfrm>
                <a:off x="1200" y="2736"/>
                <a:ext cx="1191"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29"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0" name="Text Box 25"/>
            <p:cNvSpPr txBox="1">
              <a:spLocks noChangeArrowheads="1"/>
            </p:cNvSpPr>
            <p:nvPr/>
          </p:nvSpPr>
          <p:spPr bwMode="auto">
            <a:xfrm>
              <a:off x="1583" y="2195"/>
              <a:ext cx="1817" cy="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3200" b="0" noProof="0" dirty="0">
                  <a:solidFill>
                    <a:srgbClr val="000000"/>
                  </a:solidFill>
                  <a:latin typeface="Arial" charset="0"/>
                  <a:ea typeface="华文行楷" pitchFamily="2" charset="-122"/>
                </a:rPr>
                <a:t> </a:t>
              </a:r>
              <a:r>
                <a:rPr lang="zh-CN" altLang="en-US" sz="3200" b="0" noProof="0" dirty="0" smtClean="0">
                  <a:solidFill>
                    <a:srgbClr val="000000"/>
                  </a:solidFill>
                  <a:latin typeface="Arial" charset="0"/>
                  <a:ea typeface="华文行楷" pitchFamily="2" charset="-122"/>
                </a:rPr>
                <a:t>财务综合分析</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31" name="Text Box 26"/>
            <p:cNvSpPr txBox="1">
              <a:spLocks noChangeArrowheads="1"/>
            </p:cNvSpPr>
            <p:nvPr/>
          </p:nvSpPr>
          <p:spPr bwMode="gray">
            <a:xfrm>
              <a:off x="1222" y="2267"/>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zh-CN" altLang="en-US" sz="2400" dirty="0">
                  <a:solidFill>
                    <a:srgbClr val="FFFFFF"/>
                  </a:solidFill>
                  <a:latin typeface="Arial" charset="0"/>
                  <a:ea typeface="华文彩云" pitchFamily="2" charset="-122"/>
                </a:rPr>
                <a:t>四</a:t>
              </a:r>
              <a:endParaRPr kumimoji="0" lang="zh-CN" altLang="en-US" sz="2400" b="1" i="0" u="none" strike="noStrike" kern="1200" cap="none" spc="0" normalizeH="0" baseline="0" noProof="0" dirty="0">
                <a:ln>
                  <a:noFill/>
                </a:ln>
                <a:solidFill>
                  <a:srgbClr val="FFFFFF"/>
                </a:solidFill>
                <a:effectLst/>
                <a:uLnTx/>
                <a:uFillTx/>
                <a:latin typeface="Arial" charset="0"/>
                <a:ea typeface="华文彩云" pitchFamily="2" charset="-122"/>
                <a:cs typeface="+mn-cs"/>
              </a:endParaRPr>
            </a:p>
          </p:txBody>
        </p:sp>
      </p:grpSp>
    </p:spTree>
    <p:extLst>
      <p:ext uri="{BB962C8B-B14F-4D97-AF65-F5344CB8AC3E}">
        <p14:creationId xmlns:p14="http://schemas.microsoft.com/office/powerpoint/2010/main" val="10679259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475656" y="118282"/>
            <a:ext cx="6526212" cy="602456"/>
          </a:xfrm>
        </p:spPr>
        <p:txBody>
          <a:bodyPr/>
          <a:lstStyle/>
          <a:p>
            <a:pPr eaLnBrk="1" hangingPunct="1"/>
            <a:r>
              <a:rPr lang="zh-CN" altLang="en-US" dirty="0" smtClean="0">
                <a:latin typeface="华文仿宋" pitchFamily="2" charset="-122"/>
              </a:rPr>
              <a:t>一、比率分析法</a:t>
            </a:r>
          </a:p>
        </p:txBody>
      </p:sp>
      <p:sp>
        <p:nvSpPr>
          <p:cNvPr id="7171" name="Rectangle 3"/>
          <p:cNvSpPr>
            <a:spLocks noGrp="1" noChangeArrowheads="1"/>
          </p:cNvSpPr>
          <p:nvPr>
            <p:ph type="body" idx="1"/>
          </p:nvPr>
        </p:nvSpPr>
        <p:spPr>
          <a:xfrm>
            <a:off x="395536" y="1347614"/>
            <a:ext cx="7776864" cy="2664296"/>
          </a:xfrm>
        </p:spPr>
        <p:txBody>
          <a:bodyPr/>
          <a:lstStyle/>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比率分析法是财务分析的</a:t>
            </a:r>
            <a:r>
              <a:rPr lang="zh-CN" altLang="en-US" sz="2000" dirty="0">
                <a:solidFill>
                  <a:srgbClr val="FF0000"/>
                </a:solidFill>
                <a:latin typeface="微软雅黑" panose="020B0503020204020204" pitchFamily="34" charset="-122"/>
                <a:ea typeface="微软雅黑" panose="020B0503020204020204" pitchFamily="34" charset="-122"/>
              </a:rPr>
              <a:t>最基本、最重要</a:t>
            </a:r>
            <a:r>
              <a:rPr lang="zh-CN" altLang="en-US" sz="2000" b="0" dirty="0">
                <a:latin typeface="微软雅黑" panose="020B0503020204020204" pitchFamily="34" charset="-122"/>
                <a:ea typeface="微软雅黑" panose="020B0503020204020204" pitchFamily="34" charset="-122"/>
              </a:rPr>
              <a:t>的方法。比率分析法实质上是将影响财务状况的</a:t>
            </a:r>
            <a:r>
              <a:rPr lang="zh-CN" altLang="en-US" sz="2000" dirty="0">
                <a:latin typeface="微软雅黑" panose="020B0503020204020204" pitchFamily="34" charset="-122"/>
                <a:ea typeface="微软雅黑" panose="020B0503020204020204" pitchFamily="34" charset="-122"/>
              </a:rPr>
              <a:t>两个相关因素联系起来</a:t>
            </a:r>
            <a:r>
              <a:rPr lang="zh-CN" altLang="en-US" sz="2000" b="0" dirty="0">
                <a:latin typeface="微软雅黑" panose="020B0503020204020204" pitchFamily="34" charset="-122"/>
                <a:ea typeface="微软雅黑" panose="020B0503020204020204" pitchFamily="34" charset="-122"/>
              </a:rPr>
              <a:t>，通过计算比率，反映他们之间的</a:t>
            </a:r>
            <a:r>
              <a:rPr lang="zh-CN" altLang="en-US" sz="2000" b="0" dirty="0" smtClean="0">
                <a:latin typeface="微软雅黑" panose="020B0503020204020204" pitchFamily="34" charset="-122"/>
                <a:ea typeface="微软雅黑" panose="020B0503020204020204" pitchFamily="34" charset="-122"/>
              </a:rPr>
              <a:t>关系，</a:t>
            </a:r>
            <a:r>
              <a:rPr lang="zh-CN" altLang="en-US" sz="2000" b="0" dirty="0">
                <a:latin typeface="微软雅黑" panose="020B0503020204020204" pitchFamily="34" charset="-122"/>
                <a:ea typeface="微软雅黑" panose="020B0503020204020204" pitchFamily="34" charset="-122"/>
              </a:rPr>
              <a:t>以确定经济活动变动情况的分析方法</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常用</a:t>
            </a:r>
            <a:r>
              <a:rPr lang="zh-CN" altLang="en-US" sz="2000" b="0" dirty="0">
                <a:latin typeface="微软雅黑" panose="020B0503020204020204" pitchFamily="34" charset="-122"/>
                <a:ea typeface="微软雅黑" panose="020B0503020204020204" pitchFamily="34" charset="-122"/>
              </a:rPr>
              <a:t>的相关比率主要包括流动比率、速动比率、现金比率、资产负债率、产权比率、资产周转率、净资产收益率等，概况起来可以反映四种情况：反映偿债能力的比率、反映盈利能力的比率，反映营运能力的比率和反映发展能力的比率</a:t>
            </a: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64372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259632" y="123478"/>
            <a:ext cx="6526212" cy="602456"/>
          </a:xfrm>
        </p:spPr>
        <p:txBody>
          <a:bodyPr/>
          <a:lstStyle/>
          <a:p>
            <a:pPr eaLnBrk="1" hangingPunct="1"/>
            <a:r>
              <a:rPr lang="zh-CN" altLang="en-US" dirty="0" smtClean="0">
                <a:latin typeface="华文仿宋" pitchFamily="2" charset="-122"/>
              </a:rPr>
              <a:t>二、因素分析法</a:t>
            </a:r>
          </a:p>
        </p:txBody>
      </p:sp>
      <p:sp>
        <p:nvSpPr>
          <p:cNvPr id="5" name="Rectangle 3"/>
          <p:cNvSpPr txBox="1">
            <a:spLocks noChangeArrowheads="1"/>
          </p:cNvSpPr>
          <p:nvPr/>
        </p:nvSpPr>
        <p:spPr bwMode="gray">
          <a:xfrm>
            <a:off x="467544" y="987574"/>
            <a:ext cx="8208912"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a:latin typeface="微软雅黑" panose="020B0503020204020204" pitchFamily="34" charset="-122"/>
                <a:ea typeface="微软雅黑" panose="020B0503020204020204" pitchFamily="34" charset="-122"/>
              </a:rPr>
              <a:t>因素分析法</a:t>
            </a:r>
            <a:r>
              <a:rPr lang="zh-CN" altLang="en-US" sz="2000" b="0" dirty="0">
                <a:latin typeface="微软雅黑" panose="020B0503020204020204" pitchFamily="34" charset="-122"/>
                <a:ea typeface="微软雅黑" panose="020B0503020204020204" pitchFamily="34" charset="-122"/>
              </a:rPr>
              <a:t>是依据分析指标与其影响因素之间的关系，按照一定的程序和方法，确定各因素对分析指标差异影响程度的一种技术方法</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因素分析</a:t>
            </a:r>
            <a:r>
              <a:rPr lang="zh-CN" altLang="en-US" sz="2000" b="0" dirty="0">
                <a:latin typeface="微软雅黑" panose="020B0503020204020204" pitchFamily="34" charset="-122"/>
                <a:ea typeface="微软雅黑" panose="020B0503020204020204" pitchFamily="34" charset="-122"/>
              </a:rPr>
              <a:t>法根据其分析特点可分为</a:t>
            </a:r>
            <a:r>
              <a:rPr lang="zh-CN" altLang="en-US" sz="2000" dirty="0">
                <a:latin typeface="微软雅黑" panose="020B0503020204020204" pitchFamily="34" charset="-122"/>
                <a:ea typeface="微软雅黑" panose="020B0503020204020204" pitchFamily="34" charset="-122"/>
              </a:rPr>
              <a:t>连环替代法</a:t>
            </a:r>
            <a:r>
              <a:rPr lang="zh-CN" altLang="en-US" sz="2000" b="0" dirty="0">
                <a:latin typeface="微软雅黑" panose="020B0503020204020204" pitchFamily="34" charset="-122"/>
                <a:ea typeface="微软雅黑" panose="020B0503020204020204" pitchFamily="34" charset="-122"/>
              </a:rPr>
              <a:t>和</a:t>
            </a:r>
            <a:r>
              <a:rPr lang="zh-CN" altLang="en-US" sz="2000" dirty="0">
                <a:latin typeface="微软雅黑" panose="020B0503020204020204" pitchFamily="34" charset="-122"/>
                <a:ea typeface="微软雅黑" panose="020B0503020204020204" pitchFamily="34" charset="-122"/>
              </a:rPr>
              <a:t>差额计算</a:t>
            </a:r>
            <a:r>
              <a:rPr lang="zh-CN" altLang="en-US" sz="2000" b="0" dirty="0">
                <a:latin typeface="微软雅黑" panose="020B0503020204020204" pitchFamily="34" charset="-122"/>
                <a:ea typeface="微软雅黑" panose="020B0503020204020204" pitchFamily="34" charset="-122"/>
              </a:rPr>
              <a:t>法两种</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dirty="0" smtClean="0">
                <a:solidFill>
                  <a:srgbClr val="FF0000"/>
                </a:solidFill>
                <a:latin typeface="微软雅黑" panose="020B0503020204020204" pitchFamily="34" charset="-122"/>
                <a:ea typeface="微软雅黑" panose="020B0503020204020204" pitchFamily="34" charset="-122"/>
              </a:rPr>
              <a:t>（一）</a:t>
            </a:r>
            <a:r>
              <a:rPr lang="zh-CN" altLang="en-US" sz="2000" dirty="0">
                <a:solidFill>
                  <a:srgbClr val="FF0000"/>
                </a:solidFill>
                <a:latin typeface="微软雅黑" panose="020B0503020204020204" pitchFamily="34" charset="-122"/>
                <a:ea typeface="微软雅黑" panose="020B0503020204020204" pitchFamily="34" charset="-122"/>
              </a:rPr>
              <a:t>连环替代法</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连环替代法是因素分析法的基本形式，一般连环替代法需求遵循以下几个步骤组成</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a:t>
            </a:r>
            <a:r>
              <a:rPr lang="en-US" altLang="zh-CN" sz="2000" b="0" dirty="0" smtClean="0">
                <a:latin typeface="微软雅黑" panose="020B0503020204020204" pitchFamily="34" charset="-122"/>
                <a:ea typeface="微软雅黑" panose="020B0503020204020204" pitchFamily="34" charset="-122"/>
              </a:rPr>
              <a:t>1</a:t>
            </a:r>
            <a:r>
              <a:rPr lang="zh-CN" altLang="en-US" sz="2000" b="0" dirty="0" smtClean="0">
                <a:latin typeface="微软雅黑" panose="020B0503020204020204" pitchFamily="34" charset="-122"/>
                <a:ea typeface="微软雅黑" panose="020B0503020204020204" pitchFamily="34" charset="-122"/>
              </a:rPr>
              <a:t>）分解</a:t>
            </a:r>
            <a:r>
              <a:rPr lang="zh-CN" altLang="en-US" sz="2000" b="0" dirty="0">
                <a:latin typeface="微软雅黑" panose="020B0503020204020204" pitchFamily="34" charset="-122"/>
                <a:ea typeface="微软雅黑" panose="020B0503020204020204" pitchFamily="34" charset="-122"/>
              </a:rPr>
              <a:t>指标体系，确定分析对象             </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a:t>
            </a:r>
            <a:r>
              <a:rPr lang="en-US" altLang="zh-CN" sz="2000" b="0" dirty="0" smtClean="0">
                <a:latin typeface="微软雅黑" panose="020B0503020204020204" pitchFamily="34" charset="-122"/>
                <a:ea typeface="微软雅黑" panose="020B0503020204020204" pitchFamily="34" charset="-122"/>
              </a:rPr>
              <a:t>2</a:t>
            </a:r>
            <a:r>
              <a:rPr lang="zh-CN" altLang="en-US" sz="2000" b="0" dirty="0" smtClean="0">
                <a:latin typeface="微软雅黑" panose="020B0503020204020204" pitchFamily="34" charset="-122"/>
                <a:ea typeface="微软雅黑" panose="020B0503020204020204" pitchFamily="34" charset="-122"/>
              </a:rPr>
              <a:t>）连环</a:t>
            </a:r>
            <a:r>
              <a:rPr lang="zh-CN" altLang="en-US" sz="2000" b="0" dirty="0">
                <a:latin typeface="微软雅黑" panose="020B0503020204020204" pitchFamily="34" charset="-122"/>
                <a:ea typeface="微软雅黑" panose="020B0503020204020204" pitchFamily="34" charset="-122"/>
              </a:rPr>
              <a:t>顺序替代，计算替代结果</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a:t>
            </a:r>
            <a:r>
              <a:rPr lang="en-US" altLang="zh-CN" sz="2000" b="0" dirty="0" smtClean="0">
                <a:latin typeface="微软雅黑" panose="020B0503020204020204" pitchFamily="34" charset="-122"/>
                <a:ea typeface="微软雅黑" panose="020B0503020204020204" pitchFamily="34" charset="-122"/>
              </a:rPr>
              <a:t>3</a:t>
            </a:r>
            <a:r>
              <a:rPr lang="zh-CN" altLang="en-US" sz="2000" b="0" dirty="0" smtClean="0">
                <a:latin typeface="微软雅黑" panose="020B0503020204020204" pitchFamily="34" charset="-122"/>
                <a:ea typeface="微软雅黑" panose="020B0503020204020204" pitchFamily="34" charset="-122"/>
              </a:rPr>
              <a:t>）比较</a:t>
            </a:r>
            <a:r>
              <a:rPr lang="zh-CN" altLang="en-US" sz="2000" b="0" dirty="0">
                <a:latin typeface="微软雅黑" panose="020B0503020204020204" pitchFamily="34" charset="-122"/>
                <a:ea typeface="微软雅黑" panose="020B0503020204020204" pitchFamily="34" charset="-122"/>
              </a:rPr>
              <a:t>替代结果，确定影响程度                </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a:t>
            </a:r>
            <a:r>
              <a:rPr lang="en-US" altLang="zh-CN" sz="2000" b="0" dirty="0" smtClean="0">
                <a:latin typeface="微软雅黑" panose="020B0503020204020204" pitchFamily="34" charset="-122"/>
                <a:ea typeface="微软雅黑" panose="020B0503020204020204" pitchFamily="34" charset="-122"/>
              </a:rPr>
              <a:t>4</a:t>
            </a:r>
            <a:r>
              <a:rPr lang="zh-CN" altLang="en-US" sz="2000" b="0" dirty="0" smtClean="0">
                <a:latin typeface="微软雅黑" panose="020B0503020204020204" pitchFamily="34" charset="-122"/>
                <a:ea typeface="微软雅黑" panose="020B0503020204020204" pitchFamily="34" charset="-122"/>
              </a:rPr>
              <a:t>）加</a:t>
            </a:r>
            <a:r>
              <a:rPr lang="zh-CN" altLang="en-US" sz="2000" b="0" dirty="0">
                <a:latin typeface="微软雅黑" panose="020B0503020204020204" pitchFamily="34" charset="-122"/>
                <a:ea typeface="微软雅黑" panose="020B0503020204020204" pitchFamily="34" charset="-122"/>
              </a:rPr>
              <a:t>总影响数值，验算分析结果</a:t>
            </a:r>
          </a:p>
          <a:p>
            <a:pPr algn="just" eaLnBrk="1" hangingPunct="1">
              <a:lnSpc>
                <a:spcPct val="100000"/>
              </a:lnSpc>
              <a:spcBef>
                <a:spcPts val="200"/>
              </a:spcBef>
              <a:spcAft>
                <a:spcPts val="200"/>
              </a:spcAft>
            </a:pP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57503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524809" y="123478"/>
            <a:ext cx="6526212" cy="602456"/>
          </a:xfrm>
        </p:spPr>
        <p:txBody>
          <a:bodyPr/>
          <a:lstStyle/>
          <a:p>
            <a:pPr eaLnBrk="1" hangingPunct="1"/>
            <a:r>
              <a:rPr lang="zh-CN" altLang="en-US" dirty="0" smtClean="0">
                <a:latin typeface="华文仿宋" pitchFamily="2" charset="-122"/>
              </a:rPr>
              <a:t>二、因素分析法</a:t>
            </a:r>
          </a:p>
        </p:txBody>
      </p:sp>
      <p:sp>
        <p:nvSpPr>
          <p:cNvPr id="5" name="Rectangle 3"/>
          <p:cNvSpPr txBox="1">
            <a:spLocks noChangeArrowheads="1"/>
          </p:cNvSpPr>
          <p:nvPr/>
        </p:nvSpPr>
        <p:spPr bwMode="gray">
          <a:xfrm>
            <a:off x="497969" y="843558"/>
            <a:ext cx="776128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a:solidFill>
                  <a:srgbClr val="FF0000"/>
                </a:solidFill>
              </a:rPr>
              <a:t> 例题</a:t>
            </a:r>
            <a:r>
              <a:rPr lang="en-US" altLang="zh-CN" sz="2000" dirty="0">
                <a:solidFill>
                  <a:srgbClr val="FF0000"/>
                </a:solidFill>
              </a:rPr>
              <a:t>10-1</a:t>
            </a:r>
            <a:r>
              <a:rPr lang="zh-CN" altLang="en-US" sz="2000" dirty="0">
                <a:solidFill>
                  <a:srgbClr val="FF0000"/>
                </a:solidFill>
              </a:rPr>
              <a:t>：</a:t>
            </a:r>
            <a:r>
              <a:rPr lang="zh-CN" altLang="en-US" sz="2000" dirty="0"/>
              <a:t>龙翔企业某产品的材料成本见表</a:t>
            </a:r>
            <a:r>
              <a:rPr lang="en-US" altLang="zh-CN" sz="2000" dirty="0"/>
              <a:t>10-1</a:t>
            </a:r>
            <a:r>
              <a:rPr lang="zh-CN" altLang="en-US" sz="2000" dirty="0"/>
              <a:t>，运用连环替代法分析各因素变动对材料成本的影响程度。</a:t>
            </a:r>
            <a:endParaRPr lang="zh-CN" altLang="en-US" sz="2000" b="0" dirty="0" smtClean="0"/>
          </a:p>
        </p:txBody>
      </p:sp>
      <p:pic>
        <p:nvPicPr>
          <p:cNvPr id="3" name="图片 2"/>
          <p:cNvPicPr>
            <a:picLocks noChangeAspect="1"/>
          </p:cNvPicPr>
          <p:nvPr/>
        </p:nvPicPr>
        <p:blipFill>
          <a:blip r:embed="rId2"/>
          <a:stretch>
            <a:fillRect/>
          </a:stretch>
        </p:blipFill>
        <p:spPr>
          <a:xfrm>
            <a:off x="611560" y="1635646"/>
            <a:ext cx="7560840" cy="2232247"/>
          </a:xfrm>
          <a:prstGeom prst="rect">
            <a:avLst/>
          </a:prstGeom>
        </p:spPr>
      </p:pic>
    </p:spTree>
    <p:extLst>
      <p:ext uri="{BB962C8B-B14F-4D97-AF65-F5344CB8AC3E}">
        <p14:creationId xmlns:p14="http://schemas.microsoft.com/office/powerpoint/2010/main" val="19620208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91680" y="195486"/>
            <a:ext cx="6526212" cy="602456"/>
          </a:xfrm>
        </p:spPr>
        <p:txBody>
          <a:bodyPr/>
          <a:lstStyle/>
          <a:p>
            <a:pPr eaLnBrk="1" hangingPunct="1"/>
            <a:r>
              <a:rPr lang="zh-CN" altLang="en-US" dirty="0" smtClean="0">
                <a:latin typeface="华文仿宋" pitchFamily="2" charset="-122"/>
              </a:rPr>
              <a:t>二、因素分析法</a:t>
            </a:r>
          </a:p>
        </p:txBody>
      </p:sp>
      <p:sp>
        <p:nvSpPr>
          <p:cNvPr id="5" name="Rectangle 3"/>
          <p:cNvSpPr txBox="1">
            <a:spLocks noChangeArrowheads="1"/>
          </p:cNvSpPr>
          <p:nvPr/>
        </p:nvSpPr>
        <p:spPr bwMode="gray">
          <a:xfrm>
            <a:off x="395536" y="987574"/>
            <a:ext cx="8064896"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pPr>
            <a:r>
              <a:rPr lang="zh-CN" altLang="zh-CN" sz="1600" dirty="0" smtClean="0">
                <a:solidFill>
                  <a:srgbClr val="FF0000"/>
                </a:solidFill>
                <a:latin typeface="微软雅黑" panose="020B0503020204020204" pitchFamily="34" charset="-122"/>
                <a:ea typeface="微软雅黑" panose="020B0503020204020204" pitchFamily="34" charset="-122"/>
              </a:rPr>
              <a:t>分析</a:t>
            </a:r>
            <a:r>
              <a:rPr lang="zh-CN" altLang="zh-CN" sz="1600" dirty="0">
                <a:solidFill>
                  <a:srgbClr val="FF0000"/>
                </a:solidFill>
                <a:latin typeface="微软雅黑" panose="020B0503020204020204" pitchFamily="34" charset="-122"/>
                <a:ea typeface="微软雅黑" panose="020B0503020204020204" pitchFamily="34" charset="-122"/>
              </a:rPr>
              <a:t>对象：</a:t>
            </a:r>
            <a:r>
              <a:rPr lang="zh-CN" altLang="zh-CN" sz="1600" dirty="0">
                <a:latin typeface="微软雅黑" panose="020B0503020204020204" pitchFamily="34" charset="-122"/>
                <a:ea typeface="微软雅黑" panose="020B0503020204020204" pitchFamily="34" charset="-122"/>
              </a:rPr>
              <a:t>材料成本总差异＝</a:t>
            </a:r>
            <a:r>
              <a:rPr lang="en-US" altLang="zh-CN" sz="1600" dirty="0">
                <a:latin typeface="微软雅黑" panose="020B0503020204020204" pitchFamily="34" charset="-122"/>
                <a:ea typeface="微软雅黑" panose="020B0503020204020204" pitchFamily="34" charset="-122"/>
              </a:rPr>
              <a:t>46 200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40 000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6 200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solidFill>
                  <a:srgbClr val="7030A0"/>
                </a:solidFill>
                <a:latin typeface="微软雅黑" panose="020B0503020204020204" pitchFamily="34" charset="-122"/>
                <a:ea typeface="微软雅黑" panose="020B0503020204020204" pitchFamily="34" charset="-122"/>
              </a:rPr>
              <a:t>基期数：</a:t>
            </a:r>
            <a:r>
              <a:rPr lang="en-US" altLang="zh-CN" sz="1600" dirty="0">
                <a:solidFill>
                  <a:srgbClr val="7030A0"/>
                </a:solidFill>
                <a:latin typeface="微软雅黑" panose="020B0503020204020204" pitchFamily="34" charset="-122"/>
                <a:ea typeface="微软雅黑" panose="020B0503020204020204" pitchFamily="34" charset="-122"/>
              </a:rPr>
              <a:t>1 000 × 8 × 5 </a:t>
            </a:r>
            <a:r>
              <a:rPr lang="zh-CN" altLang="zh-CN" sz="1600" dirty="0">
                <a:solidFill>
                  <a:srgbClr val="7030A0"/>
                </a:solidFill>
                <a:latin typeface="微软雅黑" panose="020B0503020204020204" pitchFamily="34" charset="-122"/>
                <a:ea typeface="微软雅黑" panose="020B0503020204020204" pitchFamily="34" charset="-122"/>
              </a:rPr>
              <a:t>＝</a:t>
            </a:r>
            <a:r>
              <a:rPr lang="en-US" altLang="zh-CN" sz="1600" dirty="0">
                <a:solidFill>
                  <a:srgbClr val="7030A0"/>
                </a:solidFill>
                <a:latin typeface="微软雅黑" panose="020B0503020204020204" pitchFamily="34" charset="-122"/>
                <a:ea typeface="微软雅黑" panose="020B0503020204020204" pitchFamily="34" charset="-122"/>
              </a:rPr>
              <a:t>40 000</a:t>
            </a:r>
            <a:r>
              <a:rPr lang="zh-CN" altLang="zh-CN" sz="1600" dirty="0">
                <a:solidFill>
                  <a:srgbClr val="7030A0"/>
                </a:solidFill>
                <a:latin typeface="微软雅黑" panose="020B0503020204020204" pitchFamily="34" charset="-122"/>
                <a:ea typeface="微软雅黑" panose="020B0503020204020204" pitchFamily="34" charset="-122"/>
              </a:rPr>
              <a:t>元</a:t>
            </a:r>
          </a:p>
          <a:p>
            <a:pPr>
              <a:lnSpc>
                <a:spcPct val="100000"/>
              </a:lnSpc>
            </a:pPr>
            <a:r>
              <a:rPr lang="zh-CN" altLang="zh-CN" sz="1600" dirty="0">
                <a:solidFill>
                  <a:srgbClr val="FF0000"/>
                </a:solidFill>
                <a:latin typeface="微软雅黑" panose="020B0503020204020204" pitchFamily="34" charset="-122"/>
                <a:ea typeface="微软雅黑" panose="020B0503020204020204" pitchFamily="34" charset="-122"/>
              </a:rPr>
              <a:t>替代第一因素：</a:t>
            </a:r>
            <a:r>
              <a:rPr lang="en-US" altLang="zh-CN" sz="1600" dirty="0">
                <a:solidFill>
                  <a:srgbClr val="FF0000"/>
                </a:solidFill>
                <a:latin typeface="微软雅黑" panose="020B0503020204020204" pitchFamily="34" charset="-122"/>
                <a:ea typeface="微软雅黑" panose="020B0503020204020204" pitchFamily="34" charset="-122"/>
              </a:rPr>
              <a:t>1 100 </a:t>
            </a:r>
            <a:r>
              <a:rPr lang="en-US" altLang="zh-CN" sz="1600" dirty="0">
                <a:latin typeface="微软雅黑" panose="020B0503020204020204" pitchFamily="34" charset="-122"/>
                <a:ea typeface="微软雅黑" panose="020B0503020204020204" pitchFamily="34" charset="-122"/>
              </a:rPr>
              <a:t>× 8 × 5</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44 000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latin typeface="微软雅黑" panose="020B0503020204020204" pitchFamily="34" charset="-122"/>
                <a:ea typeface="微软雅黑" panose="020B0503020204020204" pitchFamily="34" charset="-122"/>
              </a:rPr>
              <a:t>产品产量的影响程度：</a:t>
            </a:r>
            <a:r>
              <a:rPr lang="en-US" altLang="zh-CN" sz="1600" dirty="0">
                <a:latin typeface="微软雅黑" panose="020B0503020204020204" pitchFamily="34" charset="-122"/>
                <a:ea typeface="微软雅黑" panose="020B0503020204020204" pitchFamily="34" charset="-122"/>
              </a:rPr>
              <a:t>44 000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40 000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4 000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latin typeface="微软雅黑" panose="020B0503020204020204" pitchFamily="34" charset="-122"/>
                <a:ea typeface="微软雅黑" panose="020B0503020204020204" pitchFamily="34" charset="-122"/>
              </a:rPr>
              <a:t>即由于产量增加</a:t>
            </a:r>
            <a:r>
              <a:rPr lang="en-US" altLang="zh-CN" sz="1600" dirty="0">
                <a:latin typeface="微软雅黑" panose="020B0503020204020204" pitchFamily="34" charset="-122"/>
                <a:ea typeface="微软雅黑" panose="020B0503020204020204" pitchFamily="34" charset="-122"/>
              </a:rPr>
              <a:t>100</a:t>
            </a:r>
            <a:r>
              <a:rPr lang="zh-CN" altLang="zh-CN" sz="1600" dirty="0">
                <a:latin typeface="微软雅黑" panose="020B0503020204020204" pitchFamily="34" charset="-122"/>
                <a:ea typeface="微软雅黑" panose="020B0503020204020204" pitchFamily="34" charset="-122"/>
              </a:rPr>
              <a:t>件，使材料费用增加</a:t>
            </a:r>
            <a:r>
              <a:rPr lang="en-US" altLang="zh-CN" sz="1600" dirty="0">
                <a:latin typeface="微软雅黑" panose="020B0503020204020204" pitchFamily="34" charset="-122"/>
                <a:ea typeface="微软雅黑" panose="020B0503020204020204" pitchFamily="34" charset="-122"/>
              </a:rPr>
              <a:t>4 000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solidFill>
                  <a:srgbClr val="FF0000"/>
                </a:solidFill>
                <a:latin typeface="微软雅黑" panose="020B0503020204020204" pitchFamily="34" charset="-122"/>
                <a:ea typeface="微软雅黑" panose="020B0503020204020204" pitchFamily="34" charset="-122"/>
              </a:rPr>
              <a:t>替代第二因素：</a:t>
            </a:r>
            <a:r>
              <a:rPr lang="en-US" altLang="zh-CN" sz="1600" dirty="0">
                <a:latin typeface="微软雅黑" panose="020B0503020204020204" pitchFamily="34" charset="-122"/>
                <a:ea typeface="微软雅黑" panose="020B0503020204020204" pitchFamily="34" charset="-122"/>
              </a:rPr>
              <a:t>1 100 × </a:t>
            </a:r>
            <a:r>
              <a:rPr lang="en-US" altLang="zh-CN" sz="1600" dirty="0">
                <a:solidFill>
                  <a:srgbClr val="FF0000"/>
                </a:solidFill>
                <a:latin typeface="微软雅黑" panose="020B0503020204020204" pitchFamily="34" charset="-122"/>
                <a:ea typeface="微软雅黑" panose="020B0503020204020204" pitchFamily="34" charset="-122"/>
              </a:rPr>
              <a:t>7 </a:t>
            </a:r>
            <a:r>
              <a:rPr lang="en-US" altLang="zh-CN" sz="1600" dirty="0">
                <a:latin typeface="微软雅黑" panose="020B0503020204020204" pitchFamily="34" charset="-122"/>
                <a:ea typeface="微软雅黑" panose="020B0503020204020204" pitchFamily="34" charset="-122"/>
              </a:rPr>
              <a:t>× 5</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38 500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latin typeface="微软雅黑" panose="020B0503020204020204" pitchFamily="34" charset="-122"/>
                <a:ea typeface="微软雅黑" panose="020B0503020204020204" pitchFamily="34" charset="-122"/>
              </a:rPr>
              <a:t>材料单位消耗量的影响：</a:t>
            </a:r>
            <a:r>
              <a:rPr lang="en-US" altLang="zh-CN" sz="1600" dirty="0">
                <a:latin typeface="微软雅黑" panose="020B0503020204020204" pitchFamily="34" charset="-122"/>
                <a:ea typeface="微软雅黑" panose="020B0503020204020204" pitchFamily="34" charset="-122"/>
              </a:rPr>
              <a:t>38 500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44 000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5 500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latin typeface="微软雅黑" panose="020B0503020204020204" pitchFamily="34" charset="-122"/>
                <a:ea typeface="微软雅黑" panose="020B0503020204020204" pitchFamily="34" charset="-122"/>
              </a:rPr>
              <a:t>即由于单耗减少</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千克，使材料费用减少</a:t>
            </a:r>
            <a:r>
              <a:rPr lang="en-US" altLang="zh-CN" sz="1600" dirty="0">
                <a:latin typeface="微软雅黑" panose="020B0503020204020204" pitchFamily="34" charset="-122"/>
                <a:ea typeface="微软雅黑" panose="020B0503020204020204" pitchFamily="34" charset="-122"/>
              </a:rPr>
              <a:t>5 500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solidFill>
                  <a:srgbClr val="FF0000"/>
                </a:solidFill>
                <a:latin typeface="微软雅黑" panose="020B0503020204020204" pitchFamily="34" charset="-122"/>
                <a:ea typeface="微软雅黑" panose="020B0503020204020204" pitchFamily="34" charset="-122"/>
              </a:rPr>
              <a:t>替代第三因素：</a:t>
            </a:r>
            <a:r>
              <a:rPr lang="en-US" altLang="zh-CN" sz="1600" dirty="0">
                <a:latin typeface="微软雅黑" panose="020B0503020204020204" pitchFamily="34" charset="-122"/>
                <a:ea typeface="微软雅黑" panose="020B0503020204020204" pitchFamily="34" charset="-122"/>
              </a:rPr>
              <a:t>1 100 × 7 × </a:t>
            </a:r>
            <a:r>
              <a:rPr lang="en-US" altLang="zh-CN" sz="1600" dirty="0">
                <a:solidFill>
                  <a:srgbClr val="FF0000"/>
                </a:solidFill>
                <a:latin typeface="微软雅黑" panose="020B0503020204020204" pitchFamily="34" charset="-122"/>
                <a:ea typeface="微软雅黑" panose="020B0503020204020204" pitchFamily="34" charset="-122"/>
              </a:rPr>
              <a:t>6</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46 200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latin typeface="微软雅黑" panose="020B0503020204020204" pitchFamily="34" charset="-122"/>
                <a:ea typeface="微软雅黑" panose="020B0503020204020204" pitchFamily="34" charset="-122"/>
              </a:rPr>
              <a:t>材料单价的影响：</a:t>
            </a:r>
            <a:r>
              <a:rPr lang="en-US" altLang="zh-CN" sz="1600" dirty="0">
                <a:latin typeface="微软雅黑" panose="020B0503020204020204" pitchFamily="34" charset="-122"/>
                <a:ea typeface="微软雅黑" panose="020B0503020204020204" pitchFamily="34" charset="-122"/>
              </a:rPr>
              <a:t>46 200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38 500</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7 700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latin typeface="微软雅黑" panose="020B0503020204020204" pitchFamily="34" charset="-122"/>
                <a:ea typeface="微软雅黑" panose="020B0503020204020204" pitchFamily="34" charset="-122"/>
              </a:rPr>
              <a:t>即由于单价增加</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元，使材料费用增加</a:t>
            </a:r>
            <a:r>
              <a:rPr lang="en-US" altLang="zh-CN" sz="1600" dirty="0">
                <a:latin typeface="微软雅黑" panose="020B0503020204020204" pitchFamily="34" charset="-122"/>
                <a:ea typeface="微软雅黑" panose="020B0503020204020204" pitchFamily="34" charset="-122"/>
              </a:rPr>
              <a:t>7 700</a:t>
            </a:r>
            <a:r>
              <a:rPr lang="zh-CN" altLang="zh-CN" sz="1600" dirty="0">
                <a:latin typeface="微软雅黑" panose="020B0503020204020204" pitchFamily="34" charset="-122"/>
                <a:ea typeface="微软雅黑" panose="020B0503020204020204" pitchFamily="34" charset="-122"/>
              </a:rPr>
              <a:t>元</a:t>
            </a:r>
          </a:p>
          <a:p>
            <a:pPr>
              <a:lnSpc>
                <a:spcPct val="100000"/>
              </a:lnSpc>
            </a:pPr>
            <a:r>
              <a:rPr lang="zh-CN" altLang="zh-CN" sz="1600" dirty="0">
                <a:latin typeface="微软雅黑" panose="020B0503020204020204" pitchFamily="34" charset="-122"/>
                <a:ea typeface="微软雅黑" panose="020B0503020204020204" pitchFamily="34" charset="-122"/>
              </a:rPr>
              <a:t>三因素对材料费用的综合影响：</a:t>
            </a:r>
            <a:r>
              <a:rPr lang="en-US" altLang="zh-CN" sz="1600" dirty="0">
                <a:latin typeface="微软雅黑" panose="020B0503020204020204" pitchFamily="34" charset="-122"/>
                <a:ea typeface="微软雅黑" panose="020B0503020204020204" pitchFamily="34" charset="-122"/>
              </a:rPr>
              <a:t>6 200</a:t>
            </a:r>
            <a:r>
              <a:rPr lang="zh-CN" altLang="zh-CN" sz="1600" dirty="0">
                <a:latin typeface="微软雅黑" panose="020B0503020204020204" pitchFamily="34" charset="-122"/>
                <a:ea typeface="微软雅黑" panose="020B0503020204020204" pitchFamily="34" charset="-122"/>
              </a:rPr>
              <a:t>元</a:t>
            </a:r>
          </a:p>
          <a:p>
            <a:pPr algn="just" eaLnBrk="1" hangingPunct="1">
              <a:lnSpc>
                <a:spcPct val="100000"/>
              </a:lnSpc>
              <a:spcBef>
                <a:spcPts val="200"/>
              </a:spcBef>
              <a:spcAft>
                <a:spcPts val="200"/>
              </a:spcAft>
            </a:pPr>
            <a:r>
              <a:rPr lang="zh-CN" altLang="en-US" sz="1600" b="0" dirty="0" smtClean="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9479626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91680" y="195486"/>
            <a:ext cx="6526212" cy="602456"/>
          </a:xfrm>
        </p:spPr>
        <p:txBody>
          <a:bodyPr/>
          <a:lstStyle/>
          <a:p>
            <a:pPr eaLnBrk="1" hangingPunct="1"/>
            <a:r>
              <a:rPr lang="zh-CN" altLang="en-US" dirty="0" smtClean="0">
                <a:latin typeface="华文仿宋" pitchFamily="2" charset="-122"/>
              </a:rPr>
              <a:t>二、因素分析法</a:t>
            </a:r>
          </a:p>
        </p:txBody>
      </p:sp>
      <p:sp>
        <p:nvSpPr>
          <p:cNvPr id="5" name="Rectangle 3"/>
          <p:cNvSpPr txBox="1">
            <a:spLocks noChangeArrowheads="1"/>
          </p:cNvSpPr>
          <p:nvPr/>
        </p:nvSpPr>
        <p:spPr bwMode="gray">
          <a:xfrm>
            <a:off x="395536" y="987574"/>
            <a:ext cx="8064896"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pPr>
            <a:r>
              <a:rPr lang="zh-CN" altLang="en-US" sz="2400" dirty="0" smtClean="0">
                <a:solidFill>
                  <a:srgbClr val="FF0000"/>
                </a:solidFill>
                <a:latin typeface="微软雅黑" panose="020B0503020204020204" pitchFamily="34" charset="-122"/>
                <a:ea typeface="微软雅黑" panose="020B0503020204020204" pitchFamily="34" charset="-122"/>
              </a:rPr>
              <a:t>（二）差额计算法</a:t>
            </a:r>
          </a:p>
          <a:p>
            <a:pPr>
              <a:lnSpc>
                <a:spcPct val="100000"/>
              </a:lnSpc>
            </a:pPr>
            <a:r>
              <a:rPr lang="zh-CN" altLang="en-US" sz="2000" dirty="0" smtClean="0">
                <a:latin typeface="微软雅黑" panose="020B0503020204020204" pitchFamily="34" charset="-122"/>
                <a:ea typeface="微软雅黑" panose="020B0503020204020204" pitchFamily="34" charset="-122"/>
              </a:rPr>
              <a:t>差额计算法</a:t>
            </a:r>
            <a:r>
              <a:rPr lang="zh-CN" altLang="en-US" sz="2000" b="0" dirty="0" smtClean="0">
                <a:latin typeface="微软雅黑" panose="020B0503020204020204" pitchFamily="34" charset="-122"/>
                <a:ea typeface="微软雅黑" panose="020B0503020204020204" pitchFamily="34" charset="-122"/>
              </a:rPr>
              <a:t>是连环替代法的一种简化形式，其因素分析的原理与连环替代法是相同的。区别只在于分析程序上，差额计算法将连环替代法的第三步骤和第四步骤合并为一个步骤进行，即直接利用各影响因素的实际数与基期数的差额，在假定其他因素不变的条件下，计算各因素对分析指标的影响程度。</a:t>
            </a:r>
          </a:p>
        </p:txBody>
      </p:sp>
    </p:spTree>
    <p:extLst>
      <p:ext uri="{BB962C8B-B14F-4D97-AF65-F5344CB8AC3E}">
        <p14:creationId xmlns:p14="http://schemas.microsoft.com/office/powerpoint/2010/main" val="29219242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91680" y="195486"/>
            <a:ext cx="6526212" cy="602456"/>
          </a:xfrm>
        </p:spPr>
        <p:txBody>
          <a:bodyPr/>
          <a:lstStyle/>
          <a:p>
            <a:pPr eaLnBrk="1" hangingPunct="1"/>
            <a:r>
              <a:rPr lang="zh-CN" altLang="en-US" dirty="0" smtClean="0">
                <a:latin typeface="华文仿宋" pitchFamily="2" charset="-122"/>
              </a:rPr>
              <a:t>二、因素分析法</a:t>
            </a:r>
          </a:p>
        </p:txBody>
      </p:sp>
      <p:sp>
        <p:nvSpPr>
          <p:cNvPr id="5" name="Rectangle 3"/>
          <p:cNvSpPr txBox="1">
            <a:spLocks noChangeArrowheads="1"/>
          </p:cNvSpPr>
          <p:nvPr/>
        </p:nvSpPr>
        <p:spPr bwMode="gray">
          <a:xfrm>
            <a:off x="395536" y="987574"/>
            <a:ext cx="7488832"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pPr>
            <a:r>
              <a:rPr lang="zh-CN" altLang="en-US" sz="1800" dirty="0" smtClean="0">
                <a:latin typeface="微软雅黑" panose="020B0503020204020204" pitchFamily="34" charset="-122"/>
                <a:ea typeface="微软雅黑" panose="020B0503020204020204" pitchFamily="34" charset="-122"/>
              </a:rPr>
              <a:t>仍然</a:t>
            </a:r>
            <a:r>
              <a:rPr lang="zh-CN" altLang="en-US" sz="1800" dirty="0">
                <a:latin typeface="微软雅黑" panose="020B0503020204020204" pitchFamily="34" charset="-122"/>
                <a:ea typeface="微软雅黑" panose="020B0503020204020204" pitchFamily="34" charset="-122"/>
              </a:rPr>
              <a:t>运用前面的例</a:t>
            </a:r>
            <a:r>
              <a:rPr lang="en-US" altLang="zh-CN" sz="1800" dirty="0">
                <a:latin typeface="微软雅黑" panose="020B0503020204020204" pitchFamily="34" charset="-122"/>
                <a:ea typeface="微软雅黑" panose="020B0503020204020204" pitchFamily="34" charset="-122"/>
              </a:rPr>
              <a:t>10-1</a:t>
            </a:r>
            <a:r>
              <a:rPr lang="zh-CN" altLang="en-US" sz="1800" dirty="0">
                <a:latin typeface="微软雅黑" panose="020B0503020204020204" pitchFamily="34" charset="-122"/>
                <a:ea typeface="微软雅黑" panose="020B0503020204020204" pitchFamily="34" charset="-122"/>
              </a:rPr>
              <a:t>作为例子，运用差额计算法分析各因素变动对材料成本的影响程度。</a:t>
            </a:r>
          </a:p>
          <a:p>
            <a:pPr>
              <a:lnSpc>
                <a:spcPct val="100000"/>
              </a:lnSpc>
            </a:pPr>
            <a:r>
              <a:rPr lang="zh-CN" altLang="en-US" sz="1800" dirty="0">
                <a:latin typeface="微软雅黑" panose="020B0503020204020204" pitchFamily="34" charset="-122"/>
                <a:ea typeface="微软雅黑" panose="020B0503020204020204" pitchFamily="34" charset="-122"/>
              </a:rPr>
              <a:t>分析对象：</a:t>
            </a:r>
            <a:r>
              <a:rPr lang="en-US" altLang="zh-CN" sz="1800" dirty="0">
                <a:latin typeface="微软雅黑" panose="020B0503020204020204" pitchFamily="34" charset="-122"/>
                <a:ea typeface="微软雅黑" panose="020B0503020204020204" pitchFamily="34" charset="-122"/>
              </a:rPr>
              <a:t>46200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40000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6200</a:t>
            </a:r>
            <a:r>
              <a:rPr lang="zh-CN" altLang="en-US" sz="1800" dirty="0">
                <a:latin typeface="微软雅黑" panose="020B0503020204020204" pitchFamily="34" charset="-122"/>
                <a:ea typeface="微软雅黑" panose="020B0503020204020204" pitchFamily="34" charset="-122"/>
              </a:rPr>
              <a:t>元</a:t>
            </a:r>
          </a:p>
          <a:p>
            <a:pPr>
              <a:lnSpc>
                <a:spcPct val="100000"/>
              </a:lnSpc>
            </a:pPr>
            <a:r>
              <a:rPr lang="zh-CN" altLang="en-US" sz="1800" dirty="0">
                <a:latin typeface="微软雅黑" panose="020B0503020204020204" pitchFamily="34" charset="-122"/>
                <a:ea typeface="微软雅黑" panose="020B0503020204020204" pitchFamily="34" charset="-122"/>
              </a:rPr>
              <a:t>产品产量对材料费用的影响：（</a:t>
            </a:r>
            <a:r>
              <a:rPr lang="en-US" altLang="zh-CN" sz="1800" dirty="0">
                <a:latin typeface="微软雅黑" panose="020B0503020204020204" pitchFamily="34" charset="-122"/>
                <a:ea typeface="微软雅黑" panose="020B0503020204020204" pitchFamily="34" charset="-122"/>
              </a:rPr>
              <a:t>1100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1000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×8×5</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4000</a:t>
            </a:r>
            <a:r>
              <a:rPr lang="zh-CN" altLang="en-US" sz="1800" dirty="0">
                <a:latin typeface="微软雅黑" panose="020B0503020204020204" pitchFamily="34" charset="-122"/>
                <a:ea typeface="微软雅黑" panose="020B0503020204020204" pitchFamily="34" charset="-122"/>
              </a:rPr>
              <a:t>元</a:t>
            </a:r>
          </a:p>
          <a:p>
            <a:pPr>
              <a:lnSpc>
                <a:spcPct val="100000"/>
              </a:lnSpc>
            </a:pPr>
            <a:r>
              <a:rPr lang="zh-CN" altLang="en-US" sz="1800" dirty="0">
                <a:latin typeface="微软雅黑" panose="020B0503020204020204" pitchFamily="34" charset="-122"/>
                <a:ea typeface="微软雅黑" panose="020B0503020204020204" pitchFamily="34" charset="-122"/>
              </a:rPr>
              <a:t>材料单耗对材料费用的影响：</a:t>
            </a:r>
            <a:r>
              <a:rPr lang="en-US" altLang="zh-CN" sz="1800" dirty="0">
                <a:latin typeface="微软雅黑" panose="020B0503020204020204" pitchFamily="34" charset="-122"/>
                <a:ea typeface="微软雅黑" panose="020B0503020204020204" pitchFamily="34" charset="-122"/>
              </a:rPr>
              <a:t>1100×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7</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8</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×5</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5500</a:t>
            </a:r>
            <a:r>
              <a:rPr lang="zh-CN" altLang="en-US" sz="1800" dirty="0">
                <a:latin typeface="微软雅黑" panose="020B0503020204020204" pitchFamily="34" charset="-122"/>
                <a:ea typeface="微软雅黑" panose="020B0503020204020204" pitchFamily="34" charset="-122"/>
              </a:rPr>
              <a:t>元</a:t>
            </a:r>
          </a:p>
          <a:p>
            <a:pPr>
              <a:lnSpc>
                <a:spcPct val="100000"/>
              </a:lnSpc>
            </a:pPr>
            <a:r>
              <a:rPr lang="zh-CN" altLang="en-US" sz="1800" dirty="0">
                <a:latin typeface="微软雅黑" panose="020B0503020204020204" pitchFamily="34" charset="-122"/>
                <a:ea typeface="微软雅黑" panose="020B0503020204020204" pitchFamily="34" charset="-122"/>
              </a:rPr>
              <a:t>材料单价对材料费用的影响：</a:t>
            </a:r>
            <a:r>
              <a:rPr lang="en-US" altLang="zh-CN" sz="1800" dirty="0">
                <a:latin typeface="微软雅黑" panose="020B0503020204020204" pitchFamily="34" charset="-122"/>
                <a:ea typeface="微软雅黑" panose="020B0503020204020204" pitchFamily="34" charset="-122"/>
              </a:rPr>
              <a:t>1100×7×</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6</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5</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7700</a:t>
            </a:r>
            <a:r>
              <a:rPr lang="zh-CN" altLang="en-US" sz="1800" dirty="0">
                <a:latin typeface="微软雅黑" panose="020B0503020204020204" pitchFamily="34" charset="-122"/>
                <a:ea typeface="微软雅黑" panose="020B0503020204020204" pitchFamily="34" charset="-122"/>
              </a:rPr>
              <a:t>元</a:t>
            </a:r>
          </a:p>
          <a:p>
            <a:pPr>
              <a:lnSpc>
                <a:spcPct val="100000"/>
              </a:lnSpc>
            </a:pPr>
            <a:r>
              <a:rPr lang="zh-CN" altLang="en-US" sz="1800" dirty="0">
                <a:latin typeface="微软雅黑" panose="020B0503020204020204" pitchFamily="34" charset="-122"/>
                <a:ea typeface="微软雅黑" panose="020B0503020204020204" pitchFamily="34" charset="-122"/>
              </a:rPr>
              <a:t>最后加总影响因素：＋</a:t>
            </a:r>
            <a:r>
              <a:rPr lang="en-US" altLang="zh-CN" sz="1800" dirty="0">
                <a:latin typeface="微软雅黑" panose="020B0503020204020204" pitchFamily="34" charset="-122"/>
                <a:ea typeface="微软雅黑" panose="020B0503020204020204" pitchFamily="34" charset="-122"/>
              </a:rPr>
              <a:t>4000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5500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7700</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6200</a:t>
            </a:r>
            <a:r>
              <a:rPr lang="zh-CN" altLang="en-US" sz="1800" dirty="0">
                <a:latin typeface="微软雅黑" panose="020B0503020204020204" pitchFamily="34" charset="-122"/>
                <a:ea typeface="微软雅黑" panose="020B0503020204020204" pitchFamily="34" charset="-122"/>
              </a:rPr>
              <a:t>元</a:t>
            </a:r>
          </a:p>
          <a:p>
            <a:pPr algn="just" eaLnBrk="1" hangingPunct="1">
              <a:lnSpc>
                <a:spcPct val="100000"/>
              </a:lnSpc>
              <a:spcBef>
                <a:spcPts val="200"/>
              </a:spcBef>
              <a:spcAft>
                <a:spcPts val="200"/>
              </a:spcAft>
            </a:pPr>
            <a:endParaRPr lang="zh-CN" altLang="en-US" sz="18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21022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19672" y="51470"/>
            <a:ext cx="6526212" cy="602456"/>
          </a:xfrm>
        </p:spPr>
        <p:txBody>
          <a:bodyPr/>
          <a:lstStyle/>
          <a:p>
            <a:pPr eaLnBrk="1" hangingPunct="1"/>
            <a:r>
              <a:rPr lang="zh-CN" altLang="en-US" dirty="0" smtClean="0">
                <a:latin typeface="华文仿宋" pitchFamily="2" charset="-122"/>
              </a:rPr>
              <a:t>三、比较分析法</a:t>
            </a:r>
          </a:p>
        </p:txBody>
      </p:sp>
      <p:sp>
        <p:nvSpPr>
          <p:cNvPr id="5" name="Rectangle 3"/>
          <p:cNvSpPr txBox="1">
            <a:spLocks noChangeArrowheads="1"/>
          </p:cNvSpPr>
          <p:nvPr/>
        </p:nvSpPr>
        <p:spPr bwMode="gray">
          <a:xfrm>
            <a:off x="467544" y="1491630"/>
            <a:ext cx="7488832"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200"/>
              </a:spcBef>
              <a:spcAft>
                <a:spcPts val="200"/>
              </a:spcAft>
            </a:pPr>
            <a:r>
              <a:rPr lang="zh-CN" altLang="en-US" sz="2000" dirty="0">
                <a:latin typeface="微软雅黑" panose="020B0503020204020204" pitchFamily="34" charset="-122"/>
                <a:ea typeface="微软雅黑" panose="020B0503020204020204" pitchFamily="34" charset="-122"/>
              </a:rPr>
              <a:t>比较分析法</a:t>
            </a:r>
            <a:r>
              <a:rPr lang="zh-CN" altLang="en-US" sz="2000" b="0" dirty="0">
                <a:latin typeface="微软雅黑" panose="020B0503020204020204" pitchFamily="34" charset="-122"/>
                <a:ea typeface="微软雅黑" panose="020B0503020204020204" pitchFamily="34" charset="-122"/>
              </a:rPr>
              <a:t>是指通过将相关经济指标值与选定比较标准进行对比分析，以确定指标与标准间差异和趋势的方法。比较分析法最主要的特点是区分企业实际财务、经营指标和标准的差异，比较分析法主要包括</a:t>
            </a:r>
            <a:r>
              <a:rPr lang="zh-CN" altLang="en-US" sz="2000" dirty="0">
                <a:latin typeface="微软雅黑" panose="020B0503020204020204" pitchFamily="34" charset="-122"/>
                <a:ea typeface="微软雅黑" panose="020B0503020204020204" pitchFamily="34" charset="-122"/>
              </a:rPr>
              <a:t>水平分析法、垂直分析法</a:t>
            </a:r>
            <a:r>
              <a:rPr lang="zh-CN" altLang="en-US" sz="2000" b="0" dirty="0">
                <a:latin typeface="微软雅黑" panose="020B0503020204020204" pitchFamily="34" charset="-122"/>
                <a:ea typeface="微软雅黑" panose="020B0503020204020204" pitchFamily="34" charset="-122"/>
              </a:rPr>
              <a:t>和</a:t>
            </a:r>
            <a:r>
              <a:rPr lang="zh-CN" altLang="en-US" sz="2000" dirty="0">
                <a:latin typeface="微软雅黑" panose="020B0503020204020204" pitchFamily="34" charset="-122"/>
                <a:ea typeface="微软雅黑" panose="020B0503020204020204" pitchFamily="34" charset="-122"/>
              </a:rPr>
              <a:t>趋势分析法</a:t>
            </a:r>
            <a:r>
              <a:rPr lang="zh-CN" altLang="en-US" sz="2000" b="0" dirty="0">
                <a:latin typeface="微软雅黑" panose="020B0503020204020204" pitchFamily="34" charset="-122"/>
                <a:ea typeface="微软雅黑" panose="020B0503020204020204" pitchFamily="34" charset="-122"/>
              </a:rPr>
              <a:t>。</a:t>
            </a: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1283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051720" y="123478"/>
            <a:ext cx="6526212" cy="602456"/>
          </a:xfrm>
        </p:spPr>
        <p:txBody>
          <a:bodyPr/>
          <a:lstStyle/>
          <a:p>
            <a:pPr eaLnBrk="1" hangingPunct="1"/>
            <a:r>
              <a:rPr lang="zh-CN" altLang="en-US" dirty="0" smtClean="0">
                <a:latin typeface="华文仿宋" pitchFamily="2" charset="-122"/>
              </a:rPr>
              <a:t>一、财务分析的概念及作用</a:t>
            </a:r>
          </a:p>
        </p:txBody>
      </p:sp>
      <p:sp>
        <p:nvSpPr>
          <p:cNvPr id="7171" name="Rectangle 3"/>
          <p:cNvSpPr>
            <a:spLocks noGrp="1" noChangeArrowheads="1"/>
          </p:cNvSpPr>
          <p:nvPr>
            <p:ph type="body" idx="1"/>
          </p:nvPr>
        </p:nvSpPr>
        <p:spPr>
          <a:xfrm>
            <a:off x="555626" y="1419622"/>
            <a:ext cx="7976814" cy="2611164"/>
          </a:xfrm>
        </p:spPr>
        <p:txBody>
          <a:bodyPr/>
          <a:lstStyle/>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       财务</a:t>
            </a:r>
            <a:r>
              <a:rPr lang="zh-CN" altLang="en-US" sz="2000" b="0" dirty="0">
                <a:latin typeface="微软雅黑" panose="020B0503020204020204" pitchFamily="34" charset="-122"/>
                <a:ea typeface="微软雅黑" panose="020B0503020204020204" pitchFamily="34" charset="-122"/>
              </a:rPr>
              <a:t>分析又称财务报表分析，财务报表是反映企业财务状况和经营成果的信息载体，但是财务报表所列示的各类项目是孤立，需要其它数据相比较，与其它信息资源相结合，才能提供有用的信息。具体地说，财务分析是利益相关者以财务报表及统计、市场等相关经济资料为依据，采用一系列专门的分析方法，系统分析和评价公司的财务状况、经营成果和现金流量的过程，为公司评价过去、反映现在和预测未来提供依据。</a:t>
            </a:r>
            <a:endParaRPr lang="zh-CN" altLang="en-US" sz="2000" b="0" dirty="0" smtClean="0">
              <a:latin typeface="微软雅黑" panose="020B0503020204020204" pitchFamily="34" charset="-122"/>
              <a:ea typeface="微软雅黑" panose="020B0503020204020204" pitchFamily="34" charset="-122"/>
            </a:endParaRPr>
          </a:p>
        </p:txBody>
      </p:sp>
      <p:pic>
        <p:nvPicPr>
          <p:cNvPr id="7172" name="Picture 4" descr="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704932" y="3867894"/>
            <a:ext cx="1223963" cy="91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11560" y="915566"/>
            <a:ext cx="3600400" cy="461665"/>
          </a:xfrm>
          <a:prstGeom prst="rect">
            <a:avLst/>
          </a:prstGeom>
          <a:noFill/>
        </p:spPr>
        <p:txBody>
          <a:bodyPr wrap="square" rtlCol="0">
            <a:spAutoFit/>
          </a:bodyPr>
          <a:lstStyle/>
          <a:p>
            <a:r>
              <a:rPr lang="zh-CN" altLang="en-US" dirty="0" smtClean="0">
                <a:solidFill>
                  <a:srgbClr val="FF0000"/>
                </a:solidFill>
              </a:rPr>
              <a:t>（一）财务分析的概念</a:t>
            </a:r>
            <a:endParaRPr lang="zh-CN" altLang="en-US" dirty="0">
              <a:solidFill>
                <a:srgbClr val="FF0000"/>
              </a:solidFill>
            </a:endParaRPr>
          </a:p>
        </p:txBody>
      </p:sp>
    </p:spTree>
    <p:extLst>
      <p:ext uri="{BB962C8B-B14F-4D97-AF65-F5344CB8AC3E}">
        <p14:creationId xmlns:p14="http://schemas.microsoft.com/office/powerpoint/2010/main" val="14027314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19672" y="51470"/>
            <a:ext cx="6526212" cy="602456"/>
          </a:xfrm>
        </p:spPr>
        <p:txBody>
          <a:bodyPr/>
          <a:lstStyle/>
          <a:p>
            <a:pPr eaLnBrk="1" hangingPunct="1"/>
            <a:r>
              <a:rPr lang="zh-CN" altLang="en-US" dirty="0" smtClean="0">
                <a:latin typeface="华文仿宋" pitchFamily="2" charset="-122"/>
              </a:rPr>
              <a:t>三、比较分析法</a:t>
            </a:r>
          </a:p>
        </p:txBody>
      </p:sp>
      <p:sp>
        <p:nvSpPr>
          <p:cNvPr id="2" name="矩形 1"/>
          <p:cNvSpPr/>
          <p:nvPr/>
        </p:nvSpPr>
        <p:spPr>
          <a:xfrm>
            <a:off x="488365" y="858074"/>
            <a:ext cx="8332105" cy="1569660"/>
          </a:xfrm>
          <a:prstGeom prst="rect">
            <a:avLst/>
          </a:prstGeom>
        </p:spPr>
        <p:txBody>
          <a:bodyPr wrap="square">
            <a:spAutoFit/>
          </a:bodyP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（一）水平分析法</a:t>
            </a:r>
          </a:p>
          <a:p>
            <a:pPr marL="0" marR="0" lvl="0" indent="0" algn="l" defTabSz="914400" rtl="0" eaLnBrk="0" fontAlgn="base" latinLnBrk="0" hangingPunct="0">
              <a:lnSpc>
                <a:spcPct val="120000"/>
              </a:lnSpc>
              <a:spcBef>
                <a:spcPct val="0"/>
              </a:spcBef>
              <a:spcAft>
                <a:spcPct val="0"/>
              </a:spcAft>
              <a:buClrTx/>
              <a:buSzTx/>
              <a:buFontTx/>
              <a:buNone/>
              <a:tabLst/>
              <a:defRPr/>
            </a:pPr>
            <a:r>
              <a:rPr kumimoji="0" lang="zh-CN" altLang="en-US" sz="2000" b="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水平分析</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法是将企业</a:t>
            </a: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分析期</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财务状况或经营成果与</a:t>
            </a: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企业历史某一时期</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财务状况或经营成果进行比较，从而揭示企业财务状况或经营成果存在差异，并分析变动差异的一种财务分析方法。</a:t>
            </a:r>
          </a:p>
        </p:txBody>
      </p:sp>
      <mc:AlternateContent xmlns:mc="http://schemas.openxmlformats.org/markup-compatibility/2006" xmlns:a14="http://schemas.microsoft.com/office/drawing/2010/main">
        <mc:Choice Requires="a14">
          <p:sp>
            <p:nvSpPr>
              <p:cNvPr id="3" name="矩形 2"/>
              <p:cNvSpPr/>
              <p:nvPr/>
            </p:nvSpPr>
            <p:spPr>
              <a:xfrm>
                <a:off x="524370" y="2427734"/>
                <a:ext cx="8260097" cy="2275879"/>
              </a:xfrm>
              <a:prstGeom prst="rect">
                <a:avLst/>
              </a:prstGeom>
            </p:spPr>
            <p:txBody>
              <a:bodyPr wrap="square">
                <a:spAutoFit/>
              </a:bodyPr>
              <a:lstStyle/>
              <a:p>
                <a:pPr algn="just">
                  <a:lnSpc>
                    <a:spcPct val="120000"/>
                  </a:lnSpc>
                  <a:spcAft>
                    <a:spcPts val="0"/>
                  </a:spcAft>
                </a:pP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水平分析</a:t>
                </a:r>
                <a:r>
                  <a:rPr lang="zh-CN" altLang="zh-CN" sz="2000" b="0" kern="100" dirty="0" smtClean="0">
                    <a:latin typeface="微软雅黑" panose="020B0503020204020204" pitchFamily="34" charset="-122"/>
                    <a:ea typeface="微软雅黑" panose="020B0503020204020204" pitchFamily="34" charset="-122"/>
                    <a:cs typeface="Times New Roman" panose="02020603050405020304" pitchFamily="18" charset="0"/>
                  </a:rPr>
                  <a:t>法</a:t>
                </a:r>
                <a:r>
                  <a:rPr lang="zh-CN" altLang="en-US" sz="2000" b="0" kern="100" dirty="0" smtClean="0">
                    <a:latin typeface="微软雅黑" panose="020B0503020204020204" pitchFamily="34" charset="-122"/>
                    <a:ea typeface="微软雅黑" panose="020B0503020204020204" pitchFamily="34" charset="-122"/>
                    <a:cs typeface="Times New Roman" panose="02020603050405020304" pitchFamily="18" charset="0"/>
                  </a:rPr>
                  <a:t>的基本</a:t>
                </a:r>
                <a:r>
                  <a:rPr lang="zh-CN" altLang="zh-CN" sz="2000" b="0" kern="100" dirty="0" smtClean="0">
                    <a:latin typeface="微软雅黑" panose="020B0503020204020204" pitchFamily="34" charset="-122"/>
                    <a:ea typeface="微软雅黑" panose="020B0503020204020204" pitchFamily="34" charset="-122"/>
                    <a:cs typeface="Times New Roman" panose="02020603050405020304" pitchFamily="18" charset="0"/>
                  </a:rPr>
                  <a:t>方式有两种</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spcAft>
                    <a:spcPts val="0"/>
                  </a:spcAft>
                </a:pP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一是绝对值增减变动，其计算公式是：</a:t>
                </a:r>
              </a:p>
              <a:p>
                <a:pPr algn="just">
                  <a:lnSpc>
                    <a:spcPct val="120000"/>
                  </a:lnSpc>
                  <a:spcAft>
                    <a:spcPts val="0"/>
                  </a:spcAft>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绝对值变动数理＝分析期某项指数实际数－基期同项指标实际数 </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spcAft>
                    <a:spcPts val="0"/>
                  </a:spcAft>
                </a:pP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二是增减变动率，其计算公式是：</a:t>
                </a:r>
              </a:p>
              <a:p>
                <a:pPr algn="just">
                  <a:lnSpc>
                    <a:spcPct val="120000"/>
                  </a:lnSpc>
                  <a:spcAft>
                    <a:spcPts val="0"/>
                  </a:spcAft>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变动率（</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2000" b="1" kern="100">
                            <a:effectLst/>
                            <a:latin typeface="Cambria Math" panose="02040503050406030204" pitchFamily="18" charset="0"/>
                            <a:ea typeface="宋体" panose="02010600030101010101" pitchFamily="2" charset="-122"/>
                            <a:cs typeface="Times New Roman" panose="02020603050405020304" pitchFamily="18" charset="0"/>
                          </a:rPr>
                          <m:t>变动绝对值</m:t>
                        </m:r>
                      </m:num>
                      <m:den>
                        <m:r>
                          <a:rPr lang="zh-CN" altLang="zh-CN" sz="2000" b="1" kern="100">
                            <a:effectLst/>
                            <a:latin typeface="Cambria Math" panose="02040503050406030204" pitchFamily="18" charset="0"/>
                            <a:ea typeface="宋体" panose="02010600030101010101" pitchFamily="2" charset="-122"/>
                            <a:cs typeface="Times New Roman" panose="02020603050405020304" pitchFamily="18" charset="0"/>
                          </a:rPr>
                          <m:t>基期实际数量</m:t>
                        </m:r>
                      </m:den>
                    </m:f>
                    <m:r>
                      <a:rPr lang="en-US" altLang="zh-CN" sz="2000" b="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b="1" i="1" kern="100">
                        <a:effectLst/>
                        <a:latin typeface="Cambria Math" panose="02040503050406030204" pitchFamily="18" charset="0"/>
                        <a:ea typeface="宋体" panose="02010600030101010101" pitchFamily="2" charset="-122"/>
                        <a:cs typeface="Times New Roman" panose="02020603050405020304" pitchFamily="18" charset="0"/>
                      </a:rPr>
                      <m:t>𝟏𝟎𝟎</m:t>
                    </m:r>
                    <m:r>
                      <a:rPr lang="en-US" altLang="zh-CN" sz="2000" b="1" kern="100">
                        <a:effectLst/>
                        <a:latin typeface="Cambria Math" panose="02040503050406030204" pitchFamily="18" charset="0"/>
                        <a:ea typeface="宋体" panose="02010600030101010101" pitchFamily="2" charset="-122"/>
                        <a:cs typeface="Times New Roman" panose="02020603050405020304" pitchFamily="18" charset="0"/>
                      </a:rPr>
                      <m:t>%</m:t>
                    </m:r>
                  </m:oMath>
                </a14:m>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524370" y="2427734"/>
                <a:ext cx="8260097" cy="2275879"/>
              </a:xfrm>
              <a:prstGeom prst="rect">
                <a:avLst/>
              </a:prstGeom>
              <a:blipFill>
                <a:blip r:embed="rId2"/>
                <a:stretch>
                  <a:fillRect l="-73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151741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gray">
          <a:xfrm>
            <a:off x="611560" y="987574"/>
            <a:ext cx="7761288" cy="266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smtClean="0">
                <a:solidFill>
                  <a:srgbClr val="FF0000"/>
                </a:solidFill>
              </a:rPr>
              <a:t>例题</a:t>
            </a:r>
            <a:r>
              <a:rPr lang="en-US" altLang="zh-CN" sz="2000" dirty="0">
                <a:solidFill>
                  <a:srgbClr val="FF0000"/>
                </a:solidFill>
              </a:rPr>
              <a:t>10-2</a:t>
            </a:r>
            <a:r>
              <a:rPr lang="zh-CN" altLang="en-US" sz="2000" dirty="0">
                <a:solidFill>
                  <a:srgbClr val="FF0000"/>
                </a:solidFill>
              </a:rPr>
              <a:t>：</a:t>
            </a:r>
            <a:r>
              <a:rPr lang="en-US" altLang="zh-CN" sz="2000" b="0" dirty="0"/>
              <a:t>A</a:t>
            </a:r>
            <a:r>
              <a:rPr lang="zh-CN" altLang="en-US" sz="2000" b="0" dirty="0"/>
              <a:t>公司</a:t>
            </a:r>
            <a:r>
              <a:rPr lang="en-US" altLang="zh-CN" sz="2000" b="0" dirty="0"/>
              <a:t>2020</a:t>
            </a:r>
            <a:r>
              <a:rPr lang="zh-CN" altLang="en-US" sz="2000" b="0" dirty="0"/>
              <a:t>年－</a:t>
            </a:r>
            <a:r>
              <a:rPr lang="en-US" altLang="zh-CN" sz="2000" b="0" dirty="0"/>
              <a:t>2021</a:t>
            </a:r>
            <a:r>
              <a:rPr lang="zh-CN" altLang="en-US" sz="2000" b="0" dirty="0"/>
              <a:t>年有主营业务收入、净利润、应收账款的变动表如表</a:t>
            </a:r>
            <a:r>
              <a:rPr lang="en-US" altLang="zh-CN" sz="2000" b="0" dirty="0"/>
              <a:t>10-2</a:t>
            </a:r>
            <a:r>
              <a:rPr lang="zh-CN" altLang="en-US" sz="2000" b="0" dirty="0"/>
              <a:t>所示。</a:t>
            </a:r>
            <a:endParaRPr lang="zh-CN" altLang="en-US" sz="2000" b="0" dirty="0" smtClean="0"/>
          </a:p>
        </p:txBody>
      </p:sp>
      <p:sp>
        <p:nvSpPr>
          <p:cNvPr id="7" name="Rectangle 2"/>
          <p:cNvSpPr>
            <a:spLocks noGrp="1" noChangeArrowheads="1"/>
          </p:cNvSpPr>
          <p:nvPr>
            <p:ph type="title"/>
          </p:nvPr>
        </p:nvSpPr>
        <p:spPr>
          <a:xfrm>
            <a:off x="1619672" y="51470"/>
            <a:ext cx="6526212" cy="602456"/>
          </a:xfrm>
        </p:spPr>
        <p:txBody>
          <a:bodyPr/>
          <a:lstStyle/>
          <a:p>
            <a:pPr eaLnBrk="1" hangingPunct="1"/>
            <a:r>
              <a:rPr lang="zh-CN" altLang="en-US" dirty="0" smtClean="0">
                <a:latin typeface="华文仿宋" pitchFamily="2" charset="-122"/>
              </a:rPr>
              <a:t>三、比较分析法</a:t>
            </a:r>
          </a:p>
        </p:txBody>
      </p:sp>
      <p:pic>
        <p:nvPicPr>
          <p:cNvPr id="5" name="图片 4"/>
          <p:cNvPicPr>
            <a:picLocks noChangeAspect="1"/>
          </p:cNvPicPr>
          <p:nvPr/>
        </p:nvPicPr>
        <p:blipFill>
          <a:blip r:embed="rId2"/>
          <a:stretch>
            <a:fillRect/>
          </a:stretch>
        </p:blipFill>
        <p:spPr>
          <a:xfrm>
            <a:off x="683568" y="1710038"/>
            <a:ext cx="7776864" cy="1944216"/>
          </a:xfrm>
          <a:prstGeom prst="rect">
            <a:avLst/>
          </a:prstGeom>
        </p:spPr>
      </p:pic>
    </p:spTree>
    <p:extLst>
      <p:ext uri="{BB962C8B-B14F-4D97-AF65-F5344CB8AC3E}">
        <p14:creationId xmlns:p14="http://schemas.microsoft.com/office/powerpoint/2010/main" val="34783605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19672" y="51470"/>
            <a:ext cx="6526212" cy="602456"/>
          </a:xfrm>
        </p:spPr>
        <p:txBody>
          <a:bodyPr/>
          <a:lstStyle/>
          <a:p>
            <a:pPr eaLnBrk="1" hangingPunct="1"/>
            <a:r>
              <a:rPr lang="zh-CN" altLang="en-US" dirty="0" smtClean="0">
                <a:latin typeface="华文仿宋" pitchFamily="2" charset="-122"/>
              </a:rPr>
              <a:t>三、比较分析法</a:t>
            </a:r>
          </a:p>
        </p:txBody>
      </p:sp>
      <p:sp>
        <p:nvSpPr>
          <p:cNvPr id="2" name="矩形 1"/>
          <p:cNvSpPr/>
          <p:nvPr/>
        </p:nvSpPr>
        <p:spPr>
          <a:xfrm>
            <a:off x="323528" y="843558"/>
            <a:ext cx="8280921" cy="1458861"/>
          </a:xfrm>
          <a:prstGeom prst="rect">
            <a:avLst/>
          </a:prstGeom>
        </p:spPr>
        <p:txBody>
          <a:bodyPr wrap="square">
            <a:spAutoFit/>
          </a:bodyPr>
          <a:lstStyle/>
          <a:p>
            <a:pPr lvl="0">
              <a:lnSpc>
                <a:spcPct val="120000"/>
              </a:lnSpc>
              <a:defRPr/>
            </a:pPr>
            <a:r>
              <a:rPr kumimoji="0" lang="zh-CN" altLang="en-US" sz="20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（二</a:t>
            </a:r>
            <a:r>
              <a:rPr lang="zh-CN" altLang="en-US" sz="2000" dirty="0" smtClean="0">
                <a:solidFill>
                  <a:srgbClr val="FF0000"/>
                </a:solidFill>
                <a:latin typeface="微软雅黑" panose="020B0503020204020204" pitchFamily="34" charset="-122"/>
                <a:ea typeface="微软雅黑" panose="020B0503020204020204" pitchFamily="34" charset="-122"/>
              </a:rPr>
              <a:t>）垂直</a:t>
            </a:r>
            <a:r>
              <a:rPr lang="zh-CN" altLang="en-US" sz="2000" dirty="0">
                <a:solidFill>
                  <a:srgbClr val="FF0000"/>
                </a:solidFill>
                <a:latin typeface="微软雅黑" panose="020B0503020204020204" pitchFamily="34" charset="-122"/>
                <a:ea typeface="微软雅黑" panose="020B0503020204020204" pitchFamily="34" charset="-122"/>
              </a:rPr>
              <a:t>分析法</a:t>
            </a:r>
          </a:p>
          <a:p>
            <a:pPr lvl="0">
              <a:lnSpc>
                <a:spcPct val="120000"/>
              </a:lnSpc>
              <a:defRPr/>
            </a:pPr>
            <a:r>
              <a:rPr lang="zh-CN" altLang="en-US" sz="1800" b="0" dirty="0">
                <a:latin typeface="微软雅黑" panose="020B0503020204020204" pitchFamily="34" charset="-122"/>
                <a:ea typeface="微软雅黑" panose="020B0503020204020204" pitchFamily="34" charset="-122"/>
              </a:rPr>
              <a:t>垂直分析法与水平分析法不同，垂直分析法是通过计算报表中</a:t>
            </a:r>
            <a:r>
              <a:rPr lang="zh-CN" altLang="en-US" sz="1800" dirty="0">
                <a:latin typeface="微软雅黑" panose="020B0503020204020204" pitchFamily="34" charset="-122"/>
                <a:ea typeface="微软雅黑" panose="020B0503020204020204" pitchFamily="34" charset="-122"/>
              </a:rPr>
              <a:t>各项目占总体的比重或结构</a:t>
            </a:r>
            <a:r>
              <a:rPr lang="zh-CN" altLang="en-US" sz="1800" b="0" dirty="0">
                <a:latin typeface="微软雅黑" panose="020B0503020204020204" pitchFamily="34" charset="-122"/>
                <a:ea typeface="微软雅黑" panose="020B0503020204020204" pitchFamily="34" charset="-122"/>
              </a:rPr>
              <a:t>，反映报表中的项目与总体关系情况及其变动情况</a:t>
            </a:r>
            <a:r>
              <a:rPr lang="zh-CN" altLang="en-US" sz="1800" b="0" dirty="0" smtClean="0">
                <a:latin typeface="微软雅黑" panose="020B0503020204020204" pitchFamily="34" charset="-122"/>
                <a:ea typeface="微软雅黑" panose="020B0503020204020204" pitchFamily="34" charset="-122"/>
              </a:rPr>
              <a:t>。计算公式：</a:t>
            </a:r>
            <a:endParaRPr lang="zh-CN" altLang="en-US" sz="1800" b="0" dirty="0">
              <a:latin typeface="微软雅黑" panose="020B0503020204020204" pitchFamily="34" charset="-122"/>
              <a:ea typeface="微软雅黑" panose="020B0503020204020204" pitchFamily="34" charset="-122"/>
            </a:endParaRPr>
          </a:p>
          <a:p>
            <a:pPr lvl="0" algn="ctr">
              <a:lnSpc>
                <a:spcPct val="120000"/>
              </a:lnSpc>
              <a:defRPr/>
            </a:pPr>
            <a:r>
              <a:rPr lang="zh-CN" altLang="en-US" sz="1800" dirty="0">
                <a:latin typeface="微软雅黑" panose="020B0503020204020204" pitchFamily="34" charset="-122"/>
                <a:ea typeface="微软雅黑" panose="020B0503020204020204" pitchFamily="34" charset="-122"/>
              </a:rPr>
              <a:t>某项目的比重＝该项目金额</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项目总金额                                      </a:t>
            </a:r>
          </a:p>
        </p:txBody>
      </p:sp>
      <p:sp>
        <p:nvSpPr>
          <p:cNvPr id="4" name="矩形 3"/>
          <p:cNvSpPr/>
          <p:nvPr/>
        </p:nvSpPr>
        <p:spPr>
          <a:xfrm>
            <a:off x="323528" y="2324926"/>
            <a:ext cx="8640960" cy="707886"/>
          </a:xfrm>
          <a:prstGeom prst="rect">
            <a:avLst/>
          </a:prstGeom>
        </p:spPr>
        <p:txBody>
          <a:bodyPr wrap="squar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例题</a:t>
            </a:r>
            <a:r>
              <a:rPr lang="en-US" altLang="zh-CN" sz="2000" dirty="0">
                <a:solidFill>
                  <a:srgbClr val="FF0000"/>
                </a:solidFill>
                <a:latin typeface="微软雅黑" panose="020B0503020204020204" pitchFamily="34" charset="-122"/>
                <a:ea typeface="微软雅黑" panose="020B0503020204020204" pitchFamily="34" charset="-122"/>
              </a:rPr>
              <a:t>10-3</a:t>
            </a:r>
            <a:r>
              <a:rPr lang="zh-CN" altLang="en-US" sz="2000" dirty="0">
                <a:solidFill>
                  <a:srgbClr val="FF0000"/>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大洋公司</a:t>
            </a:r>
            <a:r>
              <a:rPr lang="en-US" altLang="zh-CN" sz="2000" b="0" dirty="0">
                <a:latin typeface="微软雅黑" panose="020B0503020204020204" pitchFamily="34" charset="-122"/>
                <a:ea typeface="微软雅黑" panose="020B0503020204020204" pitchFamily="34" charset="-122"/>
              </a:rPr>
              <a:t>2020</a:t>
            </a:r>
            <a:r>
              <a:rPr lang="zh-CN" altLang="en-US" sz="2000" b="0" dirty="0">
                <a:latin typeface="微软雅黑" panose="020B0503020204020204" pitchFamily="34" charset="-122"/>
                <a:ea typeface="微软雅黑" panose="020B0503020204020204" pitchFamily="34" charset="-122"/>
              </a:rPr>
              <a:t>年</a:t>
            </a:r>
            <a:r>
              <a:rPr lang="en-US" altLang="zh-CN" sz="2000" b="0" dirty="0">
                <a:latin typeface="微软雅黑" panose="020B0503020204020204" pitchFamily="34" charset="-122"/>
                <a:ea typeface="微软雅黑" panose="020B0503020204020204" pitchFamily="34" charset="-122"/>
              </a:rPr>
              <a:t>-2021</a:t>
            </a:r>
            <a:r>
              <a:rPr lang="zh-CN" altLang="en-US" sz="2000" b="0" dirty="0">
                <a:latin typeface="微软雅黑" panose="020B0503020204020204" pitchFamily="34" charset="-122"/>
                <a:ea typeface="微软雅黑" panose="020B0503020204020204" pitchFamily="34" charset="-122"/>
              </a:rPr>
              <a:t>年相关指标经过垂直分析可得到表</a:t>
            </a:r>
            <a:r>
              <a:rPr lang="en-US" altLang="zh-CN" sz="2000" b="0" dirty="0">
                <a:latin typeface="微软雅黑" panose="020B0503020204020204" pitchFamily="34" charset="-122"/>
                <a:ea typeface="微软雅黑" panose="020B0503020204020204" pitchFamily="34" charset="-122"/>
              </a:rPr>
              <a:t>10-3</a:t>
            </a:r>
            <a:r>
              <a:rPr lang="zh-CN" altLang="en-US" sz="2000" b="0" dirty="0">
                <a:latin typeface="微软雅黑" panose="020B0503020204020204" pitchFamily="34" charset="-122"/>
                <a:ea typeface="微软雅黑" panose="020B0503020204020204" pitchFamily="34" charset="-122"/>
              </a:rPr>
              <a:t>。</a:t>
            </a:r>
          </a:p>
        </p:txBody>
      </p:sp>
      <p:pic>
        <p:nvPicPr>
          <p:cNvPr id="5" name="图片 4"/>
          <p:cNvPicPr>
            <a:picLocks noChangeAspect="1"/>
          </p:cNvPicPr>
          <p:nvPr/>
        </p:nvPicPr>
        <p:blipFill>
          <a:blip r:embed="rId2"/>
          <a:stretch>
            <a:fillRect/>
          </a:stretch>
        </p:blipFill>
        <p:spPr>
          <a:xfrm>
            <a:off x="395535" y="2747543"/>
            <a:ext cx="8208913" cy="1984447"/>
          </a:xfrm>
          <a:prstGeom prst="rect">
            <a:avLst/>
          </a:prstGeom>
        </p:spPr>
      </p:pic>
    </p:spTree>
    <p:extLst>
      <p:ext uri="{BB962C8B-B14F-4D97-AF65-F5344CB8AC3E}">
        <p14:creationId xmlns:p14="http://schemas.microsoft.com/office/powerpoint/2010/main" val="29482199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gray">
          <a:xfrm>
            <a:off x="539552" y="987574"/>
            <a:ext cx="8136904"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smtClean="0">
                <a:solidFill>
                  <a:srgbClr val="FF0000"/>
                </a:solidFill>
                <a:latin typeface="微软雅黑" panose="020B0503020204020204" pitchFamily="34" charset="-122"/>
                <a:ea typeface="微软雅黑" panose="020B0503020204020204" pitchFamily="34" charset="-122"/>
              </a:rPr>
              <a:t>（三）趋势分析</a:t>
            </a:r>
            <a:r>
              <a:rPr lang="zh-CN" altLang="en-US" sz="2000" dirty="0">
                <a:solidFill>
                  <a:srgbClr val="FF0000"/>
                </a:solidFill>
                <a:latin typeface="微软雅黑" panose="020B0503020204020204" pitchFamily="34" charset="-122"/>
                <a:ea typeface="微软雅黑" panose="020B0503020204020204" pitchFamily="34" charset="-122"/>
              </a:rPr>
              <a:t>法</a:t>
            </a:r>
          </a:p>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趋势分析法是根据企业</a:t>
            </a:r>
            <a:r>
              <a:rPr lang="zh-CN" altLang="en-US" sz="2000" dirty="0">
                <a:latin typeface="微软雅黑" panose="020B0503020204020204" pitchFamily="34" charset="-122"/>
                <a:ea typeface="微软雅黑" panose="020B0503020204020204" pitchFamily="34" charset="-122"/>
              </a:rPr>
              <a:t>连续数期某些项目或指标的</a:t>
            </a:r>
            <a:r>
              <a:rPr lang="zh-CN" altLang="en-US" sz="2000" b="0" dirty="0">
                <a:latin typeface="微软雅黑" panose="020B0503020204020204" pitchFamily="34" charset="-122"/>
                <a:ea typeface="微软雅黑" panose="020B0503020204020204" pitchFamily="34" charset="-122"/>
              </a:rPr>
              <a:t>分析资料，运用指数或完成率的计算，确定分析期各有关项目或指标的增减变动情况和趋势的一种财务分析方法</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一般</a:t>
            </a:r>
            <a:r>
              <a:rPr lang="zh-CN" altLang="en-US" sz="2000" dirty="0">
                <a:latin typeface="微软雅黑" panose="020B0503020204020204" pitchFamily="34" charset="-122"/>
                <a:ea typeface="微软雅黑" panose="020B0503020204020204" pitchFamily="34" charset="-122"/>
              </a:rPr>
              <a:t>步骤</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第一</a:t>
            </a:r>
            <a:r>
              <a:rPr lang="zh-CN" altLang="en-US" sz="2000" b="0" dirty="0">
                <a:latin typeface="微软雅黑" panose="020B0503020204020204" pitchFamily="34" charset="-122"/>
                <a:ea typeface="微软雅黑" panose="020B0503020204020204" pitchFamily="34" charset="-122"/>
              </a:rPr>
              <a:t>，计算趋势比率或指数</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第二</a:t>
            </a:r>
            <a:r>
              <a:rPr lang="zh-CN" altLang="en-US" sz="2000" b="0" dirty="0">
                <a:latin typeface="微软雅黑" panose="020B0503020204020204" pitchFamily="34" charset="-122"/>
                <a:ea typeface="微软雅黑" panose="020B0503020204020204" pitchFamily="34" charset="-122"/>
              </a:rPr>
              <a:t>，根据指数计算结果，</a:t>
            </a:r>
            <a:r>
              <a:rPr lang="zh-CN" altLang="en-US" sz="2000" b="0" dirty="0" smtClean="0">
                <a:latin typeface="微软雅黑" panose="020B0503020204020204" pitchFamily="34" charset="-122"/>
                <a:ea typeface="微软雅黑" panose="020B0503020204020204" pitchFamily="34" charset="-122"/>
              </a:rPr>
              <a:t>评价各项</a:t>
            </a:r>
            <a:r>
              <a:rPr lang="zh-CN" altLang="en-US" sz="2000" b="0" dirty="0">
                <a:latin typeface="微软雅黑" panose="020B0503020204020204" pitchFamily="34" charset="-122"/>
                <a:ea typeface="微软雅黑" panose="020B0503020204020204" pitchFamily="34" charset="-122"/>
              </a:rPr>
              <a:t>指标的变动</a:t>
            </a:r>
            <a:r>
              <a:rPr lang="zh-CN" altLang="en-US" sz="2000" b="0" dirty="0" smtClean="0">
                <a:latin typeface="微软雅黑" panose="020B0503020204020204" pitchFamily="34" charset="-122"/>
                <a:ea typeface="微软雅黑" panose="020B0503020204020204" pitchFamily="34" charset="-122"/>
              </a:rPr>
              <a:t>趋势。</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第三</a:t>
            </a:r>
            <a:r>
              <a:rPr lang="zh-CN" altLang="en-US" sz="2000" b="0" dirty="0">
                <a:latin typeface="微软雅黑" panose="020B0503020204020204" pitchFamily="34" charset="-122"/>
                <a:ea typeface="微软雅黑" panose="020B0503020204020204" pitchFamily="34" charset="-122"/>
              </a:rPr>
              <a:t>，预测未来的发展趋势。</a:t>
            </a:r>
            <a:endParaRPr lang="zh-CN" altLang="en-US" sz="2000" b="0" dirty="0" smtClean="0">
              <a:latin typeface="微软雅黑" panose="020B0503020204020204" pitchFamily="34" charset="-122"/>
              <a:ea typeface="微软雅黑" panose="020B0503020204020204" pitchFamily="34" charset="-122"/>
            </a:endParaRPr>
          </a:p>
        </p:txBody>
      </p:sp>
      <p:sp>
        <p:nvSpPr>
          <p:cNvPr id="7" name="Rectangle 2"/>
          <p:cNvSpPr>
            <a:spLocks noGrp="1" noChangeArrowheads="1"/>
          </p:cNvSpPr>
          <p:nvPr>
            <p:ph type="title"/>
          </p:nvPr>
        </p:nvSpPr>
        <p:spPr>
          <a:xfrm>
            <a:off x="1619672" y="51470"/>
            <a:ext cx="6526212" cy="602456"/>
          </a:xfrm>
        </p:spPr>
        <p:txBody>
          <a:bodyPr/>
          <a:lstStyle/>
          <a:p>
            <a:pPr eaLnBrk="1" hangingPunct="1"/>
            <a:r>
              <a:rPr lang="zh-CN" altLang="en-US" dirty="0" smtClean="0">
                <a:latin typeface="华文仿宋" pitchFamily="2" charset="-122"/>
              </a:rPr>
              <a:t>三、比较分析法</a:t>
            </a:r>
          </a:p>
        </p:txBody>
      </p:sp>
    </p:spTree>
    <p:extLst>
      <p:ext uri="{BB962C8B-B14F-4D97-AF65-F5344CB8AC3E}">
        <p14:creationId xmlns:p14="http://schemas.microsoft.com/office/powerpoint/2010/main" val="21309295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gray">
          <a:xfrm>
            <a:off x="539552" y="987574"/>
            <a:ext cx="813690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smtClean="0">
                <a:solidFill>
                  <a:srgbClr val="FF0000"/>
                </a:solidFill>
                <a:latin typeface="微软雅黑" panose="020B0503020204020204" pitchFamily="34" charset="-122"/>
                <a:ea typeface="微软雅黑" panose="020B0503020204020204" pitchFamily="34" charset="-122"/>
              </a:rPr>
              <a:t>例题</a:t>
            </a:r>
            <a:r>
              <a:rPr lang="en-US" altLang="zh-CN" sz="2000" dirty="0">
                <a:solidFill>
                  <a:srgbClr val="FF0000"/>
                </a:solidFill>
                <a:latin typeface="微软雅黑" panose="020B0503020204020204" pitchFamily="34" charset="-122"/>
                <a:ea typeface="微软雅黑" panose="020B0503020204020204" pitchFamily="34" charset="-122"/>
              </a:rPr>
              <a:t>10-4</a:t>
            </a:r>
            <a:r>
              <a:rPr lang="zh-CN" altLang="en-US" sz="2000" dirty="0">
                <a:solidFill>
                  <a:srgbClr val="FF0000"/>
                </a:solidFill>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A</a:t>
            </a:r>
            <a:r>
              <a:rPr lang="zh-CN" altLang="en-US" sz="2000" b="0" dirty="0">
                <a:latin typeface="微软雅黑" panose="020B0503020204020204" pitchFamily="34" charset="-122"/>
                <a:ea typeface="微软雅黑" panose="020B0503020204020204" pitchFamily="34" charset="-122"/>
              </a:rPr>
              <a:t>公司</a:t>
            </a:r>
            <a:r>
              <a:rPr lang="en-US" altLang="zh-CN" sz="2000" b="0" dirty="0">
                <a:latin typeface="微软雅黑" panose="020B0503020204020204" pitchFamily="34" charset="-122"/>
                <a:ea typeface="微软雅黑" panose="020B0503020204020204" pitchFamily="34" charset="-122"/>
              </a:rPr>
              <a:t>2018</a:t>
            </a:r>
            <a:r>
              <a:rPr lang="zh-CN" altLang="en-US" sz="2000" b="0" dirty="0">
                <a:latin typeface="微软雅黑" panose="020B0503020204020204" pitchFamily="34" charset="-122"/>
                <a:ea typeface="微软雅黑" panose="020B0503020204020204" pitchFamily="34" charset="-122"/>
              </a:rPr>
              <a:t>年</a:t>
            </a:r>
            <a:r>
              <a:rPr lang="en-US" altLang="zh-CN" sz="2000" b="0" dirty="0">
                <a:latin typeface="微软雅黑" panose="020B0503020204020204" pitchFamily="34" charset="-122"/>
                <a:ea typeface="微软雅黑" panose="020B0503020204020204" pitchFamily="34" charset="-122"/>
              </a:rPr>
              <a:t>-2021</a:t>
            </a:r>
            <a:r>
              <a:rPr lang="zh-CN" altLang="en-US" sz="2000" b="0" dirty="0">
                <a:latin typeface="微软雅黑" panose="020B0503020204020204" pitchFamily="34" charset="-122"/>
                <a:ea typeface="微软雅黑" panose="020B0503020204020204" pitchFamily="34" charset="-122"/>
              </a:rPr>
              <a:t>年营业收入、营业成本及净利润的相关资料见表</a:t>
            </a:r>
            <a:r>
              <a:rPr lang="en-US" altLang="zh-CN" sz="2000" b="0" dirty="0">
                <a:latin typeface="微软雅黑" panose="020B0503020204020204" pitchFamily="34" charset="-122"/>
                <a:ea typeface="微软雅黑" panose="020B0503020204020204" pitchFamily="34" charset="-122"/>
              </a:rPr>
              <a:t>10-4</a:t>
            </a:r>
            <a:r>
              <a:rPr lang="zh-CN" altLang="en-US" sz="2000" b="0" dirty="0" smtClean="0">
                <a:latin typeface="微软雅黑" panose="020B0503020204020204" pitchFamily="34" charset="-122"/>
                <a:ea typeface="微软雅黑" panose="020B0503020204020204" pitchFamily="34" charset="-122"/>
              </a:rPr>
              <a:t>。</a:t>
            </a:r>
          </a:p>
        </p:txBody>
      </p:sp>
      <p:sp>
        <p:nvSpPr>
          <p:cNvPr id="7" name="Rectangle 2"/>
          <p:cNvSpPr>
            <a:spLocks noGrp="1" noChangeArrowheads="1"/>
          </p:cNvSpPr>
          <p:nvPr>
            <p:ph type="title"/>
          </p:nvPr>
        </p:nvSpPr>
        <p:spPr>
          <a:xfrm>
            <a:off x="1619672" y="51470"/>
            <a:ext cx="6526212" cy="602456"/>
          </a:xfrm>
        </p:spPr>
        <p:txBody>
          <a:bodyPr/>
          <a:lstStyle/>
          <a:p>
            <a:pPr eaLnBrk="1" hangingPunct="1"/>
            <a:r>
              <a:rPr lang="zh-CN" altLang="en-US" dirty="0" smtClean="0">
                <a:latin typeface="华文仿宋" pitchFamily="2" charset="-122"/>
              </a:rPr>
              <a:t>三、比较分析法</a:t>
            </a:r>
          </a:p>
        </p:txBody>
      </p:sp>
      <p:pic>
        <p:nvPicPr>
          <p:cNvPr id="2" name="图片 1"/>
          <p:cNvPicPr>
            <a:picLocks noChangeAspect="1"/>
          </p:cNvPicPr>
          <p:nvPr/>
        </p:nvPicPr>
        <p:blipFill>
          <a:blip r:embed="rId2"/>
          <a:stretch>
            <a:fillRect/>
          </a:stretch>
        </p:blipFill>
        <p:spPr>
          <a:xfrm>
            <a:off x="467544" y="1707654"/>
            <a:ext cx="7992888" cy="3312368"/>
          </a:xfrm>
          <a:prstGeom prst="rect">
            <a:avLst/>
          </a:prstGeom>
        </p:spPr>
      </p:pic>
    </p:spTree>
    <p:extLst>
      <p:ext uri="{BB962C8B-B14F-4D97-AF65-F5344CB8AC3E}">
        <p14:creationId xmlns:p14="http://schemas.microsoft.com/office/powerpoint/2010/main" val="6178058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834504" y="1149063"/>
            <a:ext cx="4194972" cy="585201"/>
            <a:chOff x="1152" y="1063"/>
            <a:chExt cx="2248" cy="506"/>
          </a:xfrm>
        </p:grpSpPr>
        <p:grpSp>
          <p:nvGrpSpPr>
            <p:cNvPr id="6164" name="Group 4"/>
            <p:cNvGrpSpPr>
              <a:grpSpLocks/>
            </p:cNvGrpSpPr>
            <p:nvPr/>
          </p:nvGrpSpPr>
          <p:grpSpPr bwMode="auto">
            <a:xfrm>
              <a:off x="1152" y="1104"/>
              <a:ext cx="437" cy="419"/>
              <a:chOff x="1110" y="2656"/>
              <a:chExt cx="1411" cy="1351"/>
            </a:xfrm>
          </p:grpSpPr>
          <p:sp>
            <p:nvSpPr>
              <p:cNvPr id="6168" name="AutoShape 5"/>
              <p:cNvSpPr>
                <a:spLocks noChangeArrowheads="1"/>
              </p:cNvSpPr>
              <p:nvPr/>
            </p:nvSpPr>
            <p:spPr bwMode="gray">
              <a:xfrm>
                <a:off x="1123" y="2679"/>
                <a:ext cx="1398"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69" name="AutoShape 6"/>
              <p:cNvSpPr>
                <a:spLocks noChangeArrowheads="1"/>
              </p:cNvSpPr>
              <p:nvPr/>
            </p:nvSpPr>
            <p:spPr bwMode="gray">
              <a:xfrm>
                <a:off x="1110" y="2656"/>
                <a:ext cx="13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789511" name="AutoShape 7"/>
              <p:cNvSpPr>
                <a:spLocks noChangeArrowheads="1"/>
              </p:cNvSpPr>
              <p:nvPr/>
            </p:nvSpPr>
            <p:spPr bwMode="gray">
              <a:xfrm>
                <a:off x="1200" y="2736"/>
                <a:ext cx="1182"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6165" name="Line 8"/>
            <p:cNvSpPr>
              <a:spLocks noChangeShapeType="1"/>
            </p:cNvSpPr>
            <p:nvPr/>
          </p:nvSpPr>
          <p:spPr bwMode="auto">
            <a:xfrm>
              <a:off x="1536" y="1488"/>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66" name="Text Box 9"/>
            <p:cNvSpPr txBox="1">
              <a:spLocks noChangeArrowheads="1"/>
            </p:cNvSpPr>
            <p:nvPr/>
          </p:nvSpPr>
          <p:spPr bwMode="auto">
            <a:xfrm>
              <a:off x="1577" y="1063"/>
              <a:ext cx="1479"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solidFill>
                    <a:srgbClr val="000000"/>
                  </a:solidFill>
                  <a:effectLst/>
                  <a:uLnTx/>
                  <a:uFillTx/>
                  <a:latin typeface="Arial" charset="0"/>
                  <a:ea typeface="华文行楷" pitchFamily="2" charset="-122"/>
                  <a:cs typeface="+mn-cs"/>
                </a:rPr>
                <a:t>财务分析概述</a:t>
              </a:r>
              <a:r>
                <a:rPr kumimoji="0" lang="en-US" altLang="zh-CN" sz="3200" b="0" i="0" u="none" strike="noStrike" kern="1200" cap="none" spc="0" normalizeH="0" baseline="0" noProof="0" dirty="0" smtClean="0">
                  <a:ln>
                    <a:noFill/>
                  </a:ln>
                  <a:solidFill>
                    <a:srgbClr val="000000"/>
                  </a:solidFill>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6167" name="Text Box 10"/>
            <p:cNvSpPr txBox="1">
              <a:spLocks noChangeArrowheads="1"/>
            </p:cNvSpPr>
            <p:nvPr/>
          </p:nvSpPr>
          <p:spPr bwMode="gray">
            <a:xfrm>
              <a:off x="1239" y="1117"/>
              <a:ext cx="264"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Arial" charset="0"/>
                  <a:ea typeface="华文彩云" pitchFamily="2" charset="-122"/>
                  <a:cs typeface="+mn-cs"/>
                </a:rPr>
                <a:t>一</a:t>
              </a:r>
            </a:p>
          </p:txBody>
        </p:sp>
      </p:grpSp>
      <p:grpSp>
        <p:nvGrpSpPr>
          <p:cNvPr id="4" name="Group 11"/>
          <p:cNvGrpSpPr>
            <a:grpSpLocks/>
          </p:cNvGrpSpPr>
          <p:nvPr/>
        </p:nvGrpSpPr>
        <p:grpSpPr bwMode="auto">
          <a:xfrm>
            <a:off x="1855140" y="2004051"/>
            <a:ext cx="4333214" cy="588671"/>
            <a:chOff x="1152" y="1602"/>
            <a:chExt cx="2807" cy="509"/>
          </a:xfrm>
        </p:grpSpPr>
        <p:grpSp>
          <p:nvGrpSpPr>
            <p:cNvPr id="6157" name="Group 12"/>
            <p:cNvGrpSpPr>
              <a:grpSpLocks/>
            </p:cNvGrpSpPr>
            <p:nvPr/>
          </p:nvGrpSpPr>
          <p:grpSpPr bwMode="auto">
            <a:xfrm>
              <a:off x="1152" y="1680"/>
              <a:ext cx="480" cy="419"/>
              <a:chOff x="3174" y="2656"/>
              <a:chExt cx="1549" cy="1351"/>
            </a:xfrm>
          </p:grpSpPr>
          <p:sp>
            <p:nvSpPr>
              <p:cNvPr id="6161"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62"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789519" name="AutoShape 15"/>
              <p:cNvSpPr>
                <a:spLocks noChangeArrowheads="1"/>
              </p:cNvSpPr>
              <p:nvPr/>
            </p:nvSpPr>
            <p:spPr bwMode="gray">
              <a:xfrm>
                <a:off x="3264" y="2736"/>
                <a:ext cx="1351"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panose="020B0604020202020204" pitchFamily="34" charset="0"/>
                  <a:ea typeface="华文新魏" pitchFamily="2" charset="-122"/>
                  <a:cs typeface="+mn-cs"/>
                </a:endParaRPr>
              </a:p>
            </p:txBody>
          </p:sp>
        </p:grpSp>
        <p:sp>
          <p:nvSpPr>
            <p:cNvPr id="6158" name="Line 16"/>
            <p:cNvSpPr>
              <a:spLocks noChangeShapeType="1"/>
            </p:cNvSpPr>
            <p:nvPr/>
          </p:nvSpPr>
          <p:spPr bwMode="auto">
            <a:xfrm>
              <a:off x="1536" y="2064"/>
              <a:ext cx="2332"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59" name="Text Box 17"/>
            <p:cNvSpPr txBox="1">
              <a:spLocks noChangeArrowheads="1"/>
            </p:cNvSpPr>
            <p:nvPr/>
          </p:nvSpPr>
          <p:spPr bwMode="auto">
            <a:xfrm>
              <a:off x="1639" y="1602"/>
              <a:ext cx="2320"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effectLst/>
                  <a:uLnTx/>
                  <a:uFillTx/>
                  <a:latin typeface="Arial" charset="0"/>
                  <a:ea typeface="华文行楷" pitchFamily="2" charset="-122"/>
                  <a:cs typeface="+mn-cs"/>
                </a:rPr>
                <a:t>财务分析基本方法</a:t>
              </a:r>
              <a:r>
                <a:rPr kumimoji="0" lang="en-US" altLang="zh-CN" sz="3200" b="0" i="0" u="none" strike="noStrike" kern="1200" cap="none" spc="0" normalizeH="0" baseline="0" noProof="0" dirty="0" smtClean="0">
                  <a:ln>
                    <a:noFill/>
                  </a:ln>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effectLst/>
                <a:uLnTx/>
                <a:uFillTx/>
                <a:latin typeface="Arial" charset="0"/>
                <a:ea typeface="华文行楷" pitchFamily="2" charset="-122"/>
                <a:cs typeface="+mn-cs"/>
              </a:endParaRPr>
            </a:p>
          </p:txBody>
        </p:sp>
        <p:sp>
          <p:nvSpPr>
            <p:cNvPr id="6160" name="Text Box 18"/>
            <p:cNvSpPr txBox="1">
              <a:spLocks noChangeArrowheads="1"/>
            </p:cNvSpPr>
            <p:nvPr/>
          </p:nvSpPr>
          <p:spPr bwMode="gray">
            <a:xfrm>
              <a:off x="1229" y="1712"/>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Arial" charset="0"/>
                  <a:ea typeface="华文彩云" pitchFamily="2" charset="-122"/>
                  <a:cs typeface="+mn-cs"/>
                </a:rPr>
                <a:t>二</a:t>
              </a:r>
            </a:p>
          </p:txBody>
        </p:sp>
      </p:grpSp>
      <p:grpSp>
        <p:nvGrpSpPr>
          <p:cNvPr id="6" name="Group 19"/>
          <p:cNvGrpSpPr>
            <a:grpSpLocks/>
          </p:cNvGrpSpPr>
          <p:nvPr/>
        </p:nvGrpSpPr>
        <p:grpSpPr bwMode="auto">
          <a:xfrm>
            <a:off x="1834504" y="2852908"/>
            <a:ext cx="4285742" cy="614116"/>
            <a:chOff x="1152" y="2142"/>
            <a:chExt cx="2299" cy="531"/>
          </a:xfrm>
        </p:grpSpPr>
        <p:grpSp>
          <p:nvGrpSpPr>
            <p:cNvPr id="6150" name="Group 20"/>
            <p:cNvGrpSpPr>
              <a:grpSpLocks/>
            </p:cNvGrpSpPr>
            <p:nvPr/>
          </p:nvGrpSpPr>
          <p:grpSpPr bwMode="auto">
            <a:xfrm>
              <a:off x="1152" y="2242"/>
              <a:ext cx="437" cy="419"/>
              <a:chOff x="1110" y="2656"/>
              <a:chExt cx="1410" cy="1351"/>
            </a:xfrm>
          </p:grpSpPr>
          <p:sp>
            <p:nvSpPr>
              <p:cNvPr id="6154" name="AutoShape 21"/>
              <p:cNvSpPr>
                <a:spLocks noChangeArrowheads="1"/>
              </p:cNvSpPr>
              <p:nvPr/>
            </p:nvSpPr>
            <p:spPr bwMode="gray">
              <a:xfrm>
                <a:off x="1123" y="2679"/>
                <a:ext cx="1397"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55" name="AutoShape 22"/>
              <p:cNvSpPr>
                <a:spLocks noChangeArrowheads="1"/>
              </p:cNvSpPr>
              <p:nvPr/>
            </p:nvSpPr>
            <p:spPr bwMode="gray">
              <a:xfrm>
                <a:off x="1110" y="2656"/>
                <a:ext cx="1335"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789527" name="AutoShape 23"/>
              <p:cNvSpPr>
                <a:spLocks noChangeArrowheads="1"/>
              </p:cNvSpPr>
              <p:nvPr/>
            </p:nvSpPr>
            <p:spPr bwMode="gray">
              <a:xfrm>
                <a:off x="1200" y="2736"/>
                <a:ext cx="1196"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华文新魏" pitchFamily="2" charset="-122"/>
                  <a:cs typeface="+mn-cs"/>
                </a:endParaRPr>
              </a:p>
            </p:txBody>
          </p:sp>
        </p:grpSp>
        <p:sp>
          <p:nvSpPr>
            <p:cNvPr id="6151"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52" name="Text Box 25"/>
            <p:cNvSpPr txBox="1">
              <a:spLocks noChangeArrowheads="1"/>
            </p:cNvSpPr>
            <p:nvPr/>
          </p:nvSpPr>
          <p:spPr bwMode="auto">
            <a:xfrm>
              <a:off x="1557" y="2142"/>
              <a:ext cx="1894"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rPr>
                <a:t> </a:t>
              </a:r>
              <a:r>
                <a:rPr kumimoji="0" lang="zh-CN" altLang="en-US" sz="3200" b="0" i="0" u="none" strike="noStrike" kern="1200" cap="none" spc="0" normalizeH="0" baseline="0" noProof="0" dirty="0" smtClean="0">
                  <a:ln>
                    <a:noFill/>
                  </a:ln>
                  <a:solidFill>
                    <a:srgbClr val="FF0000"/>
                  </a:solidFill>
                  <a:effectLst/>
                  <a:uLnTx/>
                  <a:uFillTx/>
                  <a:latin typeface="Arial" charset="0"/>
                  <a:ea typeface="华文行楷" pitchFamily="2" charset="-122"/>
                  <a:cs typeface="+mn-cs"/>
                </a:rPr>
                <a:t>财务指标分析</a:t>
              </a:r>
              <a:endPar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endParaRPr>
            </a:p>
          </p:txBody>
        </p:sp>
        <p:sp>
          <p:nvSpPr>
            <p:cNvPr id="6153" name="Text Box 26"/>
            <p:cNvSpPr txBox="1">
              <a:spLocks noChangeArrowheads="1"/>
            </p:cNvSpPr>
            <p:nvPr/>
          </p:nvSpPr>
          <p:spPr bwMode="gray">
            <a:xfrm>
              <a:off x="1242" y="2274"/>
              <a:ext cx="264"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Arial" charset="0"/>
                  <a:ea typeface="华文彩云" pitchFamily="2" charset="-122"/>
                  <a:cs typeface="+mn-cs"/>
                </a:rPr>
                <a:t>三</a:t>
              </a:r>
            </a:p>
          </p:txBody>
        </p:sp>
      </p:grpSp>
      <p:sp>
        <p:nvSpPr>
          <p:cNvPr id="36" name="文本框 35"/>
          <p:cNvSpPr txBox="1"/>
          <p:nvPr/>
        </p:nvSpPr>
        <p:spPr>
          <a:xfrm>
            <a:off x="2988637" y="218745"/>
            <a:ext cx="3181269"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主要内容</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7" name="Group 19"/>
          <p:cNvGrpSpPr>
            <a:grpSpLocks/>
          </p:cNvGrpSpPr>
          <p:nvPr/>
        </p:nvGrpSpPr>
        <p:grpSpPr bwMode="auto">
          <a:xfrm>
            <a:off x="1834504" y="3779897"/>
            <a:ext cx="4209658" cy="608513"/>
            <a:chOff x="1152" y="2195"/>
            <a:chExt cx="2248" cy="471"/>
          </a:xfrm>
        </p:grpSpPr>
        <p:grpSp>
          <p:nvGrpSpPr>
            <p:cNvPr id="28" name="Group 20"/>
            <p:cNvGrpSpPr>
              <a:grpSpLocks/>
            </p:cNvGrpSpPr>
            <p:nvPr/>
          </p:nvGrpSpPr>
          <p:grpSpPr bwMode="auto">
            <a:xfrm>
              <a:off x="1152" y="2242"/>
              <a:ext cx="435" cy="419"/>
              <a:chOff x="1110" y="2656"/>
              <a:chExt cx="1405" cy="1351"/>
            </a:xfrm>
          </p:grpSpPr>
          <p:sp>
            <p:nvSpPr>
              <p:cNvPr id="32" name="AutoShape 21"/>
              <p:cNvSpPr>
                <a:spLocks noChangeArrowheads="1"/>
              </p:cNvSpPr>
              <p:nvPr/>
            </p:nvSpPr>
            <p:spPr bwMode="gray">
              <a:xfrm>
                <a:off x="1123" y="2679"/>
                <a:ext cx="1392"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3" name="AutoShape 22"/>
              <p:cNvSpPr>
                <a:spLocks noChangeArrowheads="1"/>
              </p:cNvSpPr>
              <p:nvPr/>
            </p:nvSpPr>
            <p:spPr bwMode="gray">
              <a:xfrm>
                <a:off x="1110" y="2656"/>
                <a:ext cx="1330"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4" name="AutoShape 23"/>
              <p:cNvSpPr>
                <a:spLocks noChangeArrowheads="1"/>
              </p:cNvSpPr>
              <p:nvPr/>
            </p:nvSpPr>
            <p:spPr bwMode="gray">
              <a:xfrm>
                <a:off x="1200" y="2736"/>
                <a:ext cx="1191"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29"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30" name="Text Box 25"/>
            <p:cNvSpPr txBox="1">
              <a:spLocks noChangeArrowheads="1"/>
            </p:cNvSpPr>
            <p:nvPr/>
          </p:nvSpPr>
          <p:spPr bwMode="auto">
            <a:xfrm>
              <a:off x="1583" y="2195"/>
              <a:ext cx="1817" cy="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rPr>
                <a:t> </a:t>
              </a:r>
              <a:r>
                <a:rPr kumimoji="0" lang="zh-CN" altLang="en-US" sz="3200" b="0" i="0" u="none" strike="noStrike" kern="1200" cap="none" spc="0" normalizeH="0" baseline="0" noProof="0" dirty="0" smtClean="0">
                  <a:ln>
                    <a:noFill/>
                  </a:ln>
                  <a:solidFill>
                    <a:srgbClr val="000000"/>
                  </a:solidFill>
                  <a:effectLst/>
                  <a:uLnTx/>
                  <a:uFillTx/>
                  <a:latin typeface="Arial" charset="0"/>
                  <a:ea typeface="华文行楷" pitchFamily="2" charset="-122"/>
                  <a:cs typeface="+mn-cs"/>
                </a:rPr>
                <a:t>财务综合分析</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31" name="Text Box 26"/>
            <p:cNvSpPr txBox="1">
              <a:spLocks noChangeArrowheads="1"/>
            </p:cNvSpPr>
            <p:nvPr/>
          </p:nvSpPr>
          <p:spPr bwMode="gray">
            <a:xfrm>
              <a:off x="1222" y="2267"/>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Arial" charset="0"/>
                  <a:ea typeface="华文彩云" pitchFamily="2" charset="-122"/>
                  <a:cs typeface="+mn-cs"/>
                </a:rPr>
                <a:t>四</a:t>
              </a:r>
            </a:p>
          </p:txBody>
        </p:sp>
      </p:grpSp>
    </p:spTree>
    <p:extLst>
      <p:ext uri="{BB962C8B-B14F-4D97-AF65-F5344CB8AC3E}">
        <p14:creationId xmlns:p14="http://schemas.microsoft.com/office/powerpoint/2010/main" val="9778588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547664" y="123478"/>
            <a:ext cx="6526212" cy="602456"/>
          </a:xfrm>
        </p:spPr>
        <p:txBody>
          <a:bodyPr/>
          <a:lstStyle/>
          <a:p>
            <a:pPr eaLnBrk="1" hangingPunct="1"/>
            <a:r>
              <a:rPr lang="zh-CN" altLang="en-US" dirty="0" smtClean="0">
                <a:latin typeface="华文仿宋" pitchFamily="2" charset="-122"/>
              </a:rPr>
              <a:t>一、偿债能力分析</a:t>
            </a:r>
          </a:p>
        </p:txBody>
      </p:sp>
      <p:sp>
        <p:nvSpPr>
          <p:cNvPr id="6" name="Rectangle 3"/>
          <p:cNvSpPr txBox="1">
            <a:spLocks noChangeArrowheads="1"/>
          </p:cNvSpPr>
          <p:nvPr/>
        </p:nvSpPr>
        <p:spPr bwMode="gray">
          <a:xfrm>
            <a:off x="467544" y="1059582"/>
            <a:ext cx="7920880"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企业</a:t>
            </a:r>
            <a:r>
              <a:rPr lang="zh-CN" altLang="en-US" sz="2000" dirty="0">
                <a:latin typeface="微软雅黑" panose="020B0503020204020204" pitchFamily="34" charset="-122"/>
                <a:ea typeface="微软雅黑" panose="020B0503020204020204" pitchFamily="34" charset="-122"/>
              </a:rPr>
              <a:t>偿债能力</a:t>
            </a:r>
            <a:r>
              <a:rPr lang="zh-CN" altLang="en-US" sz="2000" b="0" dirty="0">
                <a:latin typeface="微软雅黑" panose="020B0503020204020204" pitchFamily="34" charset="-122"/>
                <a:ea typeface="微软雅黑" panose="020B0503020204020204" pitchFamily="34" charset="-122"/>
              </a:rPr>
              <a:t>是指企业</a:t>
            </a:r>
            <a:r>
              <a:rPr lang="zh-CN" altLang="en-US" sz="2000" dirty="0">
                <a:solidFill>
                  <a:srgbClr val="FF0000"/>
                </a:solidFill>
                <a:latin typeface="微软雅黑" panose="020B0503020204020204" pitchFamily="34" charset="-122"/>
                <a:ea typeface="微软雅黑" panose="020B0503020204020204" pitchFamily="34" charset="-122"/>
              </a:rPr>
              <a:t>偿还其债务（含本金和利息）</a:t>
            </a:r>
            <a:r>
              <a:rPr lang="zh-CN" altLang="en-US" sz="2000" b="0" dirty="0">
                <a:latin typeface="微软雅黑" panose="020B0503020204020204" pitchFamily="34" charset="-122"/>
                <a:ea typeface="微软雅黑" panose="020B0503020204020204" pitchFamily="34" charset="-122"/>
              </a:rPr>
              <a:t>的能力。企业偿还债务能力的强弱，是判断企业财务状况好坏的主要标准之一，如果企业因偿债能力低下而不能及时清偿到期债务，就会影响企业的生存和发展</a:t>
            </a:r>
            <a:r>
              <a:rPr lang="zh-CN" altLang="en-US" sz="2000" b="0" dirty="0" smtClean="0">
                <a:latin typeface="微软雅黑" panose="020B0503020204020204" pitchFamily="34" charset="-122"/>
                <a:ea typeface="微软雅黑" panose="020B0503020204020204" pitchFamily="34" charset="-122"/>
              </a:rPr>
              <a:t>。一般来说</a:t>
            </a:r>
            <a:r>
              <a:rPr lang="zh-CN" altLang="en-US" sz="2000" b="0" dirty="0">
                <a:latin typeface="微软雅黑" panose="020B0503020204020204" pitchFamily="34" charset="-122"/>
                <a:ea typeface="微软雅黑" panose="020B0503020204020204" pitchFamily="34" charset="-122"/>
              </a:rPr>
              <a:t>，企业偿债能力分析包括短期偿债能力分析和长期偿债能力分析。</a:t>
            </a: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32572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051720" y="195486"/>
            <a:ext cx="6526212" cy="602456"/>
          </a:xfrm>
        </p:spPr>
        <p:txBody>
          <a:bodyPr/>
          <a:lstStyle/>
          <a:p>
            <a:pPr eaLnBrk="1" hangingPunct="1"/>
            <a:r>
              <a:rPr lang="zh-CN" altLang="en-US" dirty="0" smtClean="0">
                <a:latin typeface="华文仿宋" pitchFamily="2" charset="-122"/>
              </a:rPr>
              <a:t>一、偿债能力分析</a:t>
            </a:r>
          </a:p>
        </p:txBody>
      </p:sp>
      <p:sp>
        <p:nvSpPr>
          <p:cNvPr id="4" name="TextBox 3"/>
          <p:cNvSpPr txBox="1"/>
          <p:nvPr/>
        </p:nvSpPr>
        <p:spPr>
          <a:xfrm>
            <a:off x="486498" y="968145"/>
            <a:ext cx="4506079" cy="461665"/>
          </a:xfrm>
          <a:prstGeom prst="rect">
            <a:avLst/>
          </a:prstGeom>
          <a:noFill/>
        </p:spPr>
        <p:txBody>
          <a:bodyPr wrap="square" rtlCol="0">
            <a:spAutoFit/>
          </a:bodyPr>
          <a:lstStyle/>
          <a:p>
            <a:r>
              <a:rPr lang="zh-CN" altLang="en-US" dirty="0" smtClean="0">
                <a:solidFill>
                  <a:srgbClr val="FF0000"/>
                </a:solidFill>
              </a:rPr>
              <a:t>（一）短期偿债能力分析</a:t>
            </a:r>
            <a:endParaRPr lang="zh-CN" altLang="en-US" dirty="0">
              <a:solidFill>
                <a:srgbClr val="FF0000"/>
              </a:solidFill>
            </a:endParaRPr>
          </a:p>
        </p:txBody>
      </p:sp>
      <p:sp>
        <p:nvSpPr>
          <p:cNvPr id="6" name="Rectangle 3"/>
          <p:cNvSpPr txBox="1">
            <a:spLocks noChangeArrowheads="1"/>
          </p:cNvSpPr>
          <p:nvPr/>
        </p:nvSpPr>
        <p:spPr bwMode="gray">
          <a:xfrm>
            <a:off x="486498" y="1491630"/>
            <a:ext cx="8189958"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a:latin typeface="微软雅黑" panose="020B0503020204020204" pitchFamily="34" charset="-122"/>
                <a:ea typeface="微软雅黑" panose="020B0503020204020204" pitchFamily="34" charset="-122"/>
              </a:rPr>
              <a:t>企业短期偿债能力</a:t>
            </a:r>
            <a:r>
              <a:rPr lang="zh-CN" altLang="en-US" sz="2000" b="0" dirty="0">
                <a:latin typeface="微软雅黑" panose="020B0503020204020204" pitchFamily="34" charset="-122"/>
                <a:ea typeface="微软雅黑" panose="020B0503020204020204" pitchFamily="34" charset="-122"/>
              </a:rPr>
              <a:t>是指</a:t>
            </a:r>
            <a:r>
              <a:rPr lang="zh-CN" altLang="en-US" sz="2000" dirty="0">
                <a:solidFill>
                  <a:srgbClr val="7030A0"/>
                </a:solidFill>
                <a:latin typeface="微软雅黑" panose="020B0503020204020204" pitchFamily="34" charset="-122"/>
                <a:ea typeface="微软雅黑" panose="020B0503020204020204" pitchFamily="34" charset="-122"/>
              </a:rPr>
              <a:t>企业支付其短期债务</a:t>
            </a:r>
            <a:r>
              <a:rPr lang="zh-CN" altLang="en-US" sz="2000" b="0" dirty="0">
                <a:latin typeface="微软雅黑" panose="020B0503020204020204" pitchFamily="34" charset="-122"/>
                <a:ea typeface="微软雅黑" panose="020B0503020204020204" pitchFamily="34" charset="-122"/>
              </a:rPr>
              <a:t>的能力。企业短期债务一般要用流动资产来偿付，流动资产偿付能力不足，企业无法满足债权人的要求，可能会引起破产或造成生产经营混乱。企业短期偿债能力衡量指标主要有流动比率、速动比率和现金比率</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solidFill>
                  <a:srgbClr val="FF0000"/>
                </a:solidFill>
                <a:latin typeface="微软雅黑" panose="020B0503020204020204" pitchFamily="34" charset="-122"/>
                <a:ea typeface="微软雅黑" panose="020B0503020204020204" pitchFamily="34" charset="-122"/>
              </a:rPr>
              <a:t>（</a:t>
            </a:r>
            <a:r>
              <a:rPr lang="en-US" altLang="zh-CN" sz="2000" b="0" dirty="0" smtClean="0">
                <a:solidFill>
                  <a:srgbClr val="FF0000"/>
                </a:solidFill>
                <a:latin typeface="微软雅黑" panose="020B0503020204020204" pitchFamily="34" charset="-122"/>
                <a:ea typeface="微软雅黑" panose="020B0503020204020204" pitchFamily="34" charset="-122"/>
              </a:rPr>
              <a:t>1</a:t>
            </a:r>
            <a:r>
              <a:rPr lang="zh-CN" altLang="en-US" sz="2000" b="0" dirty="0" smtClean="0">
                <a:solidFill>
                  <a:srgbClr val="FF0000"/>
                </a:solidFill>
                <a:latin typeface="微软雅黑" panose="020B0503020204020204" pitchFamily="34" charset="-122"/>
                <a:ea typeface="微软雅黑" panose="020B0503020204020204" pitchFamily="34" charset="-122"/>
              </a:rPr>
              <a:t>）流动比率</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流动比率是企业流动资产与流动负债之比。其计算公式为：</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流动比率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流动资产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流动负债</a:t>
            </a:r>
          </a:p>
          <a:p>
            <a:pPr algn="just" eaLnBrk="1" hangingPunct="1">
              <a:lnSpc>
                <a:spcPct val="100000"/>
              </a:lnSpc>
              <a:spcBef>
                <a:spcPts val="200"/>
              </a:spcBef>
              <a:spcAft>
                <a:spcPts val="200"/>
              </a:spcAft>
            </a:pP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84483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835696" y="195486"/>
            <a:ext cx="6526212" cy="602456"/>
          </a:xfrm>
        </p:spPr>
        <p:txBody>
          <a:bodyPr/>
          <a:lstStyle/>
          <a:p>
            <a:pPr eaLnBrk="1" hangingPunct="1"/>
            <a:r>
              <a:rPr lang="zh-CN" altLang="en-US" dirty="0" smtClean="0">
                <a:latin typeface="华文仿宋" pitchFamily="2" charset="-122"/>
              </a:rPr>
              <a:t>一、偿债能力分析</a:t>
            </a:r>
          </a:p>
        </p:txBody>
      </p:sp>
      <p:sp>
        <p:nvSpPr>
          <p:cNvPr id="6" name="Rectangle 3"/>
          <p:cNvSpPr txBox="1">
            <a:spLocks noChangeArrowheads="1"/>
          </p:cNvSpPr>
          <p:nvPr/>
        </p:nvSpPr>
        <p:spPr bwMode="gray">
          <a:xfrm>
            <a:off x="323528" y="1131590"/>
            <a:ext cx="8496944"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一般情况下，流动比率越高，短期偿债能力越强，但是流动比率过高会影响企业的收益性。因此，流动比率应当保持在一个合适的水平上。在美国，一般认为</a:t>
            </a:r>
            <a:r>
              <a:rPr lang="zh-CN" altLang="en-US" sz="2000" dirty="0">
                <a:latin typeface="微软雅黑" panose="020B0503020204020204" pitchFamily="34" charset="-122"/>
                <a:ea typeface="微软雅黑" panose="020B0503020204020204" pitchFamily="34" charset="-122"/>
              </a:rPr>
              <a:t>流动比率</a:t>
            </a:r>
            <a:r>
              <a:rPr lang="zh-CN" altLang="en-US" sz="2000" b="0" dirty="0">
                <a:latin typeface="微软雅黑" panose="020B0503020204020204" pitchFamily="34" charset="-122"/>
                <a:ea typeface="微软雅黑" panose="020B0503020204020204" pitchFamily="34" charset="-122"/>
              </a:rPr>
              <a:t>应该</a:t>
            </a:r>
            <a:r>
              <a:rPr lang="zh-CN" altLang="en-US" sz="2000" dirty="0">
                <a:latin typeface="微软雅黑" panose="020B0503020204020204" pitchFamily="34" charset="-122"/>
                <a:ea typeface="微软雅黑" panose="020B0503020204020204" pitchFamily="34" charset="-122"/>
              </a:rPr>
              <a:t>维持</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比</a:t>
            </a:r>
            <a:r>
              <a:rPr lang="en-US" altLang="zh-CN" sz="200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，才足以表明企业</a:t>
            </a:r>
            <a:r>
              <a:rPr lang="zh-CN" altLang="en-US" sz="2000" dirty="0">
                <a:latin typeface="微软雅黑" panose="020B0503020204020204" pitchFamily="34" charset="-122"/>
                <a:ea typeface="微软雅黑" panose="020B0503020204020204" pitchFamily="34" charset="-122"/>
              </a:rPr>
              <a:t>财务状况稳妥可靠</a:t>
            </a:r>
            <a:r>
              <a:rPr lang="zh-CN" altLang="en-US" sz="2000" b="0" dirty="0">
                <a:latin typeface="微软雅黑" panose="020B0503020204020204" pitchFamily="34" charset="-122"/>
                <a:ea typeface="微软雅黑" panose="020B0503020204020204" pitchFamily="34" charset="-122"/>
              </a:rPr>
              <a:t>；而香港的银行界和日本的制造公司，希望这一比率维持</a:t>
            </a:r>
            <a:r>
              <a:rPr lang="en-US" altLang="zh-CN" sz="2000" b="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比</a:t>
            </a:r>
            <a:r>
              <a:rPr lang="en-US" altLang="zh-CN" sz="2000" b="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比较合适。从理论上讲，只要流动比率等于</a:t>
            </a:r>
            <a:r>
              <a:rPr lang="en-US" altLang="zh-CN" sz="2000" b="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，企业便具有偿还短期债务的能力</a:t>
            </a:r>
            <a:r>
              <a:rPr lang="zh-CN" altLang="en-US" sz="2000" b="0" dirty="0" smtClean="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3408938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一、偿债能力分析</a:t>
            </a:r>
          </a:p>
        </p:txBody>
      </p:sp>
      <p:sp>
        <p:nvSpPr>
          <p:cNvPr id="6" name="Rectangle 3"/>
          <p:cNvSpPr txBox="1">
            <a:spLocks noChangeArrowheads="1"/>
          </p:cNvSpPr>
          <p:nvPr/>
        </p:nvSpPr>
        <p:spPr bwMode="gray">
          <a:xfrm>
            <a:off x="467544" y="1059582"/>
            <a:ext cx="818995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400" dirty="0" smtClean="0">
                <a:solidFill>
                  <a:srgbClr val="FF0000"/>
                </a:solidFill>
                <a:latin typeface="微软雅黑" panose="020B0503020204020204" pitchFamily="34" charset="-122"/>
                <a:ea typeface="微软雅黑" panose="020B0503020204020204" pitchFamily="34" charset="-122"/>
              </a:rPr>
              <a:t>（</a:t>
            </a:r>
            <a:r>
              <a:rPr lang="en-US" altLang="zh-CN" sz="2400" dirty="0" smtClean="0">
                <a:solidFill>
                  <a:srgbClr val="FF0000"/>
                </a:solidFill>
                <a:latin typeface="微软雅黑" panose="020B0503020204020204" pitchFamily="34" charset="-122"/>
                <a:ea typeface="微软雅黑" panose="020B0503020204020204" pitchFamily="34" charset="-122"/>
              </a:rPr>
              <a:t>2</a:t>
            </a:r>
            <a:r>
              <a:rPr lang="zh-CN" altLang="en-US" sz="2400" dirty="0" smtClean="0">
                <a:solidFill>
                  <a:srgbClr val="FF0000"/>
                </a:solidFill>
                <a:latin typeface="微软雅黑" panose="020B0503020204020204" pitchFamily="34" charset="-122"/>
                <a:ea typeface="微软雅黑" panose="020B0503020204020204" pitchFamily="34" charset="-122"/>
              </a:rPr>
              <a:t>）速动比率</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速动比率是企业</a:t>
            </a:r>
            <a:r>
              <a:rPr lang="zh-CN" altLang="en-US" sz="2000" dirty="0" smtClean="0">
                <a:latin typeface="微软雅黑" panose="020B0503020204020204" pitchFamily="34" charset="-122"/>
                <a:ea typeface="微软雅黑" panose="020B0503020204020204" pitchFamily="34" charset="-122"/>
              </a:rPr>
              <a:t>速动资产与流动负债</a:t>
            </a:r>
            <a:r>
              <a:rPr lang="zh-CN" altLang="en-US" sz="2000" b="0" dirty="0" smtClean="0">
                <a:latin typeface="微软雅黑" panose="020B0503020204020204" pitchFamily="34" charset="-122"/>
                <a:ea typeface="微软雅黑" panose="020B0503020204020204" pitchFamily="34" charset="-122"/>
              </a:rPr>
              <a:t>之比，速动资产是指流动资产减去变现能力较差且不稳定的存货、待摊费用等后的余额。由于剔除了存货等变现能力较差的资产，速动比率比流动比率能更准确、可靠地评价企业资产的流动性及偿还短期债务的能力。其计算公式为：</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速动比率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速动资产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流动负债</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一般认为速动比率为</a:t>
            </a:r>
            <a:r>
              <a:rPr lang="en-US" altLang="zh-CN" sz="2000" b="0" dirty="0" smtClean="0">
                <a:latin typeface="微软雅黑" panose="020B0503020204020204" pitchFamily="34" charset="-122"/>
                <a:ea typeface="微软雅黑" panose="020B0503020204020204" pitchFamily="34" charset="-122"/>
              </a:rPr>
              <a:t>1</a:t>
            </a:r>
            <a:r>
              <a:rPr lang="zh-CN" altLang="en-US" sz="2000" b="0" dirty="0" smtClean="0">
                <a:latin typeface="微软雅黑" panose="020B0503020204020204" pitchFamily="34" charset="-122"/>
                <a:ea typeface="微软雅黑" panose="020B0503020204020204" pitchFamily="34" charset="-122"/>
              </a:rPr>
              <a:t>较合适，速动比率过低，企业面临偿债风险；但速动比率过高，会因占用现金及应收账款过多而增加企业的机会成本。</a:t>
            </a:r>
          </a:p>
        </p:txBody>
      </p:sp>
    </p:spTree>
    <p:extLst>
      <p:ext uri="{BB962C8B-B14F-4D97-AF65-F5344CB8AC3E}">
        <p14:creationId xmlns:p14="http://schemas.microsoft.com/office/powerpoint/2010/main" val="7858110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一、财务分析的概念及作用</a:t>
            </a:r>
          </a:p>
        </p:txBody>
      </p:sp>
      <p:sp>
        <p:nvSpPr>
          <p:cNvPr id="7171" name="Rectangle 3"/>
          <p:cNvSpPr>
            <a:spLocks noGrp="1" noChangeArrowheads="1"/>
          </p:cNvSpPr>
          <p:nvPr>
            <p:ph type="body" idx="1"/>
          </p:nvPr>
        </p:nvSpPr>
        <p:spPr>
          <a:xfrm>
            <a:off x="555626" y="1419622"/>
            <a:ext cx="7761288" cy="2160240"/>
          </a:xfrm>
        </p:spPr>
        <p:txBody>
          <a:bodyPr/>
          <a:lstStyle/>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第一，对</a:t>
            </a:r>
            <a:r>
              <a:rPr lang="zh-CN" altLang="en-US" sz="2000" b="0" dirty="0">
                <a:latin typeface="微软雅黑" panose="020B0503020204020204" pitchFamily="34" charset="-122"/>
                <a:ea typeface="微软雅黑" panose="020B0503020204020204" pitchFamily="34" charset="-122"/>
              </a:rPr>
              <a:t>管理者而言，通过财务</a:t>
            </a:r>
            <a:r>
              <a:rPr lang="zh-CN" altLang="en-US" sz="2000" b="0" dirty="0" smtClean="0">
                <a:latin typeface="微软雅黑" panose="020B0503020204020204" pitchFamily="34" charset="-122"/>
                <a:ea typeface="微软雅黑" panose="020B0503020204020204" pitchFamily="34" charset="-122"/>
              </a:rPr>
              <a:t>分析能够</a:t>
            </a:r>
            <a:r>
              <a:rPr lang="zh-CN" altLang="en-US" sz="2000" b="0" dirty="0">
                <a:latin typeface="微软雅黑" panose="020B0503020204020204" pitchFamily="34" charset="-122"/>
                <a:ea typeface="微软雅黑" panose="020B0503020204020204" pitchFamily="34" charset="-122"/>
              </a:rPr>
              <a:t>发现企业在财务上存在的问题，并找出问题产生的</a:t>
            </a:r>
            <a:r>
              <a:rPr lang="zh-CN" altLang="en-US" sz="2000" b="0" dirty="0" smtClean="0">
                <a:latin typeface="微软雅黑" panose="020B0503020204020204" pitchFamily="34" charset="-122"/>
                <a:ea typeface="微软雅黑" panose="020B0503020204020204" pitchFamily="34" charset="-122"/>
              </a:rPr>
              <a:t>原因。</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第二，对</a:t>
            </a:r>
            <a:r>
              <a:rPr lang="zh-CN" altLang="en-US" sz="2000" b="0" dirty="0">
                <a:latin typeface="微软雅黑" panose="020B0503020204020204" pitchFamily="34" charset="-122"/>
                <a:ea typeface="微软雅黑" panose="020B0503020204020204" pitchFamily="34" charset="-122"/>
              </a:rPr>
              <a:t>利益相关者而言，通过财务分析可以发现企业是否损害了利益相关者的</a:t>
            </a:r>
            <a:r>
              <a:rPr lang="zh-CN" altLang="en-US" sz="2000" b="0" dirty="0" smtClean="0">
                <a:latin typeface="微软雅黑" panose="020B0503020204020204" pitchFamily="34" charset="-122"/>
                <a:ea typeface="微软雅黑" panose="020B0503020204020204" pitchFamily="34" charset="-122"/>
              </a:rPr>
              <a:t>利益。</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第三，有利于</a:t>
            </a:r>
            <a:r>
              <a:rPr lang="zh-CN" altLang="en-US" sz="2000" b="0" dirty="0">
                <a:latin typeface="微软雅黑" panose="020B0503020204020204" pitchFamily="34" charset="-122"/>
                <a:ea typeface="微软雅黑" panose="020B0503020204020204" pitchFamily="34" charset="-122"/>
              </a:rPr>
              <a:t>企业经营者、利益相关者做出正确的</a:t>
            </a:r>
            <a:r>
              <a:rPr lang="zh-CN" altLang="en-US" sz="2000" b="0" dirty="0" smtClean="0">
                <a:latin typeface="微软雅黑" panose="020B0503020204020204" pitchFamily="34" charset="-122"/>
                <a:ea typeface="微软雅黑" panose="020B0503020204020204" pitchFamily="34" charset="-122"/>
              </a:rPr>
              <a:t>决策。</a:t>
            </a:r>
          </a:p>
        </p:txBody>
      </p:sp>
      <p:pic>
        <p:nvPicPr>
          <p:cNvPr id="7172" name="Picture 4" descr="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100392" y="3939902"/>
            <a:ext cx="1223963" cy="91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11560" y="915566"/>
            <a:ext cx="3600400" cy="461665"/>
          </a:xfrm>
          <a:prstGeom prst="rect">
            <a:avLst/>
          </a:prstGeom>
          <a:noFill/>
        </p:spPr>
        <p:txBody>
          <a:bodyPr wrap="square" rtlCol="0">
            <a:spAutoFit/>
          </a:bodyPr>
          <a:lstStyle/>
          <a:p>
            <a:r>
              <a:rPr lang="zh-CN" altLang="en-US" dirty="0" smtClean="0">
                <a:solidFill>
                  <a:srgbClr val="FF0000"/>
                </a:solidFill>
              </a:rPr>
              <a:t>（二）财务分析的作用</a:t>
            </a:r>
            <a:endParaRPr lang="zh-CN" altLang="en-US" dirty="0">
              <a:solidFill>
                <a:srgbClr val="FF0000"/>
              </a:solidFill>
            </a:endParaRPr>
          </a:p>
        </p:txBody>
      </p:sp>
    </p:spTree>
    <p:extLst>
      <p:ext uri="{BB962C8B-B14F-4D97-AF65-F5344CB8AC3E}">
        <p14:creationId xmlns:p14="http://schemas.microsoft.com/office/powerpoint/2010/main" val="24685971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一、偿债能力分析</a:t>
            </a:r>
          </a:p>
        </p:txBody>
      </p:sp>
      <p:sp>
        <p:nvSpPr>
          <p:cNvPr id="6" name="Rectangle 3"/>
          <p:cNvSpPr txBox="1">
            <a:spLocks noChangeArrowheads="1"/>
          </p:cNvSpPr>
          <p:nvPr/>
        </p:nvSpPr>
        <p:spPr bwMode="gray">
          <a:xfrm>
            <a:off x="467544" y="1131590"/>
            <a:ext cx="818995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400" dirty="0" smtClean="0">
                <a:solidFill>
                  <a:srgbClr val="FF0000"/>
                </a:solidFill>
                <a:latin typeface="微软雅黑" panose="020B0503020204020204" pitchFamily="34" charset="-122"/>
                <a:ea typeface="微软雅黑" panose="020B0503020204020204" pitchFamily="34" charset="-122"/>
              </a:rPr>
              <a:t>（</a:t>
            </a:r>
            <a:r>
              <a:rPr lang="en-US" altLang="zh-CN" sz="2400" dirty="0" smtClean="0">
                <a:solidFill>
                  <a:srgbClr val="FF0000"/>
                </a:solidFill>
                <a:latin typeface="微软雅黑" panose="020B0503020204020204" pitchFamily="34" charset="-122"/>
                <a:ea typeface="微软雅黑" panose="020B0503020204020204" pitchFamily="34" charset="-122"/>
              </a:rPr>
              <a:t>3</a:t>
            </a:r>
            <a:r>
              <a:rPr lang="zh-CN" altLang="en-US" sz="2400" dirty="0" smtClean="0">
                <a:solidFill>
                  <a:srgbClr val="FF0000"/>
                </a:solidFill>
                <a:latin typeface="微软雅黑" panose="020B0503020204020204" pitchFamily="34" charset="-122"/>
                <a:ea typeface="微软雅黑" panose="020B0503020204020204" pitchFamily="34" charset="-122"/>
              </a:rPr>
              <a:t>）现金比率</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现金比率是企业</a:t>
            </a:r>
            <a:r>
              <a:rPr lang="zh-CN" altLang="en-US" sz="2000" dirty="0" smtClean="0">
                <a:latin typeface="微软雅黑" panose="020B0503020204020204" pitchFamily="34" charset="-122"/>
                <a:ea typeface="微软雅黑" panose="020B0503020204020204" pitchFamily="34" charset="-122"/>
              </a:rPr>
              <a:t>现金类资产与流动负债</a:t>
            </a:r>
            <a:r>
              <a:rPr lang="zh-CN" altLang="en-US" sz="2000" b="0" dirty="0" smtClean="0">
                <a:latin typeface="微软雅黑" panose="020B0503020204020204" pitchFamily="34" charset="-122"/>
                <a:ea typeface="微软雅黑" panose="020B0503020204020204" pitchFamily="34" charset="-122"/>
              </a:rPr>
              <a:t>的比率。现金类资产包括企业所拥有的货币资金和持有的有价证券。最能反映企业直接偿付流动负债的能力。现金比率一般认为</a:t>
            </a:r>
            <a:r>
              <a:rPr lang="en-US" altLang="zh-CN" sz="2000" dirty="0" smtClean="0">
                <a:latin typeface="微软雅黑" panose="020B0503020204020204" pitchFamily="34" charset="-122"/>
                <a:ea typeface="微软雅黑" panose="020B0503020204020204" pitchFamily="34" charset="-122"/>
              </a:rPr>
              <a:t>20%</a:t>
            </a:r>
            <a:r>
              <a:rPr lang="zh-CN" altLang="en-US" sz="2000" dirty="0" smtClean="0">
                <a:latin typeface="微软雅黑" panose="020B0503020204020204" pitchFamily="34" charset="-122"/>
                <a:ea typeface="微软雅黑" panose="020B0503020204020204" pitchFamily="34" charset="-122"/>
              </a:rPr>
              <a:t>以上为好</a:t>
            </a:r>
            <a:r>
              <a:rPr lang="zh-CN" altLang="en-US" sz="2000" b="0" dirty="0" smtClean="0">
                <a:latin typeface="微软雅黑" panose="020B0503020204020204" pitchFamily="34" charset="-122"/>
                <a:ea typeface="微软雅黑" panose="020B0503020204020204" pitchFamily="34" charset="-122"/>
              </a:rPr>
              <a:t>。但这一比率过高，就意味着企业流动负债未能得到合理运用，而现金类资产获利能力低，这类资产金额太高会导致企业机会成本增加。现金比率计算公式为：</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现金比率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现金及现金等价物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流动负债</a:t>
            </a:r>
          </a:p>
        </p:txBody>
      </p:sp>
    </p:spTree>
    <p:extLst>
      <p:ext uri="{BB962C8B-B14F-4D97-AF65-F5344CB8AC3E}">
        <p14:creationId xmlns:p14="http://schemas.microsoft.com/office/powerpoint/2010/main" val="24867116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一、偿债能力分析</a:t>
            </a:r>
          </a:p>
        </p:txBody>
      </p:sp>
      <p:sp>
        <p:nvSpPr>
          <p:cNvPr id="4" name="TextBox 3"/>
          <p:cNvSpPr txBox="1"/>
          <p:nvPr/>
        </p:nvSpPr>
        <p:spPr>
          <a:xfrm>
            <a:off x="455399" y="915566"/>
            <a:ext cx="4506079" cy="461665"/>
          </a:xfrm>
          <a:prstGeom prst="rect">
            <a:avLst/>
          </a:prstGeom>
          <a:noFill/>
        </p:spPr>
        <p:txBody>
          <a:bodyPr wrap="square" rtlCol="0">
            <a:spAutoFit/>
          </a:bodyPr>
          <a:lstStyle/>
          <a:p>
            <a:r>
              <a:rPr lang="zh-CN" altLang="en-US" dirty="0" smtClean="0">
                <a:solidFill>
                  <a:srgbClr val="FF0000"/>
                </a:solidFill>
              </a:rPr>
              <a:t>（</a:t>
            </a:r>
            <a:r>
              <a:rPr lang="zh-CN" altLang="en-US" dirty="0">
                <a:solidFill>
                  <a:srgbClr val="FF0000"/>
                </a:solidFill>
              </a:rPr>
              <a:t>二</a:t>
            </a:r>
            <a:r>
              <a:rPr lang="zh-CN" altLang="en-US" dirty="0" smtClean="0">
                <a:solidFill>
                  <a:srgbClr val="FF0000"/>
                </a:solidFill>
              </a:rPr>
              <a:t>）长期偿债能力分析</a:t>
            </a:r>
            <a:endParaRPr lang="zh-CN" altLang="en-US" dirty="0">
              <a:solidFill>
                <a:srgbClr val="FF0000"/>
              </a:solidFill>
            </a:endParaRPr>
          </a:p>
        </p:txBody>
      </p:sp>
      <p:sp>
        <p:nvSpPr>
          <p:cNvPr id="6" name="Rectangle 3"/>
          <p:cNvSpPr txBox="1">
            <a:spLocks noChangeArrowheads="1"/>
          </p:cNvSpPr>
          <p:nvPr/>
        </p:nvSpPr>
        <p:spPr bwMode="gray">
          <a:xfrm>
            <a:off x="455399" y="1491630"/>
            <a:ext cx="818995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企业长期偿债能力是指</a:t>
            </a:r>
            <a:r>
              <a:rPr lang="zh-CN" altLang="en-US" sz="2000" dirty="0">
                <a:latin typeface="微软雅黑" panose="020B0503020204020204" pitchFamily="34" charset="-122"/>
                <a:ea typeface="微软雅黑" panose="020B0503020204020204" pitchFamily="34" charset="-122"/>
              </a:rPr>
              <a:t>企业支付其长期债务的能力</a:t>
            </a:r>
            <a:r>
              <a:rPr lang="zh-CN" altLang="en-US" sz="2000" b="0" dirty="0">
                <a:latin typeface="微软雅黑" panose="020B0503020204020204" pitchFamily="34" charset="-122"/>
                <a:ea typeface="微软雅黑" panose="020B0503020204020204" pitchFamily="34" charset="-122"/>
              </a:rPr>
              <a:t>，它表明企业对债务负担的承受能力和偿还债务的保障能力。其分析指标主要有四项：</a:t>
            </a:r>
            <a:r>
              <a:rPr lang="zh-CN" altLang="en-US" sz="2000" dirty="0">
                <a:latin typeface="微软雅黑" panose="020B0503020204020204" pitchFamily="34" charset="-122"/>
                <a:ea typeface="微软雅黑" panose="020B0503020204020204" pitchFamily="34" charset="-122"/>
              </a:rPr>
              <a:t>资产负债率、产权比率、业主权益乘数和利息保障倍数</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1</a:t>
            </a:r>
            <a:r>
              <a:rPr lang="zh-CN" altLang="en-US" sz="2000" dirty="0" smtClean="0">
                <a:solidFill>
                  <a:srgbClr val="FF0000"/>
                </a:solidFill>
                <a:latin typeface="微软雅黑" panose="020B0503020204020204" pitchFamily="34" charset="-122"/>
                <a:ea typeface="微软雅黑" panose="020B0503020204020204" pitchFamily="34" charset="-122"/>
              </a:rPr>
              <a:t>）资产负债率</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资产负债率是企业负债总额与资产总额之比。其计算公式为：</a:t>
            </a:r>
          </a:p>
          <a:p>
            <a:pPr algn="ctr"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资产负债率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（负债总额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资产总额）</a:t>
            </a:r>
            <a:r>
              <a:rPr lang="en-US" altLang="zh-CN" sz="2000" dirty="0" smtClean="0">
                <a:latin typeface="微软雅黑" panose="020B0503020204020204" pitchFamily="34" charset="-122"/>
                <a:ea typeface="微软雅黑" panose="020B0503020204020204" pitchFamily="34" charset="-122"/>
              </a:rPr>
              <a:t>×100%</a:t>
            </a: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资产负债率反映债权人所提供的资金占全部资金的比重，以及企业资产对债权人权益的保障程度。</a:t>
            </a:r>
          </a:p>
        </p:txBody>
      </p:sp>
    </p:spTree>
    <p:extLst>
      <p:ext uri="{BB962C8B-B14F-4D97-AF65-F5344CB8AC3E}">
        <p14:creationId xmlns:p14="http://schemas.microsoft.com/office/powerpoint/2010/main" val="30810146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一、偿债能力分析</a:t>
            </a:r>
          </a:p>
        </p:txBody>
      </p:sp>
      <p:sp>
        <p:nvSpPr>
          <p:cNvPr id="6" name="Rectangle 3"/>
          <p:cNvSpPr txBox="1">
            <a:spLocks noChangeArrowheads="1"/>
          </p:cNvSpPr>
          <p:nvPr/>
        </p:nvSpPr>
        <p:spPr bwMode="gray">
          <a:xfrm>
            <a:off x="467544" y="987574"/>
            <a:ext cx="8189958"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2</a:t>
            </a:r>
            <a:r>
              <a:rPr lang="zh-CN" altLang="en-US" sz="2000" dirty="0" smtClean="0">
                <a:solidFill>
                  <a:srgbClr val="FF0000"/>
                </a:solidFill>
                <a:latin typeface="微软雅黑" panose="020B0503020204020204" pitchFamily="34" charset="-122"/>
                <a:ea typeface="微软雅黑" panose="020B0503020204020204" pitchFamily="34" charset="-122"/>
              </a:rPr>
              <a:t>）产权比率</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产权比率又称资本负债率，是</a:t>
            </a:r>
            <a:r>
              <a:rPr lang="zh-CN" altLang="en-US" sz="2000" dirty="0" smtClean="0">
                <a:latin typeface="微软雅黑" panose="020B0503020204020204" pitchFamily="34" charset="-122"/>
                <a:ea typeface="微软雅黑" panose="020B0503020204020204" pitchFamily="34" charset="-122"/>
              </a:rPr>
              <a:t>负债总额与股东权益总额</a:t>
            </a:r>
            <a:r>
              <a:rPr lang="zh-CN" altLang="en-US" sz="2000" b="0" dirty="0" smtClean="0">
                <a:latin typeface="微软雅黑" panose="020B0503020204020204" pitchFamily="34" charset="-122"/>
                <a:ea typeface="微软雅黑" panose="020B0503020204020204" pitchFamily="34" charset="-122"/>
              </a:rPr>
              <a:t>之比。其计算公式为：</a:t>
            </a:r>
          </a:p>
          <a:p>
            <a:pPr algn="ctr"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产权比率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负债总额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股东权益</a:t>
            </a:r>
            <a:r>
              <a:rPr lang="en-US" altLang="zh-CN" sz="2000" dirty="0" smtClean="0">
                <a:latin typeface="微软雅黑" panose="020B0503020204020204" pitchFamily="34" charset="-122"/>
                <a:ea typeface="微软雅黑" panose="020B0503020204020204" pitchFamily="34" charset="-122"/>
              </a:rPr>
              <a:t>×100%</a:t>
            </a: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产权比率不仅反映了由债务人提供的资本与所有者提供的资本的相对关系，而且反映了企业自有资金偿还全部债务的能力。一般来说，这一比率越低，表明企业长期偿债能力越强，债权人权益保障程度越高，承担的风险越小，一般认为这一比率为</a:t>
            </a:r>
            <a:r>
              <a:rPr lang="en-US" altLang="zh-CN" sz="2000" b="0" dirty="0" smtClean="0">
                <a:latin typeface="微软雅黑" panose="020B0503020204020204" pitchFamily="34" charset="-122"/>
                <a:ea typeface="微软雅黑" panose="020B0503020204020204" pitchFamily="34" charset="-122"/>
              </a:rPr>
              <a:t>1﹕1</a:t>
            </a:r>
            <a:r>
              <a:rPr lang="zh-CN" altLang="en-US" sz="2000" b="0" dirty="0" smtClean="0">
                <a:latin typeface="微软雅黑" panose="020B0503020204020204" pitchFamily="34" charset="-122"/>
                <a:ea typeface="微软雅黑" panose="020B0503020204020204" pitchFamily="34" charset="-122"/>
              </a:rPr>
              <a:t>，即</a:t>
            </a:r>
            <a:r>
              <a:rPr lang="en-US" altLang="zh-CN" sz="2000" b="0" dirty="0" smtClean="0">
                <a:latin typeface="微软雅黑" panose="020B0503020204020204" pitchFamily="34" charset="-122"/>
                <a:ea typeface="微软雅黑" panose="020B0503020204020204" pitchFamily="34" charset="-122"/>
              </a:rPr>
              <a:t>100%</a:t>
            </a:r>
            <a:r>
              <a:rPr lang="zh-CN" altLang="en-US" sz="2000" b="0" dirty="0" smtClean="0">
                <a:latin typeface="微软雅黑" panose="020B0503020204020204" pitchFamily="34" charset="-122"/>
                <a:ea typeface="微软雅黑" panose="020B0503020204020204" pitchFamily="34" charset="-122"/>
              </a:rPr>
              <a:t>以下时，应该是有偿债能力的，但还应该结合企业的具体情况加以分析。</a:t>
            </a:r>
          </a:p>
        </p:txBody>
      </p:sp>
    </p:spTree>
    <p:extLst>
      <p:ext uri="{BB962C8B-B14F-4D97-AF65-F5344CB8AC3E}">
        <p14:creationId xmlns:p14="http://schemas.microsoft.com/office/powerpoint/2010/main" val="7711095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一、偿债能力分析</a:t>
            </a:r>
          </a:p>
        </p:txBody>
      </p:sp>
      <p:sp>
        <p:nvSpPr>
          <p:cNvPr id="6" name="Rectangle 3"/>
          <p:cNvSpPr txBox="1">
            <a:spLocks noChangeArrowheads="1"/>
          </p:cNvSpPr>
          <p:nvPr/>
        </p:nvSpPr>
        <p:spPr bwMode="gray">
          <a:xfrm>
            <a:off x="467544" y="1131590"/>
            <a:ext cx="8189958"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3</a:t>
            </a:r>
            <a:r>
              <a:rPr lang="zh-CN" altLang="en-US" sz="2000" dirty="0">
                <a:solidFill>
                  <a:srgbClr val="FF0000"/>
                </a:solidFill>
                <a:latin typeface="微软雅黑" panose="020B0503020204020204" pitchFamily="34" charset="-122"/>
                <a:ea typeface="微软雅黑" panose="020B0503020204020204" pitchFamily="34" charset="-122"/>
              </a:rPr>
              <a:t>）业主权益</a:t>
            </a:r>
            <a:r>
              <a:rPr lang="zh-CN" altLang="en-US" sz="2000" dirty="0" smtClean="0">
                <a:solidFill>
                  <a:srgbClr val="FF0000"/>
                </a:solidFill>
                <a:latin typeface="微软雅黑" panose="020B0503020204020204" pitchFamily="34" charset="-122"/>
                <a:ea typeface="微软雅黑" panose="020B0503020204020204" pitchFamily="34" charset="-122"/>
              </a:rPr>
              <a:t>乘数</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业主权益乘数是指</a:t>
            </a:r>
            <a:r>
              <a:rPr lang="zh-CN" altLang="en-US" sz="2000" dirty="0">
                <a:latin typeface="微软雅黑" panose="020B0503020204020204" pitchFamily="34" charset="-122"/>
                <a:ea typeface="微软雅黑" panose="020B0503020204020204" pitchFamily="34" charset="-122"/>
              </a:rPr>
              <a:t>资产总额与股东权益</a:t>
            </a:r>
            <a:r>
              <a:rPr lang="zh-CN" altLang="en-US" sz="2000" b="0" dirty="0">
                <a:latin typeface="微软雅黑" panose="020B0503020204020204" pitchFamily="34" charset="-122"/>
                <a:ea typeface="微软雅黑" panose="020B0503020204020204" pitchFamily="34" charset="-122"/>
              </a:rPr>
              <a:t>（净资产）总额之比。其计算公式是：</a:t>
            </a:r>
          </a:p>
          <a:p>
            <a:pPr algn="ctr" eaLnBrk="1" hangingPunct="1">
              <a:lnSpc>
                <a:spcPct val="120000"/>
              </a:lnSpc>
              <a:spcBef>
                <a:spcPts val="0"/>
              </a:spcBef>
              <a:spcAft>
                <a:spcPts val="0"/>
              </a:spcAft>
            </a:pPr>
            <a:r>
              <a:rPr lang="zh-CN" altLang="en-US" sz="2000" dirty="0">
                <a:latin typeface="微软雅黑" panose="020B0503020204020204" pitchFamily="34" charset="-122"/>
                <a:ea typeface="微软雅黑" panose="020B0503020204020204" pitchFamily="34" charset="-122"/>
              </a:rPr>
              <a:t>业主权益乘数＝总资产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股东权益</a:t>
            </a:r>
            <a:r>
              <a:rPr lang="en-US" altLang="zh-CN" sz="2000" dirty="0">
                <a:latin typeface="微软雅黑" panose="020B0503020204020204" pitchFamily="34" charset="-122"/>
                <a:ea typeface="微软雅黑" panose="020B0503020204020204" pitchFamily="34" charset="-122"/>
              </a:rPr>
              <a:t>×100%                               </a:t>
            </a:r>
            <a:endParaRPr lang="en-US" altLang="zh-CN" sz="2000" dirty="0" smtClean="0">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该</a:t>
            </a:r>
            <a:r>
              <a:rPr lang="zh-CN" altLang="en-US" sz="2000" b="0" dirty="0">
                <a:latin typeface="微软雅黑" panose="020B0503020204020204" pitchFamily="34" charset="-122"/>
                <a:ea typeface="微软雅黑" panose="020B0503020204020204" pitchFamily="34" charset="-122"/>
              </a:rPr>
              <a:t>指标表示企业的负债程度，用来衡量企业的财务风险，该指标越大，说明企业对负债经营利用得越充足，财务风险也就越大。</a:t>
            </a:r>
            <a:r>
              <a:rPr lang="zh-CN" altLang="en-US" sz="2000" dirty="0">
                <a:latin typeface="微软雅黑" panose="020B0503020204020204" pitchFamily="34" charset="-122"/>
                <a:ea typeface="微软雅黑" panose="020B0503020204020204" pitchFamily="34" charset="-122"/>
              </a:rPr>
              <a:t>产权比率和业主权益乘数是资产负债率的另外两种表现形式</a:t>
            </a:r>
            <a:r>
              <a:rPr lang="zh-CN" altLang="en-US" sz="2000" b="0" dirty="0">
                <a:latin typeface="微软雅黑" panose="020B0503020204020204" pitchFamily="34" charset="-122"/>
                <a:ea typeface="微软雅黑" panose="020B0503020204020204" pitchFamily="34" charset="-122"/>
              </a:rPr>
              <a:t>，在评价偿债能力方面与资产负债率的作用基本一致。</a:t>
            </a:r>
          </a:p>
        </p:txBody>
      </p:sp>
    </p:spTree>
    <p:extLst>
      <p:ext uri="{BB962C8B-B14F-4D97-AF65-F5344CB8AC3E}">
        <p14:creationId xmlns:p14="http://schemas.microsoft.com/office/powerpoint/2010/main" val="10450202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一、偿债能力分析</a:t>
            </a:r>
          </a:p>
        </p:txBody>
      </p:sp>
      <p:sp>
        <p:nvSpPr>
          <p:cNvPr id="6" name="Rectangle 3"/>
          <p:cNvSpPr txBox="1">
            <a:spLocks noChangeArrowheads="1"/>
          </p:cNvSpPr>
          <p:nvPr/>
        </p:nvSpPr>
        <p:spPr bwMode="gray">
          <a:xfrm>
            <a:off x="467544" y="1131590"/>
            <a:ext cx="8064896"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4</a:t>
            </a:r>
            <a:r>
              <a:rPr lang="zh-CN" altLang="en-US" sz="2000" dirty="0" smtClean="0">
                <a:solidFill>
                  <a:srgbClr val="FF0000"/>
                </a:solidFill>
                <a:latin typeface="微软雅黑" panose="020B0503020204020204" pitchFamily="34" charset="-122"/>
                <a:ea typeface="微软雅黑" panose="020B0503020204020204" pitchFamily="34" charset="-122"/>
              </a:rPr>
              <a:t>）利息保障倍数</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利息保障倍数是指</a:t>
            </a:r>
            <a:r>
              <a:rPr lang="zh-CN" altLang="en-US" sz="2000" dirty="0" smtClean="0">
                <a:latin typeface="微软雅黑" panose="020B0503020204020204" pitchFamily="34" charset="-122"/>
                <a:ea typeface="微软雅黑" panose="020B0503020204020204" pitchFamily="34" charset="-122"/>
              </a:rPr>
              <a:t>企业息税前利润与利息费用</a:t>
            </a:r>
            <a:r>
              <a:rPr lang="zh-CN" altLang="en-US" sz="2000" b="0" dirty="0" smtClean="0">
                <a:latin typeface="微软雅黑" panose="020B0503020204020204" pitchFamily="34" charset="-122"/>
                <a:ea typeface="微软雅黑" panose="020B0503020204020204" pitchFamily="34" charset="-122"/>
              </a:rPr>
              <a:t>之比，又称已获利息倍数，用以衡量偿付借款利息的能力。其计算公式为：</a:t>
            </a:r>
          </a:p>
          <a:p>
            <a:pPr algn="ctr"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利息保障倍数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息税前利润</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利息费用</a:t>
            </a:r>
            <a:endParaRPr lang="en-US" altLang="zh-CN" sz="2000" dirty="0" smtClean="0">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该指标是反映企业偿付借款利息的保证程度有多大，该指标越高，说明企业支付利息的能力越强，债权人按期取得利息越有保证。。</a:t>
            </a: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01593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07704" y="195486"/>
            <a:ext cx="6526212" cy="602456"/>
          </a:xfrm>
        </p:spPr>
        <p:txBody>
          <a:bodyPr/>
          <a:lstStyle/>
          <a:p>
            <a:pPr eaLnBrk="1" hangingPunct="1"/>
            <a:r>
              <a:rPr lang="zh-CN" altLang="en-US" dirty="0" smtClean="0">
                <a:latin typeface="华文仿宋" pitchFamily="2" charset="-122"/>
              </a:rPr>
              <a:t>二、营运能力分析</a:t>
            </a:r>
          </a:p>
        </p:txBody>
      </p:sp>
      <p:sp>
        <p:nvSpPr>
          <p:cNvPr id="6" name="Rectangle 3"/>
          <p:cNvSpPr txBox="1">
            <a:spLocks noChangeArrowheads="1"/>
          </p:cNvSpPr>
          <p:nvPr/>
        </p:nvSpPr>
        <p:spPr bwMode="gray">
          <a:xfrm>
            <a:off x="395536" y="1275606"/>
            <a:ext cx="8189958"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企业营运能力分析主要是指企业</a:t>
            </a:r>
            <a:r>
              <a:rPr lang="zh-CN" altLang="en-US" sz="2000" dirty="0">
                <a:latin typeface="微软雅黑" panose="020B0503020204020204" pitchFamily="34" charset="-122"/>
                <a:ea typeface="微软雅黑" panose="020B0503020204020204" pitchFamily="34" charset="-122"/>
              </a:rPr>
              <a:t>营运资产管理的效率</a:t>
            </a:r>
            <a:r>
              <a:rPr lang="zh-CN" altLang="en-US" sz="2000" b="0" dirty="0">
                <a:latin typeface="微软雅黑" panose="020B0503020204020204" pitchFamily="34" charset="-122"/>
                <a:ea typeface="微软雅黑" panose="020B0503020204020204" pitchFamily="34" charset="-122"/>
              </a:rPr>
              <a:t>，营运资产管理的效率主要取决于资产的周转速度。一般而言，资产周转速度越快，资产的使用效率就越高，则资产的管理能力越强；反之，管理能力越弱。资产周转速度通常用周转率（周转次数）和周转期（周转天数）来表示。企业营运能力分析指标主要包括</a:t>
            </a:r>
            <a:r>
              <a:rPr lang="zh-CN" altLang="en-US" sz="2000" dirty="0">
                <a:latin typeface="微软雅黑" panose="020B0503020204020204" pitchFamily="34" charset="-122"/>
                <a:ea typeface="微软雅黑" panose="020B0503020204020204" pitchFamily="34" charset="-122"/>
              </a:rPr>
              <a:t>应收账款周转率、存货周转率、固定资产周转率和总资产周转率</a:t>
            </a:r>
            <a:r>
              <a:rPr lang="zh-CN" altLang="en-US" sz="2000" b="0" dirty="0">
                <a:latin typeface="微软雅黑" panose="020B0503020204020204" pitchFamily="34" charset="-122"/>
                <a:ea typeface="微软雅黑" panose="020B0503020204020204" pitchFamily="34" charset="-122"/>
              </a:rPr>
              <a:t>。</a:t>
            </a: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19857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二、营运能力分析</a:t>
            </a:r>
          </a:p>
        </p:txBody>
      </p:sp>
      <p:sp>
        <p:nvSpPr>
          <p:cNvPr id="4" name="TextBox 3"/>
          <p:cNvSpPr txBox="1"/>
          <p:nvPr/>
        </p:nvSpPr>
        <p:spPr>
          <a:xfrm>
            <a:off x="467544" y="843558"/>
            <a:ext cx="4506079" cy="830997"/>
          </a:xfrm>
          <a:prstGeom prst="rect">
            <a:avLst/>
          </a:prstGeom>
          <a:noFill/>
        </p:spPr>
        <p:txBody>
          <a:bodyPr wrap="square" rtlCol="0">
            <a:spAutoFit/>
          </a:bodyPr>
          <a:lstStyle/>
          <a:p>
            <a:r>
              <a:rPr lang="zh-CN" altLang="en-US" dirty="0" smtClean="0">
                <a:solidFill>
                  <a:srgbClr val="FF0000"/>
                </a:solidFill>
              </a:rPr>
              <a:t>（一）应收</a:t>
            </a:r>
            <a:r>
              <a:rPr lang="zh-CN" altLang="en-US" dirty="0">
                <a:solidFill>
                  <a:srgbClr val="FF0000"/>
                </a:solidFill>
              </a:rPr>
              <a:t>账款周转率</a:t>
            </a:r>
          </a:p>
          <a:p>
            <a:endParaRPr lang="zh-CN" altLang="en-US" dirty="0">
              <a:solidFill>
                <a:srgbClr val="FF0000"/>
              </a:solidFill>
            </a:endParaRPr>
          </a:p>
        </p:txBody>
      </p:sp>
      <p:sp>
        <p:nvSpPr>
          <p:cNvPr id="6" name="Rectangle 3"/>
          <p:cNvSpPr txBox="1">
            <a:spLocks noChangeArrowheads="1"/>
          </p:cNvSpPr>
          <p:nvPr/>
        </p:nvSpPr>
        <p:spPr bwMode="gray">
          <a:xfrm>
            <a:off x="395536" y="1412974"/>
            <a:ext cx="8189958"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应收账款周转率（次数）是指一定时期内应收账款平均收回的次数，是一定时期内商品或产品营业收入净额与应收账款平均余额的比值。其计算公式为：</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应收账款周转次数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营业收入净额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应收账款平均余额</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应收账款周转天数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计算期天数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应收账款周转次数</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计算期天数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应收账款平均余额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营业收入净额</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公式中的应收账款包括会计报表中“应收账款”和“应收票据”等全部赊销账款在内，且其金额应为扣除坏帐后的金额。</a:t>
            </a:r>
          </a:p>
          <a:p>
            <a:pPr algn="just" eaLnBrk="1" hangingPunct="1">
              <a:lnSpc>
                <a:spcPct val="100000"/>
              </a:lnSpc>
              <a:spcBef>
                <a:spcPts val="200"/>
              </a:spcBef>
              <a:spcAft>
                <a:spcPts val="200"/>
              </a:spcAft>
            </a:pP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21441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二、营运能力分析</a:t>
            </a:r>
          </a:p>
        </p:txBody>
      </p:sp>
      <p:sp>
        <p:nvSpPr>
          <p:cNvPr id="6" name="Rectangle 3"/>
          <p:cNvSpPr txBox="1">
            <a:spLocks noChangeArrowheads="1"/>
          </p:cNvSpPr>
          <p:nvPr/>
        </p:nvSpPr>
        <p:spPr bwMode="gray">
          <a:xfrm>
            <a:off x="467544" y="1131590"/>
            <a:ext cx="8189958" cy="265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dirty="0" smtClean="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二</a:t>
            </a:r>
            <a:r>
              <a:rPr lang="zh-CN" altLang="en-US" sz="2000" dirty="0" smtClean="0">
                <a:solidFill>
                  <a:srgbClr val="FF0000"/>
                </a:solidFill>
                <a:latin typeface="微软雅黑" panose="020B0503020204020204" pitchFamily="34" charset="-122"/>
                <a:ea typeface="微软雅黑" panose="020B0503020204020204" pitchFamily="34" charset="-122"/>
              </a:rPr>
              <a:t>）存货周转率</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存货周转率（次数）是指一定时期内</a:t>
            </a:r>
            <a:r>
              <a:rPr lang="zh-CN" altLang="en-US" sz="2000" dirty="0" smtClean="0">
                <a:latin typeface="微软雅黑" panose="020B0503020204020204" pitchFamily="34" charset="-122"/>
                <a:ea typeface="微软雅黑" panose="020B0503020204020204" pitchFamily="34" charset="-122"/>
              </a:rPr>
              <a:t>企业营业成本与存货平均资金占用额的比率</a:t>
            </a:r>
            <a:r>
              <a:rPr lang="zh-CN" altLang="en-US" sz="2000" b="0" dirty="0" smtClean="0">
                <a:latin typeface="微软雅黑" panose="020B0503020204020204" pitchFamily="34" charset="-122"/>
                <a:ea typeface="微软雅黑" panose="020B0503020204020204" pitchFamily="34" charset="-122"/>
              </a:rPr>
              <a:t>，是衡量和评价企业购入存货、投入生产、营业收回等各环节管理效率的综合性指标。其计算公式为：</a:t>
            </a:r>
          </a:p>
          <a:p>
            <a:pPr algn="ctr"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存货周转次数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营业成本</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存货平均余额</a:t>
            </a:r>
          </a:p>
          <a:p>
            <a:pPr algn="ctr"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存货周转天数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计算期天数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存货周转次数</a:t>
            </a:r>
          </a:p>
          <a:p>
            <a:pPr algn="ctr"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计算期天数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存货平均余额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销货成本</a:t>
            </a:r>
            <a:endParaRPr lang="en-US" altLang="zh-CN" sz="2000" dirty="0" smtClean="0">
              <a:latin typeface="微软雅黑" panose="020B0503020204020204" pitchFamily="34" charset="-122"/>
              <a:ea typeface="微软雅黑" panose="020B0503020204020204" pitchFamily="34" charset="-122"/>
            </a:endParaRPr>
          </a:p>
          <a:p>
            <a:pPr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其中</a:t>
            </a:r>
            <a:r>
              <a:rPr lang="zh-CN" altLang="en-US" sz="2000" b="0" dirty="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存货</a:t>
            </a:r>
            <a:r>
              <a:rPr lang="zh-CN" altLang="en-US" sz="2000" b="0" dirty="0">
                <a:latin typeface="微软雅黑" panose="020B0503020204020204" pitchFamily="34" charset="-122"/>
                <a:ea typeface="微软雅黑" panose="020B0503020204020204" pitchFamily="34" charset="-122"/>
              </a:rPr>
              <a:t>平均余额</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（期初存货</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期末存货）</a:t>
            </a:r>
            <a:r>
              <a:rPr lang="en-US" altLang="zh-CN" sz="2000" b="0" dirty="0">
                <a:latin typeface="微软雅黑" panose="020B0503020204020204" pitchFamily="34" charset="-122"/>
                <a:ea typeface="微软雅黑" panose="020B0503020204020204" pitchFamily="34" charset="-122"/>
              </a:rPr>
              <a:t>÷2</a:t>
            </a:r>
          </a:p>
          <a:p>
            <a:pPr eaLnBrk="1" hangingPunct="1">
              <a:lnSpc>
                <a:spcPct val="120000"/>
              </a:lnSpc>
              <a:spcBef>
                <a:spcPts val="0"/>
              </a:spcBef>
              <a:spcAft>
                <a:spcPts val="0"/>
              </a:spcAft>
            </a:pPr>
            <a:endParaRPr lang="zh-CN" altLang="en-US" sz="20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62861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二、营运能力分析</a:t>
            </a:r>
          </a:p>
        </p:txBody>
      </p:sp>
      <p:sp>
        <p:nvSpPr>
          <p:cNvPr id="4" name="TextBox 3"/>
          <p:cNvSpPr txBox="1"/>
          <p:nvPr/>
        </p:nvSpPr>
        <p:spPr>
          <a:xfrm>
            <a:off x="467544" y="843558"/>
            <a:ext cx="4506079" cy="461665"/>
          </a:xfrm>
          <a:prstGeom prst="rect">
            <a:avLst/>
          </a:prstGeom>
          <a:noFill/>
        </p:spPr>
        <p:txBody>
          <a:bodyPr wrap="square" rtlCol="0">
            <a:spAutoFit/>
          </a:bodyPr>
          <a:lstStyle/>
          <a:p>
            <a:r>
              <a:rPr lang="zh-CN" altLang="en-US" dirty="0" smtClean="0">
                <a:solidFill>
                  <a:srgbClr val="FF0000"/>
                </a:solidFill>
              </a:rPr>
              <a:t>（三）固定资产周转率</a:t>
            </a:r>
            <a:endParaRPr lang="zh-CN" altLang="en-US" dirty="0">
              <a:solidFill>
                <a:srgbClr val="FF0000"/>
              </a:solidFill>
            </a:endParaRPr>
          </a:p>
        </p:txBody>
      </p:sp>
      <p:sp>
        <p:nvSpPr>
          <p:cNvPr id="6" name="Rectangle 3"/>
          <p:cNvSpPr txBox="1">
            <a:spLocks noChangeArrowheads="1"/>
          </p:cNvSpPr>
          <p:nvPr/>
        </p:nvSpPr>
        <p:spPr bwMode="gray">
          <a:xfrm>
            <a:off x="452726" y="1405450"/>
            <a:ext cx="8189958" cy="325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固定资产周转率是指企业年营业收入净额与固定资产平均净额的比率。它是反映企业固定资产周转情况，从而衡量固定资产利用效率的一项指标。其计算公式为：</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固定资产周转率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营业收入净额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固定资产平均净值</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固定资产周转期＝计算期天数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固定资产周转率</a:t>
            </a:r>
            <a:endParaRPr lang="en-US" altLang="zh-CN" sz="2000" dirty="0" smtClean="0">
              <a:latin typeface="微软雅黑" panose="020B0503020204020204" pitchFamily="34" charset="-122"/>
              <a:ea typeface="微软雅黑" panose="020B0503020204020204" pitchFamily="34" charset="-122"/>
            </a:endParaRPr>
          </a:p>
          <a:p>
            <a:pPr algn="ctr"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式中，</a:t>
            </a:r>
            <a:r>
              <a:rPr lang="zh-CN" altLang="en-US" sz="1800" b="0" dirty="0" smtClean="0">
                <a:latin typeface="微软雅黑" panose="020B0503020204020204" pitchFamily="34" charset="-122"/>
                <a:ea typeface="微软雅黑" panose="020B0503020204020204" pitchFamily="34" charset="-122"/>
              </a:rPr>
              <a:t>固定资产</a:t>
            </a:r>
            <a:r>
              <a:rPr lang="zh-CN" altLang="en-US" sz="1800" b="0" dirty="0">
                <a:latin typeface="微软雅黑" panose="020B0503020204020204" pitchFamily="34" charset="-122"/>
                <a:ea typeface="微软雅黑" panose="020B0503020204020204" pitchFamily="34" charset="-122"/>
              </a:rPr>
              <a:t>平均净值</a:t>
            </a: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（期初固定资产净值</a:t>
            </a: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期末固定资产净值）</a:t>
            </a:r>
            <a:r>
              <a:rPr lang="en-US" altLang="zh-CN" sz="1800" b="0" dirty="0">
                <a:latin typeface="微软雅黑" panose="020B0503020204020204" pitchFamily="34" charset="-122"/>
                <a:ea typeface="微软雅黑" panose="020B0503020204020204" pitchFamily="34" charset="-122"/>
              </a:rPr>
              <a:t>÷</a:t>
            </a:r>
            <a:r>
              <a:rPr lang="en-US" altLang="zh-CN" sz="1800" b="0" dirty="0" smtClean="0">
                <a:latin typeface="微软雅黑" panose="020B0503020204020204" pitchFamily="34" charset="-122"/>
                <a:ea typeface="微软雅黑" panose="020B0503020204020204" pitchFamily="34" charset="-122"/>
              </a:rPr>
              <a:t>2</a:t>
            </a:r>
            <a:endParaRPr lang="en-US" altLang="zh-CN" sz="180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固定资产周转率高，说明企业固定资产投资得当，结构合理，利用效率高；反之，如果固定资产周转率不高，则表明固定资产利用效率不高，提供的生产成果不多，企业的营运能力不强。</a:t>
            </a:r>
          </a:p>
        </p:txBody>
      </p:sp>
    </p:spTree>
    <p:extLst>
      <p:ext uri="{BB962C8B-B14F-4D97-AF65-F5344CB8AC3E}">
        <p14:creationId xmlns:p14="http://schemas.microsoft.com/office/powerpoint/2010/main" val="12834143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二、营运能力分析</a:t>
            </a:r>
          </a:p>
        </p:txBody>
      </p:sp>
      <p:sp>
        <p:nvSpPr>
          <p:cNvPr id="4" name="TextBox 3"/>
          <p:cNvSpPr txBox="1"/>
          <p:nvPr/>
        </p:nvSpPr>
        <p:spPr>
          <a:xfrm>
            <a:off x="467544" y="931159"/>
            <a:ext cx="4506079" cy="461665"/>
          </a:xfrm>
          <a:prstGeom prst="rect">
            <a:avLst/>
          </a:prstGeom>
          <a:noFill/>
        </p:spPr>
        <p:txBody>
          <a:bodyPr wrap="square" rtlCol="0">
            <a:spAutoFit/>
          </a:bodyPr>
          <a:lstStyle/>
          <a:p>
            <a:r>
              <a:rPr lang="zh-CN" altLang="en-US" dirty="0" smtClean="0">
                <a:solidFill>
                  <a:srgbClr val="FF0000"/>
                </a:solidFill>
              </a:rPr>
              <a:t>（四）总资产周转率</a:t>
            </a:r>
            <a:endParaRPr lang="zh-CN" altLang="en-US" dirty="0">
              <a:solidFill>
                <a:srgbClr val="FF0000"/>
              </a:solidFill>
            </a:endParaRPr>
          </a:p>
        </p:txBody>
      </p:sp>
      <p:sp>
        <p:nvSpPr>
          <p:cNvPr id="6" name="Rectangle 3"/>
          <p:cNvSpPr txBox="1">
            <a:spLocks noChangeArrowheads="1"/>
          </p:cNvSpPr>
          <p:nvPr/>
        </p:nvSpPr>
        <p:spPr bwMode="gray">
          <a:xfrm>
            <a:off x="433552" y="1491630"/>
            <a:ext cx="8189958" cy="265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总资产周转率是企业营业收入净额与企业资产平均总额的比率。计算公式为：</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总资产周转率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营业收入净额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资产平均总额</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总资产周转</a:t>
            </a:r>
            <a:r>
              <a:rPr lang="zh-CN" altLang="en-US" sz="2000" dirty="0">
                <a:latin typeface="微软雅黑" panose="020B0503020204020204" pitchFamily="34" charset="-122"/>
                <a:ea typeface="微软雅黑" panose="020B0503020204020204" pitchFamily="34" charset="-122"/>
              </a:rPr>
              <a:t>期</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计算期天数</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总资产周转率</a:t>
            </a:r>
            <a:endParaRPr lang="en-US" altLang="zh-CN" sz="2000" dirty="0">
              <a:latin typeface="微软雅黑" panose="020B0503020204020204" pitchFamily="34" charset="-122"/>
              <a:ea typeface="微软雅黑" panose="020B0503020204020204" pitchFamily="34" charset="-122"/>
            </a:endParaRPr>
          </a:p>
          <a:p>
            <a:pPr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一般情况下，总资产周转率越高，表明企业全部资产的使用效率越高；反之，总资产周转率低，则说明企业利用全部资产进行生产经营活动的效率较差，最终会影响到企业的盈利能力</a:t>
            </a:r>
            <a:r>
              <a:rPr lang="zh-CN" altLang="en-US" sz="2000" dirty="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115798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2411413" y="133351"/>
            <a:ext cx="6526212" cy="602456"/>
          </a:xfrm>
          <a:prstGeom prst="rect">
            <a:avLst/>
          </a:prstGeom>
        </p:spPr>
        <p:txBody>
          <a:bodyPr/>
          <a:lst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a:lstStyle>
          <a:p>
            <a:pPr eaLnBrk="1" hangingPunct="1"/>
            <a:r>
              <a:rPr lang="zh-CN" altLang="en-US" kern="0" dirty="0" smtClean="0">
                <a:latin typeface="华文仿宋" pitchFamily="2" charset="-122"/>
              </a:rPr>
              <a:t>二</a:t>
            </a:r>
            <a:r>
              <a:rPr lang="zh-CN" altLang="en-US" kern="0" dirty="0">
                <a:latin typeface="华文仿宋" pitchFamily="2" charset="-122"/>
              </a:rPr>
              <a:t>、财务分析的目标</a:t>
            </a:r>
            <a:endParaRPr lang="zh-CN" altLang="en-US" kern="0" dirty="0" smtClean="0">
              <a:latin typeface="华文仿宋" pitchFamily="2" charset="-122"/>
            </a:endParaRPr>
          </a:p>
        </p:txBody>
      </p:sp>
      <p:sp>
        <p:nvSpPr>
          <p:cNvPr id="3" name="Rectangle 3"/>
          <p:cNvSpPr txBox="1">
            <a:spLocks noChangeArrowheads="1"/>
          </p:cNvSpPr>
          <p:nvPr/>
        </p:nvSpPr>
        <p:spPr>
          <a:xfrm>
            <a:off x="611560" y="1203598"/>
            <a:ext cx="6176614" cy="2160240"/>
          </a:xfrm>
          <a:prstGeom prst="rect">
            <a:avLst/>
          </a:prstGeom>
        </p:spPr>
        <p:txBody>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kern="0" dirty="0">
                <a:latin typeface="微软雅黑" panose="020B0503020204020204" pitchFamily="34" charset="-122"/>
                <a:ea typeface="微软雅黑" panose="020B0503020204020204" pitchFamily="34" charset="-122"/>
              </a:rPr>
              <a:t>（一）从企业投资者角度看财务分析的</a:t>
            </a:r>
            <a:r>
              <a:rPr lang="zh-CN" altLang="en-US" sz="2000" b="0" kern="0" dirty="0" smtClean="0">
                <a:latin typeface="微软雅黑" panose="020B0503020204020204" pitchFamily="34" charset="-122"/>
                <a:ea typeface="微软雅黑" panose="020B0503020204020204" pitchFamily="34" charset="-122"/>
              </a:rPr>
              <a:t>目标</a:t>
            </a:r>
            <a:endParaRPr lang="en-US" altLang="zh-CN" sz="2000" b="0" kern="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zh-CN" sz="2000" b="0" kern="0" dirty="0">
                <a:latin typeface="微软雅黑" panose="020B0503020204020204" pitchFamily="34" charset="-122"/>
                <a:ea typeface="微软雅黑" panose="020B0503020204020204" pitchFamily="34" charset="-122"/>
              </a:rPr>
              <a:t>（二）从企业债权者角度看财务分析的目标</a:t>
            </a:r>
          </a:p>
          <a:p>
            <a:pPr algn="just" eaLnBrk="1" hangingPunct="1">
              <a:lnSpc>
                <a:spcPct val="100000"/>
              </a:lnSpc>
              <a:spcBef>
                <a:spcPts val="200"/>
              </a:spcBef>
              <a:spcAft>
                <a:spcPts val="200"/>
              </a:spcAft>
            </a:pPr>
            <a:r>
              <a:rPr lang="zh-CN" altLang="zh-CN" sz="2000" b="0" kern="0" dirty="0">
                <a:latin typeface="微软雅黑" panose="020B0503020204020204" pitchFamily="34" charset="-122"/>
                <a:ea typeface="微软雅黑" panose="020B0503020204020204" pitchFamily="34" charset="-122"/>
              </a:rPr>
              <a:t>（三）从企业经营者角度看财务分析的目标</a:t>
            </a:r>
          </a:p>
          <a:p>
            <a:pPr algn="just" eaLnBrk="1" hangingPunct="1">
              <a:lnSpc>
                <a:spcPct val="100000"/>
              </a:lnSpc>
              <a:spcBef>
                <a:spcPts val="200"/>
              </a:spcBef>
              <a:spcAft>
                <a:spcPts val="200"/>
              </a:spcAft>
            </a:pPr>
            <a:r>
              <a:rPr lang="zh-CN" altLang="zh-CN" sz="2000" b="0" kern="0" dirty="0">
                <a:latin typeface="微软雅黑" panose="020B0503020204020204" pitchFamily="34" charset="-122"/>
                <a:ea typeface="微软雅黑" panose="020B0503020204020204" pitchFamily="34" charset="-122"/>
              </a:rPr>
              <a:t>（四）其他利益相关者进行财务分析的目标</a:t>
            </a:r>
          </a:p>
          <a:p>
            <a:pPr algn="just" eaLnBrk="1" hangingPunct="1">
              <a:lnSpc>
                <a:spcPct val="100000"/>
              </a:lnSpc>
              <a:spcBef>
                <a:spcPts val="200"/>
              </a:spcBef>
              <a:spcAft>
                <a:spcPts val="200"/>
              </a:spcAft>
            </a:pPr>
            <a:endParaRPr lang="zh-CN" altLang="en-US" sz="2000" b="0" kern="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37138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691680" y="123478"/>
            <a:ext cx="6526212" cy="602456"/>
          </a:xfrm>
        </p:spPr>
        <p:txBody>
          <a:bodyPr/>
          <a:lstStyle/>
          <a:p>
            <a:pPr eaLnBrk="1" hangingPunct="1"/>
            <a:r>
              <a:rPr lang="zh-CN" altLang="en-US" dirty="0" smtClean="0">
                <a:latin typeface="华文仿宋" pitchFamily="2" charset="-122"/>
              </a:rPr>
              <a:t>三、盈利能力分析</a:t>
            </a:r>
          </a:p>
        </p:txBody>
      </p:sp>
      <p:sp>
        <p:nvSpPr>
          <p:cNvPr id="6" name="Rectangle 3"/>
          <p:cNvSpPr txBox="1">
            <a:spLocks noChangeArrowheads="1"/>
          </p:cNvSpPr>
          <p:nvPr/>
        </p:nvSpPr>
        <p:spPr bwMode="gray">
          <a:xfrm>
            <a:off x="467544" y="1275606"/>
            <a:ext cx="7992888" cy="265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企业盈利能力就是企业</a:t>
            </a:r>
            <a:r>
              <a:rPr lang="zh-CN" altLang="en-US" sz="2000" dirty="0">
                <a:latin typeface="微软雅黑" panose="020B0503020204020204" pitchFamily="34" charset="-122"/>
                <a:ea typeface="微软雅黑" panose="020B0503020204020204" pitchFamily="34" charset="-122"/>
              </a:rPr>
              <a:t>赚取利润的能力</a:t>
            </a:r>
            <a:r>
              <a:rPr lang="zh-CN" altLang="en-US" sz="2000" b="0" dirty="0">
                <a:latin typeface="微软雅黑" panose="020B0503020204020204" pitchFamily="34" charset="-122"/>
                <a:ea typeface="微软雅黑" panose="020B0503020204020204" pitchFamily="34" charset="-122"/>
              </a:rPr>
              <a:t>，即资本增值的能力。无论是投资者、债权人，还是管理者都非常重视和关心企业的盈利。反映企业盈利能力的指标主要有</a:t>
            </a:r>
            <a:r>
              <a:rPr lang="zh-CN" altLang="en-US" sz="2000" dirty="0">
                <a:latin typeface="微软雅黑" panose="020B0503020204020204" pitchFamily="34" charset="-122"/>
                <a:ea typeface="微软雅黑" panose="020B0503020204020204" pitchFamily="34" charset="-122"/>
              </a:rPr>
              <a:t>营业毛利率、营业净利率、总资产报酬率和净资产收益率。</a:t>
            </a:r>
            <a:endParaRPr lang="zh-CN" altLang="en-US" sz="20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8408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835696" y="93762"/>
            <a:ext cx="6526212" cy="602456"/>
          </a:xfrm>
        </p:spPr>
        <p:txBody>
          <a:bodyPr/>
          <a:lstStyle/>
          <a:p>
            <a:pPr eaLnBrk="1" hangingPunct="1"/>
            <a:r>
              <a:rPr lang="zh-CN" altLang="en-US" dirty="0" smtClean="0">
                <a:latin typeface="华文仿宋" pitchFamily="2" charset="-122"/>
              </a:rPr>
              <a:t>三、盈利能力分析</a:t>
            </a:r>
          </a:p>
        </p:txBody>
      </p:sp>
      <p:sp>
        <p:nvSpPr>
          <p:cNvPr id="4" name="TextBox 3"/>
          <p:cNvSpPr txBox="1"/>
          <p:nvPr/>
        </p:nvSpPr>
        <p:spPr>
          <a:xfrm>
            <a:off x="467884" y="1059582"/>
            <a:ext cx="4506079" cy="461665"/>
          </a:xfrm>
          <a:prstGeom prst="rect">
            <a:avLst/>
          </a:prstGeom>
          <a:noFill/>
        </p:spPr>
        <p:txBody>
          <a:bodyPr wrap="square" rtlCol="0">
            <a:spAutoFit/>
          </a:bodyPr>
          <a:lstStyle/>
          <a:p>
            <a:r>
              <a:rPr lang="zh-CN" altLang="en-US" dirty="0" smtClean="0">
                <a:solidFill>
                  <a:srgbClr val="FF0000"/>
                </a:solidFill>
              </a:rPr>
              <a:t>（一）营业毛利率</a:t>
            </a:r>
            <a:endParaRPr lang="zh-CN" altLang="en-US" dirty="0">
              <a:solidFill>
                <a:srgbClr val="FF0000"/>
              </a:solidFill>
            </a:endParaRPr>
          </a:p>
        </p:txBody>
      </p:sp>
      <p:sp>
        <p:nvSpPr>
          <p:cNvPr id="6" name="Rectangle 3"/>
          <p:cNvSpPr txBox="1">
            <a:spLocks noChangeArrowheads="1"/>
          </p:cNvSpPr>
          <p:nvPr/>
        </p:nvSpPr>
        <p:spPr bwMode="gray">
          <a:xfrm>
            <a:off x="395536" y="1641572"/>
            <a:ext cx="8189958" cy="1329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营业毛利率是营业毛利与营业收入之比，其计算公式如下：</a:t>
            </a:r>
          </a:p>
          <a:p>
            <a:pPr algn="just"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营业毛利率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营业毛利</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营业收入</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其中：营业毛利</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营业收入</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营业成本</a:t>
            </a:r>
          </a:p>
        </p:txBody>
      </p:sp>
      <p:sp>
        <p:nvSpPr>
          <p:cNvPr id="5" name="TextBox 4"/>
          <p:cNvSpPr txBox="1"/>
          <p:nvPr/>
        </p:nvSpPr>
        <p:spPr>
          <a:xfrm>
            <a:off x="454528" y="2970757"/>
            <a:ext cx="4506079" cy="461665"/>
          </a:xfrm>
          <a:prstGeom prst="rect">
            <a:avLst/>
          </a:prstGeom>
          <a:noFill/>
        </p:spPr>
        <p:txBody>
          <a:bodyPr wrap="square" rtlCol="0">
            <a:spAutoFit/>
          </a:bodyPr>
          <a:lstStyle/>
          <a:p>
            <a:r>
              <a:rPr lang="zh-CN" altLang="en-US" dirty="0" smtClean="0">
                <a:solidFill>
                  <a:srgbClr val="FF0000"/>
                </a:solidFill>
              </a:rPr>
              <a:t>（二）营业净利率</a:t>
            </a:r>
            <a:endParaRPr lang="zh-CN" altLang="en-US" dirty="0">
              <a:solidFill>
                <a:srgbClr val="FF0000"/>
              </a:solidFill>
            </a:endParaRPr>
          </a:p>
        </p:txBody>
      </p:sp>
      <p:sp>
        <p:nvSpPr>
          <p:cNvPr id="7" name="Rectangle 3"/>
          <p:cNvSpPr txBox="1">
            <a:spLocks noChangeArrowheads="1"/>
          </p:cNvSpPr>
          <p:nvPr/>
        </p:nvSpPr>
        <p:spPr bwMode="gray">
          <a:xfrm>
            <a:off x="395536" y="3428308"/>
            <a:ext cx="8189958" cy="107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400" b="0" dirty="0" smtClean="0"/>
              <a:t>营业净利率是净利润与营业收入之比，其计算公式为：</a:t>
            </a:r>
          </a:p>
          <a:p>
            <a:pPr algn="just" eaLnBrk="1" hangingPunct="1">
              <a:lnSpc>
                <a:spcPct val="100000"/>
              </a:lnSpc>
              <a:spcBef>
                <a:spcPts val="200"/>
              </a:spcBef>
              <a:spcAft>
                <a:spcPts val="200"/>
              </a:spcAft>
            </a:pPr>
            <a:r>
              <a:rPr lang="zh-CN" altLang="en-US" sz="2400" b="0" dirty="0" smtClean="0"/>
              <a:t>营业净利率</a:t>
            </a:r>
            <a:r>
              <a:rPr lang="en-US" altLang="zh-CN" sz="2400" b="0" dirty="0" smtClean="0"/>
              <a:t>=</a:t>
            </a:r>
            <a:r>
              <a:rPr lang="zh-CN" altLang="en-US" sz="2400" b="0" dirty="0" smtClean="0"/>
              <a:t>净利润</a:t>
            </a:r>
            <a:r>
              <a:rPr lang="en-US" altLang="zh-CN" sz="2400" b="0" dirty="0" smtClean="0"/>
              <a:t>÷</a:t>
            </a:r>
            <a:r>
              <a:rPr lang="zh-CN" altLang="en-US" sz="2400" b="0" dirty="0" smtClean="0"/>
              <a:t>营业收入</a:t>
            </a:r>
          </a:p>
        </p:txBody>
      </p:sp>
    </p:spTree>
    <p:extLst>
      <p:ext uri="{BB962C8B-B14F-4D97-AF65-F5344CB8AC3E}">
        <p14:creationId xmlns:p14="http://schemas.microsoft.com/office/powerpoint/2010/main" val="34025722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三、盈利能力分析</a:t>
            </a:r>
          </a:p>
        </p:txBody>
      </p:sp>
      <p:sp>
        <p:nvSpPr>
          <p:cNvPr id="4" name="TextBox 3"/>
          <p:cNvSpPr txBox="1"/>
          <p:nvPr/>
        </p:nvSpPr>
        <p:spPr>
          <a:xfrm>
            <a:off x="467544" y="987574"/>
            <a:ext cx="4506079" cy="461665"/>
          </a:xfrm>
          <a:prstGeom prst="rect">
            <a:avLst/>
          </a:prstGeom>
          <a:noFill/>
        </p:spPr>
        <p:txBody>
          <a:bodyPr wrap="square" rtlCol="0">
            <a:spAutoFit/>
          </a:bodyPr>
          <a:lstStyle/>
          <a:p>
            <a:r>
              <a:rPr lang="zh-CN" altLang="en-US" dirty="0" smtClean="0">
                <a:solidFill>
                  <a:srgbClr val="FF0000"/>
                </a:solidFill>
              </a:rPr>
              <a:t>（</a:t>
            </a:r>
            <a:r>
              <a:rPr lang="zh-CN" altLang="en-US" dirty="0">
                <a:solidFill>
                  <a:srgbClr val="FF0000"/>
                </a:solidFill>
              </a:rPr>
              <a:t>三</a:t>
            </a:r>
            <a:r>
              <a:rPr lang="zh-CN" altLang="en-US" dirty="0" smtClean="0">
                <a:solidFill>
                  <a:srgbClr val="FF0000"/>
                </a:solidFill>
              </a:rPr>
              <a:t>）总资产报酬率</a:t>
            </a:r>
            <a:endParaRPr lang="zh-CN" altLang="en-US" dirty="0">
              <a:solidFill>
                <a:srgbClr val="FF0000"/>
              </a:solidFill>
            </a:endParaRPr>
          </a:p>
        </p:txBody>
      </p:sp>
      <p:sp>
        <p:nvSpPr>
          <p:cNvPr id="6" name="Rectangle 3"/>
          <p:cNvSpPr txBox="1">
            <a:spLocks noChangeArrowheads="1"/>
          </p:cNvSpPr>
          <p:nvPr/>
        </p:nvSpPr>
        <p:spPr bwMode="gray">
          <a:xfrm>
            <a:off x="395536" y="1504841"/>
            <a:ext cx="8189958" cy="315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总资产报酬率</a:t>
            </a:r>
            <a:r>
              <a:rPr lang="zh-CN" altLang="en-US" sz="2000" b="0" dirty="0" smtClean="0">
                <a:latin typeface="微软雅黑" panose="020B0503020204020204" pitchFamily="34" charset="-122"/>
                <a:ea typeface="微软雅黑" panose="020B0503020204020204" pitchFamily="34" charset="-122"/>
              </a:rPr>
              <a:t>是企业</a:t>
            </a:r>
            <a:r>
              <a:rPr lang="zh-CN" altLang="en-US" sz="2000" dirty="0" smtClean="0">
                <a:latin typeface="微软雅黑" panose="020B0503020204020204" pitchFamily="34" charset="-122"/>
                <a:ea typeface="微软雅黑" panose="020B0503020204020204" pitchFamily="34" charset="-122"/>
              </a:rPr>
              <a:t>息税前利润与企业资产平均总额</a:t>
            </a:r>
            <a:r>
              <a:rPr lang="zh-CN" altLang="en-US" sz="2000" b="0" dirty="0" smtClean="0">
                <a:latin typeface="微软雅黑" panose="020B0503020204020204" pitchFamily="34" charset="-122"/>
                <a:ea typeface="微软雅黑" panose="020B0503020204020204" pitchFamily="34" charset="-122"/>
              </a:rPr>
              <a:t>的比率。由于资产总额等于债权人权益和所有者权益的总额，所以该比率既可以衡量企业资产综合利用的效果，又可以反映企业利用债权人及所有者提供资本的盈利能力和增值能力。其计算公式为：</a:t>
            </a:r>
          </a:p>
          <a:p>
            <a:pPr algn="ctr"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总资产报酬率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息税前利润</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平均总资产</a:t>
            </a:r>
            <a:r>
              <a:rPr lang="en-US" altLang="zh-CN" sz="2000" dirty="0" smtClean="0">
                <a:latin typeface="微软雅黑" panose="020B0503020204020204" pitchFamily="34" charset="-122"/>
                <a:ea typeface="微软雅黑" panose="020B0503020204020204" pitchFamily="34" charset="-122"/>
              </a:rPr>
              <a:t>×100%</a:t>
            </a: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该指标越高，表明资产利用效率越高，说明企业在增加收入、节约资金使用等方面取得了良好的效果；该指标越低，说明企业资产利用效率低，应分析差异原因，提高营业利润率，加速资金周转，提高企业经营管理水平。</a:t>
            </a:r>
          </a:p>
        </p:txBody>
      </p:sp>
    </p:spTree>
    <p:extLst>
      <p:ext uri="{BB962C8B-B14F-4D97-AF65-F5344CB8AC3E}">
        <p14:creationId xmlns:p14="http://schemas.microsoft.com/office/powerpoint/2010/main" val="42701481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三、盈利能力分析</a:t>
            </a:r>
          </a:p>
        </p:txBody>
      </p:sp>
      <p:sp>
        <p:nvSpPr>
          <p:cNvPr id="4" name="TextBox 3"/>
          <p:cNvSpPr txBox="1"/>
          <p:nvPr/>
        </p:nvSpPr>
        <p:spPr>
          <a:xfrm>
            <a:off x="467884" y="1059582"/>
            <a:ext cx="4506079" cy="506934"/>
          </a:xfrm>
          <a:prstGeom prst="rect">
            <a:avLst/>
          </a:prstGeom>
          <a:noFill/>
        </p:spPr>
        <p:txBody>
          <a:bodyPr wrap="square" rtlCol="0">
            <a:spAutoFit/>
          </a:bodyPr>
          <a:lstStyle/>
          <a:p>
            <a:pPr>
              <a:lnSpc>
                <a:spcPct val="120000"/>
              </a:lnSpc>
            </a:pPr>
            <a:r>
              <a:rPr lang="zh-CN" altLang="en-US" dirty="0" smtClean="0">
                <a:solidFill>
                  <a:srgbClr val="FF0000"/>
                </a:solidFill>
              </a:rPr>
              <a:t>（四）净资产收益率</a:t>
            </a:r>
            <a:endParaRPr lang="zh-CN" altLang="en-US" dirty="0">
              <a:solidFill>
                <a:srgbClr val="FF0000"/>
              </a:solidFill>
            </a:endParaRPr>
          </a:p>
        </p:txBody>
      </p:sp>
      <p:sp>
        <p:nvSpPr>
          <p:cNvPr id="6" name="Rectangle 3"/>
          <p:cNvSpPr txBox="1">
            <a:spLocks noChangeArrowheads="1"/>
          </p:cNvSpPr>
          <p:nvPr/>
        </p:nvSpPr>
        <p:spPr bwMode="gray">
          <a:xfrm>
            <a:off x="395536" y="1504841"/>
            <a:ext cx="8189958" cy="185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净资产收益率又叫自有资金利润率或权益报酬率，是</a:t>
            </a:r>
            <a:r>
              <a:rPr lang="zh-CN" altLang="en-US" sz="2000" dirty="0" smtClean="0">
                <a:latin typeface="微软雅黑" panose="020B0503020204020204" pitchFamily="34" charset="-122"/>
                <a:ea typeface="微软雅黑" panose="020B0503020204020204" pitchFamily="34" charset="-122"/>
              </a:rPr>
              <a:t>净利润</a:t>
            </a:r>
            <a:r>
              <a:rPr lang="zh-CN" altLang="en-US" sz="2000" dirty="0">
                <a:latin typeface="微软雅黑" panose="020B0503020204020204" pitchFamily="34" charset="-122"/>
                <a:ea typeface="微软雅黑" panose="020B0503020204020204" pitchFamily="34" charset="-122"/>
              </a:rPr>
              <a:t>与净资产平均总额</a:t>
            </a:r>
            <a:r>
              <a:rPr lang="zh-CN" altLang="en-US" sz="2000" b="0" dirty="0">
                <a:latin typeface="微软雅黑" panose="020B0503020204020204" pitchFamily="34" charset="-122"/>
                <a:ea typeface="微软雅黑" panose="020B0503020204020204" pitchFamily="34" charset="-122"/>
              </a:rPr>
              <a:t>的</a:t>
            </a:r>
            <a:r>
              <a:rPr lang="zh-CN" altLang="en-US" sz="2000" b="0" dirty="0" smtClean="0">
                <a:latin typeface="微软雅黑" panose="020B0503020204020204" pitchFamily="34" charset="-122"/>
                <a:ea typeface="微软雅黑" panose="020B0503020204020204" pitchFamily="34" charset="-122"/>
              </a:rPr>
              <a:t>比值，它反映企业自有资金的投资收益水平。其计算公式为：</a:t>
            </a:r>
          </a:p>
          <a:p>
            <a:pPr algn="ctr"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净资产收益率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净利润</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平均净资产</a:t>
            </a:r>
            <a:r>
              <a:rPr lang="en-US" altLang="zh-CN" sz="2000" dirty="0" smtClean="0">
                <a:latin typeface="微软雅黑" panose="020B0503020204020204" pitchFamily="34" charset="-122"/>
                <a:ea typeface="微软雅黑" panose="020B0503020204020204" pitchFamily="34" charset="-122"/>
              </a:rPr>
              <a:t>×100%</a:t>
            </a:r>
          </a:p>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该指标是企业盈利能力指标的核心，也是杜邦财务指标体系的核心，更是投资者关注的重点。</a:t>
            </a:r>
          </a:p>
        </p:txBody>
      </p:sp>
    </p:spTree>
    <p:extLst>
      <p:ext uri="{BB962C8B-B14F-4D97-AF65-F5344CB8AC3E}">
        <p14:creationId xmlns:p14="http://schemas.microsoft.com/office/powerpoint/2010/main" val="2594570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四、发展能力分析</a:t>
            </a:r>
          </a:p>
        </p:txBody>
      </p:sp>
      <p:sp>
        <p:nvSpPr>
          <p:cNvPr id="6" name="Rectangle 3"/>
          <p:cNvSpPr txBox="1">
            <a:spLocks noChangeArrowheads="1"/>
          </p:cNvSpPr>
          <p:nvPr/>
        </p:nvSpPr>
        <p:spPr bwMode="gray">
          <a:xfrm>
            <a:off x="395536" y="1504841"/>
            <a:ext cx="8189958" cy="193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企业发展能力通常是指企业</a:t>
            </a:r>
            <a:r>
              <a:rPr lang="zh-CN" altLang="en-US" sz="2000" dirty="0">
                <a:latin typeface="微软雅黑" panose="020B0503020204020204" pitchFamily="34" charset="-122"/>
                <a:ea typeface="微软雅黑" panose="020B0503020204020204" pitchFamily="34" charset="-122"/>
              </a:rPr>
              <a:t>未来生产经营活动的发展潜能和发展速度</a:t>
            </a:r>
            <a:r>
              <a:rPr lang="zh-CN" altLang="en-US" sz="2000" b="0" dirty="0">
                <a:latin typeface="微软雅黑" panose="020B0503020204020204" pitchFamily="34" charset="-122"/>
                <a:ea typeface="微软雅黑" panose="020B0503020204020204" pitchFamily="34" charset="-122"/>
              </a:rPr>
              <a:t>，也可以称之为增长能力。一个发展能力强的企业，能够不断增长销售收入、不断增加资金投入，从而为企业创造更多财富。企业发展能力指标主要包括</a:t>
            </a:r>
            <a:r>
              <a:rPr lang="zh-CN" altLang="en-US" sz="2000" dirty="0">
                <a:latin typeface="微软雅黑" panose="020B0503020204020204" pitchFamily="34" charset="-122"/>
                <a:ea typeface="微软雅黑" panose="020B0503020204020204" pitchFamily="34" charset="-122"/>
              </a:rPr>
              <a:t>营业收入增长率、利润增长率、资产增长率和股东权益增长率</a:t>
            </a:r>
            <a:r>
              <a:rPr lang="zh-CN" altLang="en-US" sz="2000" b="0" dirty="0">
                <a:latin typeface="微软雅黑" panose="020B0503020204020204" pitchFamily="34" charset="-122"/>
                <a:ea typeface="微软雅黑" panose="020B0503020204020204" pitchFamily="34" charset="-122"/>
              </a:rPr>
              <a:t>。</a:t>
            </a:r>
            <a:endParaRPr lang="zh-CN" altLang="en-US"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06408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四、发展能力分析</a:t>
            </a:r>
          </a:p>
        </p:txBody>
      </p:sp>
      <p:sp>
        <p:nvSpPr>
          <p:cNvPr id="4" name="TextBox 3"/>
          <p:cNvSpPr txBox="1"/>
          <p:nvPr/>
        </p:nvSpPr>
        <p:spPr>
          <a:xfrm>
            <a:off x="467884" y="1059582"/>
            <a:ext cx="4506079" cy="461665"/>
          </a:xfrm>
          <a:prstGeom prst="rect">
            <a:avLst/>
          </a:prstGeom>
          <a:noFill/>
        </p:spPr>
        <p:txBody>
          <a:bodyPr wrap="square" rtlCol="0">
            <a:spAutoFit/>
          </a:bodyPr>
          <a:lstStyle/>
          <a:p>
            <a:r>
              <a:rPr lang="zh-CN" altLang="en-US" dirty="0" smtClean="0">
                <a:solidFill>
                  <a:srgbClr val="FF0000"/>
                </a:solidFill>
              </a:rPr>
              <a:t>（一）营业收入增长率</a:t>
            </a:r>
            <a:endParaRPr lang="zh-CN" altLang="en-US" dirty="0">
              <a:solidFill>
                <a:srgbClr val="FF0000"/>
              </a:solidFill>
            </a:endParaRPr>
          </a:p>
        </p:txBody>
      </p:sp>
      <p:sp>
        <p:nvSpPr>
          <p:cNvPr id="6" name="Rectangle 3"/>
          <p:cNvSpPr txBox="1">
            <a:spLocks noChangeArrowheads="1"/>
          </p:cNvSpPr>
          <p:nvPr/>
        </p:nvSpPr>
        <p:spPr bwMode="gray">
          <a:xfrm>
            <a:off x="395536" y="1504841"/>
            <a:ext cx="8189958" cy="279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营业收入增长率</a:t>
            </a:r>
            <a:r>
              <a:rPr lang="zh-CN" altLang="en-US" sz="2000" b="0" dirty="0" smtClean="0">
                <a:latin typeface="微软雅黑" panose="020B0503020204020204" pitchFamily="34" charset="-122"/>
                <a:ea typeface="微软雅黑" panose="020B0503020204020204" pitchFamily="34" charset="-122"/>
              </a:rPr>
              <a:t>是企业</a:t>
            </a:r>
            <a:r>
              <a:rPr lang="zh-CN" altLang="en-US" sz="2000" dirty="0" smtClean="0">
                <a:latin typeface="微软雅黑" panose="020B0503020204020204" pitchFamily="34" charset="-122"/>
                <a:ea typeface="微软雅黑" panose="020B0503020204020204" pitchFamily="34" charset="-122"/>
              </a:rPr>
              <a:t>本年营业收入增长额与上年营业收入总额</a:t>
            </a:r>
            <a:r>
              <a:rPr lang="zh-CN" altLang="en-US" sz="2000" b="0" dirty="0" smtClean="0">
                <a:latin typeface="微软雅黑" panose="020B0503020204020204" pitchFamily="34" charset="-122"/>
                <a:ea typeface="微软雅黑" panose="020B0503020204020204" pitchFamily="34" charset="-122"/>
              </a:rPr>
              <a:t>的比率</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它反映了小业营业收入的增减变动情况。其计算公为</a:t>
            </a:r>
          </a:p>
          <a:p>
            <a:pPr algn="just"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营业收入增长率</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本年营业收入增长额</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上年营业收入总额</a:t>
            </a:r>
            <a:r>
              <a:rPr lang="en-US" altLang="zh-CN" sz="2000" dirty="0" smtClean="0">
                <a:latin typeface="微软雅黑" panose="020B0503020204020204" pitchFamily="34" charset="-122"/>
                <a:ea typeface="微软雅黑" panose="020B0503020204020204" pitchFamily="34" charset="-122"/>
              </a:rPr>
              <a:t>x100%</a:t>
            </a:r>
          </a:p>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一般情况下，营业收入增长率为正数，说明企业本期销售规模扩大，营业收入的增长速度越快，销售情况越好；营业收入增长率为负数，则说明企业销售规模减小，营业收入出现负增长，销售情况较差。</a:t>
            </a:r>
            <a:endParaRPr lang="en-US" altLang="zh-CN"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97302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四、发展能力分析</a:t>
            </a:r>
          </a:p>
        </p:txBody>
      </p:sp>
      <p:sp>
        <p:nvSpPr>
          <p:cNvPr id="4" name="TextBox 3"/>
          <p:cNvSpPr txBox="1"/>
          <p:nvPr/>
        </p:nvSpPr>
        <p:spPr>
          <a:xfrm>
            <a:off x="395536" y="869668"/>
            <a:ext cx="4506079" cy="461665"/>
          </a:xfrm>
          <a:prstGeom prst="rect">
            <a:avLst/>
          </a:prstGeom>
          <a:noFill/>
        </p:spPr>
        <p:txBody>
          <a:bodyPr wrap="square" rtlCol="0">
            <a:spAutoFit/>
          </a:bodyPr>
          <a:lstStyle/>
          <a:p>
            <a:r>
              <a:rPr lang="zh-CN" altLang="en-US" dirty="0" smtClean="0">
                <a:solidFill>
                  <a:srgbClr val="FF0000"/>
                </a:solidFill>
              </a:rPr>
              <a:t>（二）利润增长率</a:t>
            </a:r>
            <a:endParaRPr lang="zh-CN" altLang="en-US" dirty="0">
              <a:solidFill>
                <a:srgbClr val="FF0000"/>
              </a:solidFill>
            </a:endParaRPr>
          </a:p>
        </p:txBody>
      </p:sp>
      <p:sp>
        <p:nvSpPr>
          <p:cNvPr id="6" name="Rectangle 3"/>
          <p:cNvSpPr txBox="1">
            <a:spLocks noChangeArrowheads="1"/>
          </p:cNvSpPr>
          <p:nvPr/>
        </p:nvSpPr>
        <p:spPr bwMode="gray">
          <a:xfrm>
            <a:off x="360102" y="1331333"/>
            <a:ext cx="8388362" cy="279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en-US" altLang="zh-CN" sz="1800" dirty="0" smtClean="0">
                <a:solidFill>
                  <a:srgbClr val="FF0000"/>
                </a:solidFill>
                <a:latin typeface="微软雅黑" panose="020B0503020204020204" pitchFamily="34" charset="-122"/>
                <a:ea typeface="微软雅黑" panose="020B0503020204020204" pitchFamily="34" charset="-122"/>
              </a:rPr>
              <a:t>1.</a:t>
            </a:r>
            <a:r>
              <a:rPr lang="zh-CN" altLang="en-US" sz="1800" dirty="0" smtClean="0">
                <a:solidFill>
                  <a:srgbClr val="FF0000"/>
                </a:solidFill>
                <a:latin typeface="微软雅黑" panose="020B0503020204020204" pitchFamily="34" charset="-122"/>
                <a:ea typeface="微软雅黑" panose="020B0503020204020204" pitchFamily="34" charset="-122"/>
              </a:rPr>
              <a:t>净利润增长率</a:t>
            </a:r>
            <a:r>
              <a:rPr lang="zh-CN" altLang="en-US" sz="1800" b="0" dirty="0" smtClean="0">
                <a:latin typeface="微软雅黑" panose="020B0503020204020204" pitchFamily="34" charset="-122"/>
                <a:ea typeface="微软雅黑" panose="020B0503020204020204" pitchFamily="34" charset="-122"/>
              </a:rPr>
              <a:t>是企业本年净利润增长额与上年净利润总额的比率 。该指标越高</a:t>
            </a:r>
            <a:r>
              <a:rPr lang="en-US" altLang="zh-CN" sz="1800" b="0" dirty="0" smtClean="0">
                <a:latin typeface="微软雅黑" panose="020B0503020204020204" pitchFamily="34" charset="-122"/>
                <a:ea typeface="微软雅黑" panose="020B0503020204020204" pitchFamily="34" charset="-122"/>
              </a:rPr>
              <a:t>,</a:t>
            </a:r>
            <a:r>
              <a:rPr lang="zh-CN" altLang="en-US" sz="1800" b="0" dirty="0" smtClean="0">
                <a:latin typeface="微软雅黑" panose="020B0503020204020204" pitchFamily="34" charset="-122"/>
                <a:ea typeface="微软雅黑" panose="020B0503020204020204" pitchFamily="34" charset="-122"/>
              </a:rPr>
              <a:t>表明企业获取净利润的能力越强</a:t>
            </a:r>
            <a:r>
              <a:rPr lang="en-US" altLang="zh-CN" sz="1800" b="0" dirty="0" smtClean="0">
                <a:latin typeface="微软雅黑" panose="020B0503020204020204" pitchFamily="34" charset="-122"/>
                <a:ea typeface="微软雅黑" panose="020B0503020204020204" pitchFamily="34" charset="-122"/>
              </a:rPr>
              <a:t>;</a:t>
            </a:r>
            <a:r>
              <a:rPr lang="zh-CN" altLang="en-US" sz="1800" b="0" dirty="0" smtClean="0">
                <a:latin typeface="微软雅黑" panose="020B0503020204020204" pitchFamily="34" charset="-122"/>
                <a:ea typeface="微软雅黑" panose="020B0503020204020204" pitchFamily="34" charset="-122"/>
              </a:rPr>
              <a:t>反之</a:t>
            </a:r>
            <a:r>
              <a:rPr lang="en-US" altLang="zh-CN" sz="1800" b="0" dirty="0" smtClean="0">
                <a:latin typeface="微软雅黑" panose="020B0503020204020204" pitchFamily="34" charset="-122"/>
                <a:ea typeface="微软雅黑" panose="020B0503020204020204" pitchFamily="34" charset="-122"/>
              </a:rPr>
              <a:t>,</a:t>
            </a:r>
            <a:r>
              <a:rPr lang="zh-CN" altLang="en-US" sz="1800" b="0" dirty="0" smtClean="0">
                <a:latin typeface="微软雅黑" panose="020B0503020204020204" pitchFamily="34" charset="-122"/>
                <a:ea typeface="微软雅黑" panose="020B0503020204020204" pitchFamily="34" charset="-122"/>
              </a:rPr>
              <a:t>则表明企业获取净利润的能力越弱，其计算公式为：</a:t>
            </a:r>
          </a:p>
          <a:p>
            <a:pPr algn="just" eaLnBrk="1" hangingPunct="1">
              <a:lnSpc>
                <a:spcPct val="100000"/>
              </a:lnSpc>
              <a:spcBef>
                <a:spcPts val="200"/>
              </a:spcBef>
              <a:spcAft>
                <a:spcPts val="200"/>
              </a:spcAft>
            </a:pPr>
            <a:r>
              <a:rPr lang="zh-CN" altLang="en-US" sz="1800" dirty="0" smtClean="0">
                <a:latin typeface="微软雅黑" panose="020B0503020204020204" pitchFamily="34" charset="-122"/>
                <a:ea typeface="微软雅黑" panose="020B0503020204020204" pitchFamily="34" charset="-122"/>
              </a:rPr>
              <a:t>净利润增长率</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本年净利润增长额</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上年净利润总额</a:t>
            </a:r>
            <a:r>
              <a:rPr lang="en-US" altLang="zh-CN" sz="1800" dirty="0" smtClean="0">
                <a:latin typeface="微软雅黑" panose="020B0503020204020204" pitchFamily="34" charset="-122"/>
                <a:ea typeface="微软雅黑" panose="020B0503020204020204" pitchFamily="34" charset="-122"/>
              </a:rPr>
              <a:t>×100% </a:t>
            </a:r>
          </a:p>
          <a:p>
            <a:pPr algn="just" eaLnBrk="1" hangingPunct="1">
              <a:lnSpc>
                <a:spcPct val="120000"/>
              </a:lnSpc>
              <a:spcBef>
                <a:spcPts val="0"/>
              </a:spcBef>
              <a:spcAft>
                <a:spcPts val="0"/>
              </a:spcAft>
            </a:pPr>
            <a:r>
              <a:rPr lang="en-US" altLang="zh-CN" sz="1800" dirty="0">
                <a:solidFill>
                  <a:srgbClr val="FF0000"/>
                </a:solidFill>
                <a:latin typeface="微软雅黑" panose="020B0503020204020204" pitchFamily="34" charset="-122"/>
                <a:ea typeface="微软雅黑" panose="020B0503020204020204" pitchFamily="34" charset="-122"/>
              </a:rPr>
              <a:t>2.</a:t>
            </a:r>
            <a:r>
              <a:rPr lang="zh-CN" altLang="en-US" sz="1800" dirty="0">
                <a:solidFill>
                  <a:srgbClr val="FF0000"/>
                </a:solidFill>
                <a:latin typeface="微软雅黑" panose="020B0503020204020204" pitchFamily="34" charset="-122"/>
                <a:ea typeface="微软雅黑" panose="020B0503020204020204" pitchFamily="34" charset="-122"/>
              </a:rPr>
              <a:t>营业利润增长率</a:t>
            </a:r>
          </a:p>
          <a:p>
            <a:pPr algn="just" eaLnBrk="1" hangingPunct="1">
              <a:lnSpc>
                <a:spcPct val="100000"/>
              </a:lnSpc>
              <a:spcBef>
                <a:spcPts val="200"/>
              </a:spcBef>
              <a:spcAft>
                <a:spcPts val="200"/>
              </a:spcAft>
            </a:pPr>
            <a:r>
              <a:rPr lang="zh-CN" altLang="en-US" sz="1800" b="0" dirty="0">
                <a:latin typeface="微软雅黑" panose="020B0503020204020204" pitchFamily="34" charset="-122"/>
                <a:ea typeface="微软雅黑" panose="020B0503020204020204" pitchFamily="34" charset="-122"/>
              </a:rPr>
              <a:t>营业利润增长率是本期营业利润增加额与上期营业利润之比，其计算公式如下：</a:t>
            </a:r>
          </a:p>
          <a:p>
            <a:pPr algn="just" eaLnBrk="1" hangingPunct="1">
              <a:lnSpc>
                <a:spcPct val="100000"/>
              </a:lnSpc>
              <a:spcBef>
                <a:spcPts val="200"/>
              </a:spcBef>
              <a:spcAft>
                <a:spcPts val="200"/>
              </a:spcAft>
            </a:pPr>
            <a:r>
              <a:rPr lang="zh-CN" altLang="en-US" sz="1800" dirty="0">
                <a:latin typeface="微软雅黑" panose="020B0503020204020204" pitchFamily="34" charset="-122"/>
                <a:ea typeface="微软雅黑" panose="020B0503020204020204" pitchFamily="34" charset="-122"/>
              </a:rPr>
              <a:t>营业利润增长率＝本期营业利润增加额</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上期营业利润</a:t>
            </a:r>
            <a:r>
              <a:rPr lang="en-US" altLang="zh-CN" sz="1800" dirty="0">
                <a:latin typeface="微软雅黑" panose="020B0503020204020204" pitchFamily="34" charset="-122"/>
                <a:ea typeface="微软雅黑" panose="020B0503020204020204" pitchFamily="34" charset="-122"/>
              </a:rPr>
              <a:t>×100%                        </a:t>
            </a:r>
            <a:endParaRPr lang="en-US" altLang="zh-CN" sz="180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1800" b="0" dirty="0" smtClean="0">
                <a:latin typeface="微软雅黑" panose="020B0503020204020204" pitchFamily="34" charset="-122"/>
                <a:ea typeface="微软雅黑" panose="020B0503020204020204" pitchFamily="34" charset="-122"/>
              </a:rPr>
              <a:t>一般</a:t>
            </a:r>
            <a:r>
              <a:rPr lang="zh-CN" altLang="en-US" sz="1800" b="0" dirty="0">
                <a:latin typeface="微软雅黑" panose="020B0503020204020204" pitchFamily="34" charset="-122"/>
                <a:ea typeface="微软雅黑" panose="020B0503020204020204" pitchFamily="34" charset="-122"/>
              </a:rPr>
              <a:t>情况下，利润增长率为正数，说明企业本期利润增加，增长率越大，说明企业收益增长的越多；利润增长率为负数，则说明本期利润减少，收益降低。</a:t>
            </a:r>
          </a:p>
          <a:p>
            <a:pPr algn="just" eaLnBrk="1" hangingPunct="1">
              <a:lnSpc>
                <a:spcPct val="100000"/>
              </a:lnSpc>
              <a:spcBef>
                <a:spcPts val="200"/>
              </a:spcBef>
              <a:spcAft>
                <a:spcPts val="200"/>
              </a:spcAft>
            </a:pPr>
            <a:endParaRPr lang="en-US" altLang="zh-CN" sz="18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19178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四、发展能力分析</a:t>
            </a:r>
          </a:p>
        </p:txBody>
      </p:sp>
      <p:sp>
        <p:nvSpPr>
          <p:cNvPr id="4" name="TextBox 3"/>
          <p:cNvSpPr txBox="1"/>
          <p:nvPr/>
        </p:nvSpPr>
        <p:spPr>
          <a:xfrm>
            <a:off x="467544" y="897169"/>
            <a:ext cx="4506079" cy="461665"/>
          </a:xfrm>
          <a:prstGeom prst="rect">
            <a:avLst/>
          </a:prstGeom>
          <a:noFill/>
        </p:spPr>
        <p:txBody>
          <a:bodyPr wrap="square" rtlCol="0">
            <a:spAutoFit/>
          </a:bodyPr>
          <a:lstStyle/>
          <a:p>
            <a:r>
              <a:rPr lang="zh-CN" altLang="en-US" dirty="0" smtClean="0">
                <a:solidFill>
                  <a:srgbClr val="FF0000"/>
                </a:solidFill>
              </a:rPr>
              <a:t>（三</a:t>
            </a:r>
            <a:r>
              <a:rPr lang="zh-CN" altLang="en-US" dirty="0">
                <a:solidFill>
                  <a:srgbClr val="FF0000"/>
                </a:solidFill>
              </a:rPr>
              <a:t>）净资产增长率</a:t>
            </a:r>
          </a:p>
        </p:txBody>
      </p:sp>
      <p:sp>
        <p:nvSpPr>
          <p:cNvPr id="6" name="Rectangle 3"/>
          <p:cNvSpPr txBox="1">
            <a:spLocks noChangeArrowheads="1"/>
          </p:cNvSpPr>
          <p:nvPr/>
        </p:nvSpPr>
        <p:spPr bwMode="gray">
          <a:xfrm>
            <a:off x="395536" y="1380239"/>
            <a:ext cx="8189958" cy="279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dirty="0">
                <a:solidFill>
                  <a:srgbClr val="FF0000"/>
                </a:solidFill>
                <a:latin typeface="微软雅黑" panose="020B0503020204020204" pitchFamily="34" charset="-122"/>
                <a:ea typeface="微软雅黑" panose="020B0503020204020204" pitchFamily="34" charset="-122"/>
              </a:rPr>
              <a:t>净资产增长率</a:t>
            </a:r>
            <a:r>
              <a:rPr lang="zh-CN" altLang="en-US" sz="2000" b="0" dirty="0" smtClean="0">
                <a:latin typeface="微软雅黑" panose="020B0503020204020204" pitchFamily="34" charset="-122"/>
                <a:ea typeface="微软雅黑" panose="020B0503020204020204" pitchFamily="34" charset="-122"/>
              </a:rPr>
              <a:t>是企业</a:t>
            </a:r>
            <a:r>
              <a:rPr lang="zh-CN" altLang="en-US" sz="2000" dirty="0">
                <a:latin typeface="微软雅黑" panose="020B0503020204020204" pitchFamily="34" charset="-122"/>
                <a:ea typeface="微软雅黑" panose="020B0503020204020204" pitchFamily="34" charset="-122"/>
              </a:rPr>
              <a:t>本年</a:t>
            </a:r>
            <a:r>
              <a:rPr lang="zh-CN" altLang="en-US" sz="2000" dirty="0" smtClean="0">
                <a:latin typeface="微软雅黑" panose="020B0503020204020204" pitchFamily="34" charset="-122"/>
                <a:ea typeface="微软雅黑" panose="020B0503020204020204" pitchFamily="34" charset="-122"/>
              </a:rPr>
              <a:t>净资产增加额与年初</a:t>
            </a:r>
            <a:r>
              <a:rPr lang="zh-CN" altLang="en-US" sz="2000" dirty="0">
                <a:latin typeface="微软雅黑" panose="020B0503020204020204" pitchFamily="34" charset="-122"/>
                <a:ea typeface="微软雅黑" panose="020B0503020204020204" pitchFamily="34" charset="-122"/>
              </a:rPr>
              <a:t>净资产</a:t>
            </a:r>
            <a:r>
              <a:rPr lang="zh-CN" altLang="en-US" sz="2000" dirty="0" smtClean="0">
                <a:latin typeface="微软雅黑" panose="020B0503020204020204" pitchFamily="34" charset="-122"/>
                <a:ea typeface="微软雅黑" panose="020B0503020204020204" pitchFamily="34" charset="-122"/>
              </a:rPr>
              <a:t>总额</a:t>
            </a:r>
            <a:r>
              <a:rPr lang="zh-CN" altLang="en-US" sz="2000" b="0" dirty="0" smtClean="0">
                <a:latin typeface="微软雅黑" panose="020B0503020204020204" pitchFamily="34" charset="-122"/>
                <a:ea typeface="微软雅黑" panose="020B0503020204020204" pitchFamily="34" charset="-122"/>
              </a:rPr>
              <a:t>的比率</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它反映了企业当年资本的积累能力。资本积累率越高</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表明企业的资本积累越多</a:t>
            </a:r>
            <a:r>
              <a:rPr lang="en-US" altLang="zh-CN" sz="2000" b="0" dirty="0" smtClean="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企业应对风险、持续发展的能力越强。其计算公式为</a:t>
            </a:r>
            <a:r>
              <a:rPr lang="en-US" altLang="zh-CN" sz="2000" b="0" dirty="0" smtClean="0">
                <a:latin typeface="微软雅黑" panose="020B0503020204020204" pitchFamily="34" charset="-122"/>
                <a:ea typeface="微软雅黑" panose="020B0503020204020204" pitchFamily="34" charset="-122"/>
              </a:rPr>
              <a:t>:</a:t>
            </a:r>
          </a:p>
          <a:p>
            <a:pPr algn="ctr" eaLnBrk="1" hangingPunct="1">
              <a:lnSpc>
                <a:spcPct val="120000"/>
              </a:lnSpc>
              <a:spcBef>
                <a:spcPts val="0"/>
              </a:spcBef>
              <a:spcAft>
                <a:spcPts val="0"/>
              </a:spcAft>
            </a:pPr>
            <a:r>
              <a:rPr lang="zh-CN" altLang="en-US" sz="2000" dirty="0">
                <a:latin typeface="微软雅黑" panose="020B0503020204020204" pitchFamily="34" charset="-122"/>
                <a:ea typeface="微软雅黑" panose="020B0503020204020204" pitchFamily="34" charset="-122"/>
              </a:rPr>
              <a:t>净资产增长率＝本期净资产增加额</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上期净资产</a:t>
            </a:r>
            <a:r>
              <a:rPr lang="en-US" altLang="zh-CN" sz="2000" dirty="0">
                <a:latin typeface="微软雅黑" panose="020B0503020204020204" pitchFamily="34" charset="-122"/>
                <a:ea typeface="微软雅黑" panose="020B0503020204020204" pitchFamily="34" charset="-122"/>
              </a:rPr>
              <a:t>×100% </a:t>
            </a:r>
            <a:endParaRPr lang="en-US" altLang="zh-CN" sz="2000" dirty="0" smtClean="0">
              <a:latin typeface="微软雅黑" panose="020B0503020204020204" pitchFamily="34" charset="-122"/>
              <a:ea typeface="微软雅黑" panose="020B0503020204020204" pitchFamily="34" charset="-122"/>
            </a:endParaRPr>
          </a:p>
          <a:p>
            <a:pPr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一般情况下，净资产的增长主要来源于企业生产经营活动的净利润和融资活动的股东净支付。净资产增长率越高，表明企业本期净资产增加得越多；反之，净资产增长率越低，表明企业本年度净资产增加得越少。</a:t>
            </a:r>
            <a:endParaRPr lang="en-US" altLang="zh-CN"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78969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四、发展能力分析</a:t>
            </a:r>
          </a:p>
        </p:txBody>
      </p:sp>
      <p:sp>
        <p:nvSpPr>
          <p:cNvPr id="4" name="TextBox 3"/>
          <p:cNvSpPr txBox="1"/>
          <p:nvPr/>
        </p:nvSpPr>
        <p:spPr>
          <a:xfrm>
            <a:off x="467884" y="1059582"/>
            <a:ext cx="4506079" cy="461665"/>
          </a:xfrm>
          <a:prstGeom prst="rect">
            <a:avLst/>
          </a:prstGeom>
          <a:noFill/>
        </p:spPr>
        <p:txBody>
          <a:bodyPr wrap="square" rtlCol="0">
            <a:spAutoFit/>
          </a:bodyPr>
          <a:lstStyle/>
          <a:p>
            <a:r>
              <a:rPr lang="zh-CN" altLang="en-US" dirty="0" smtClean="0">
                <a:solidFill>
                  <a:srgbClr val="FF0000"/>
                </a:solidFill>
              </a:rPr>
              <a:t>（四）总资产增长率</a:t>
            </a:r>
            <a:endParaRPr lang="zh-CN" altLang="en-US" dirty="0">
              <a:solidFill>
                <a:srgbClr val="FF0000"/>
              </a:solidFill>
            </a:endParaRPr>
          </a:p>
        </p:txBody>
      </p:sp>
      <p:sp>
        <p:nvSpPr>
          <p:cNvPr id="6" name="Rectangle 3"/>
          <p:cNvSpPr txBox="1">
            <a:spLocks noChangeArrowheads="1"/>
          </p:cNvSpPr>
          <p:nvPr/>
        </p:nvSpPr>
        <p:spPr bwMode="gray">
          <a:xfrm>
            <a:off x="395536" y="1504841"/>
            <a:ext cx="8189958" cy="250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20000"/>
              </a:lnSpc>
              <a:spcBef>
                <a:spcPts val="0"/>
              </a:spcBef>
              <a:spcAft>
                <a:spcPts val="0"/>
              </a:spcAft>
            </a:pPr>
            <a:r>
              <a:rPr lang="zh-CN" altLang="en-US" sz="2000" dirty="0" smtClean="0">
                <a:solidFill>
                  <a:srgbClr val="FF0000"/>
                </a:solidFill>
                <a:latin typeface="微软雅黑" panose="020B0503020204020204" pitchFamily="34" charset="-122"/>
                <a:ea typeface="微软雅黑" panose="020B0503020204020204" pitchFamily="34" charset="-122"/>
              </a:rPr>
              <a:t>总资产增长率</a:t>
            </a:r>
            <a:r>
              <a:rPr lang="zh-CN" altLang="en-US" sz="2000" b="0" dirty="0" smtClean="0">
                <a:latin typeface="微软雅黑" panose="020B0503020204020204" pitchFamily="34" charset="-122"/>
                <a:ea typeface="微软雅黑" panose="020B0503020204020204" pitchFamily="34" charset="-122"/>
              </a:rPr>
              <a:t>是指</a:t>
            </a:r>
            <a:r>
              <a:rPr lang="zh-CN" altLang="en-US" sz="2000" dirty="0" smtClean="0">
                <a:latin typeface="微软雅黑" panose="020B0503020204020204" pitchFamily="34" charset="-122"/>
                <a:ea typeface="微软雅黑" panose="020B0503020204020204" pitchFamily="34" charset="-122"/>
              </a:rPr>
              <a:t>本期</a:t>
            </a:r>
            <a:r>
              <a:rPr lang="zh-CN" altLang="en-US" sz="2000" dirty="0">
                <a:latin typeface="微软雅黑" panose="020B0503020204020204" pitchFamily="34" charset="-122"/>
                <a:ea typeface="微软雅黑" panose="020B0503020204020204" pitchFamily="34" charset="-122"/>
              </a:rPr>
              <a:t>资产增加额与资产期初余额</a:t>
            </a:r>
            <a:r>
              <a:rPr lang="zh-CN" altLang="en-US" sz="2000" b="0" dirty="0">
                <a:latin typeface="微软雅黑" panose="020B0503020204020204" pitchFamily="34" charset="-122"/>
                <a:ea typeface="微软雅黑" panose="020B0503020204020204" pitchFamily="34" charset="-122"/>
              </a:rPr>
              <a:t>之比，反映企业不同时期资产投入方面的增长情况。其计算公式如下： </a:t>
            </a:r>
          </a:p>
          <a:p>
            <a:pPr algn="just" eaLnBrk="1" hangingPunct="1">
              <a:lnSpc>
                <a:spcPct val="120000"/>
              </a:lnSpc>
              <a:spcBef>
                <a:spcPts val="0"/>
              </a:spcBef>
              <a:spcAft>
                <a:spcPts val="0"/>
              </a:spcAft>
            </a:pPr>
            <a:r>
              <a:rPr lang="zh-CN" altLang="en-US" sz="2000" dirty="0" smtClean="0">
                <a:latin typeface="微软雅黑" panose="020B0503020204020204" pitchFamily="34" charset="-122"/>
                <a:ea typeface="微软雅黑" panose="020B0503020204020204" pitchFamily="34" charset="-122"/>
              </a:rPr>
              <a:t>资产</a:t>
            </a:r>
            <a:r>
              <a:rPr lang="zh-CN" altLang="en-US" sz="2000" dirty="0">
                <a:latin typeface="微软雅黑" panose="020B0503020204020204" pitchFamily="34" charset="-122"/>
                <a:ea typeface="微软雅黑" panose="020B0503020204020204" pitchFamily="34" charset="-122"/>
              </a:rPr>
              <a:t>增长率＝本期资产增加额</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上期资产总额</a:t>
            </a:r>
            <a:r>
              <a:rPr lang="en-US" altLang="zh-CN" sz="2000" dirty="0">
                <a:latin typeface="微软雅黑" panose="020B0503020204020204" pitchFamily="34" charset="-122"/>
                <a:ea typeface="微软雅黑" panose="020B0503020204020204" pitchFamily="34" charset="-122"/>
              </a:rPr>
              <a:t>×100</a:t>
            </a:r>
            <a:r>
              <a:rPr lang="en-US" altLang="zh-CN" sz="2000" dirty="0" smtClean="0">
                <a:latin typeface="微软雅黑" panose="020B0503020204020204" pitchFamily="34" charset="-122"/>
                <a:ea typeface="微软雅黑" panose="020B0503020204020204" pitchFamily="34" charset="-122"/>
              </a:rPr>
              <a:t>%</a:t>
            </a:r>
          </a:p>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资产增长率是用来考核企业资产投入增长幅度的财务指标。一般情况下，资产增长率为正数，则说明企业本期资产规模增加，资产增长率越大，则说明资产规模增加幅度越大；资产增长率为负数，则说明企业本期资产规模缩减，资产出现负增长。</a:t>
            </a:r>
            <a:endParaRPr lang="en-US" altLang="zh-CN"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017889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834504" y="1149063"/>
            <a:ext cx="4194972" cy="585201"/>
            <a:chOff x="1152" y="1063"/>
            <a:chExt cx="2248" cy="506"/>
          </a:xfrm>
        </p:grpSpPr>
        <p:grpSp>
          <p:nvGrpSpPr>
            <p:cNvPr id="6164" name="Group 4"/>
            <p:cNvGrpSpPr>
              <a:grpSpLocks/>
            </p:cNvGrpSpPr>
            <p:nvPr/>
          </p:nvGrpSpPr>
          <p:grpSpPr bwMode="auto">
            <a:xfrm>
              <a:off x="1152" y="1104"/>
              <a:ext cx="437" cy="419"/>
              <a:chOff x="1110" y="2656"/>
              <a:chExt cx="1411" cy="1351"/>
            </a:xfrm>
          </p:grpSpPr>
          <p:sp>
            <p:nvSpPr>
              <p:cNvPr id="6168" name="AutoShape 5"/>
              <p:cNvSpPr>
                <a:spLocks noChangeArrowheads="1"/>
              </p:cNvSpPr>
              <p:nvPr/>
            </p:nvSpPr>
            <p:spPr bwMode="gray">
              <a:xfrm>
                <a:off x="1123" y="2679"/>
                <a:ext cx="1398"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69" name="AutoShape 6"/>
              <p:cNvSpPr>
                <a:spLocks noChangeArrowheads="1"/>
              </p:cNvSpPr>
              <p:nvPr/>
            </p:nvSpPr>
            <p:spPr bwMode="gray">
              <a:xfrm>
                <a:off x="1110" y="2656"/>
                <a:ext cx="13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789511" name="AutoShape 7"/>
              <p:cNvSpPr>
                <a:spLocks noChangeArrowheads="1"/>
              </p:cNvSpPr>
              <p:nvPr/>
            </p:nvSpPr>
            <p:spPr bwMode="gray">
              <a:xfrm>
                <a:off x="1200" y="2736"/>
                <a:ext cx="1182"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6165" name="Line 8"/>
            <p:cNvSpPr>
              <a:spLocks noChangeShapeType="1"/>
            </p:cNvSpPr>
            <p:nvPr/>
          </p:nvSpPr>
          <p:spPr bwMode="auto">
            <a:xfrm>
              <a:off x="1536" y="1488"/>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66" name="Text Box 9"/>
            <p:cNvSpPr txBox="1">
              <a:spLocks noChangeArrowheads="1"/>
            </p:cNvSpPr>
            <p:nvPr/>
          </p:nvSpPr>
          <p:spPr bwMode="auto">
            <a:xfrm>
              <a:off x="1577" y="1063"/>
              <a:ext cx="1479"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solidFill>
                    <a:srgbClr val="000000"/>
                  </a:solidFill>
                  <a:effectLst/>
                  <a:uLnTx/>
                  <a:uFillTx/>
                  <a:latin typeface="Arial" charset="0"/>
                  <a:ea typeface="华文行楷" pitchFamily="2" charset="-122"/>
                  <a:cs typeface="+mn-cs"/>
                </a:rPr>
                <a:t>财务分析概述</a:t>
              </a:r>
              <a:r>
                <a:rPr kumimoji="0" lang="en-US" altLang="zh-CN" sz="3200" b="0" i="0" u="none" strike="noStrike" kern="1200" cap="none" spc="0" normalizeH="0" baseline="0" noProof="0" dirty="0" smtClean="0">
                  <a:ln>
                    <a:noFill/>
                  </a:ln>
                  <a:solidFill>
                    <a:srgbClr val="000000"/>
                  </a:solidFill>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6167" name="Text Box 10"/>
            <p:cNvSpPr txBox="1">
              <a:spLocks noChangeArrowheads="1"/>
            </p:cNvSpPr>
            <p:nvPr/>
          </p:nvSpPr>
          <p:spPr bwMode="gray">
            <a:xfrm>
              <a:off x="1239" y="1117"/>
              <a:ext cx="264"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Arial" charset="0"/>
                  <a:ea typeface="华文彩云" pitchFamily="2" charset="-122"/>
                  <a:cs typeface="+mn-cs"/>
                </a:rPr>
                <a:t>一</a:t>
              </a:r>
            </a:p>
          </p:txBody>
        </p:sp>
      </p:grpSp>
      <p:grpSp>
        <p:nvGrpSpPr>
          <p:cNvPr id="4" name="Group 11"/>
          <p:cNvGrpSpPr>
            <a:grpSpLocks/>
          </p:cNvGrpSpPr>
          <p:nvPr/>
        </p:nvGrpSpPr>
        <p:grpSpPr bwMode="auto">
          <a:xfrm>
            <a:off x="1855140" y="2004051"/>
            <a:ext cx="4333214" cy="588671"/>
            <a:chOff x="1152" y="1602"/>
            <a:chExt cx="2807" cy="509"/>
          </a:xfrm>
        </p:grpSpPr>
        <p:grpSp>
          <p:nvGrpSpPr>
            <p:cNvPr id="6157" name="Group 12"/>
            <p:cNvGrpSpPr>
              <a:grpSpLocks/>
            </p:cNvGrpSpPr>
            <p:nvPr/>
          </p:nvGrpSpPr>
          <p:grpSpPr bwMode="auto">
            <a:xfrm>
              <a:off x="1152" y="1680"/>
              <a:ext cx="480" cy="419"/>
              <a:chOff x="3174" y="2656"/>
              <a:chExt cx="1549" cy="1351"/>
            </a:xfrm>
          </p:grpSpPr>
          <p:sp>
            <p:nvSpPr>
              <p:cNvPr id="6161"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62"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789519" name="AutoShape 15"/>
              <p:cNvSpPr>
                <a:spLocks noChangeArrowheads="1"/>
              </p:cNvSpPr>
              <p:nvPr/>
            </p:nvSpPr>
            <p:spPr bwMode="gray">
              <a:xfrm>
                <a:off x="3264" y="2736"/>
                <a:ext cx="1351"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panose="020B0604020202020204" pitchFamily="34" charset="0"/>
                  <a:ea typeface="华文新魏" pitchFamily="2" charset="-122"/>
                  <a:cs typeface="+mn-cs"/>
                </a:endParaRPr>
              </a:p>
            </p:txBody>
          </p:sp>
        </p:grpSp>
        <p:sp>
          <p:nvSpPr>
            <p:cNvPr id="6158" name="Line 16"/>
            <p:cNvSpPr>
              <a:spLocks noChangeShapeType="1"/>
            </p:cNvSpPr>
            <p:nvPr/>
          </p:nvSpPr>
          <p:spPr bwMode="auto">
            <a:xfrm>
              <a:off x="1536" y="2064"/>
              <a:ext cx="2332"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59" name="Text Box 17"/>
            <p:cNvSpPr txBox="1">
              <a:spLocks noChangeArrowheads="1"/>
            </p:cNvSpPr>
            <p:nvPr/>
          </p:nvSpPr>
          <p:spPr bwMode="auto">
            <a:xfrm>
              <a:off x="1639" y="1602"/>
              <a:ext cx="2320"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effectLst/>
                  <a:uLnTx/>
                  <a:uFillTx/>
                  <a:latin typeface="Arial" charset="0"/>
                  <a:ea typeface="华文行楷" pitchFamily="2" charset="-122"/>
                  <a:cs typeface="+mn-cs"/>
                </a:rPr>
                <a:t>财务分析基本方法</a:t>
              </a:r>
              <a:r>
                <a:rPr kumimoji="0" lang="en-US" altLang="zh-CN" sz="3200" b="0" i="0" u="none" strike="noStrike" kern="1200" cap="none" spc="0" normalizeH="0" baseline="0" noProof="0" dirty="0" smtClean="0">
                  <a:ln>
                    <a:noFill/>
                  </a:ln>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effectLst/>
                <a:uLnTx/>
                <a:uFillTx/>
                <a:latin typeface="Arial" charset="0"/>
                <a:ea typeface="华文行楷" pitchFamily="2" charset="-122"/>
                <a:cs typeface="+mn-cs"/>
              </a:endParaRPr>
            </a:p>
          </p:txBody>
        </p:sp>
        <p:sp>
          <p:nvSpPr>
            <p:cNvPr id="6160" name="Text Box 18"/>
            <p:cNvSpPr txBox="1">
              <a:spLocks noChangeArrowheads="1"/>
            </p:cNvSpPr>
            <p:nvPr/>
          </p:nvSpPr>
          <p:spPr bwMode="gray">
            <a:xfrm>
              <a:off x="1229" y="1712"/>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Arial" charset="0"/>
                  <a:ea typeface="华文彩云" pitchFamily="2" charset="-122"/>
                  <a:cs typeface="+mn-cs"/>
                </a:rPr>
                <a:t>二</a:t>
              </a:r>
            </a:p>
          </p:txBody>
        </p:sp>
      </p:grpSp>
      <p:grpSp>
        <p:nvGrpSpPr>
          <p:cNvPr id="6" name="Group 19"/>
          <p:cNvGrpSpPr>
            <a:grpSpLocks/>
          </p:cNvGrpSpPr>
          <p:nvPr/>
        </p:nvGrpSpPr>
        <p:grpSpPr bwMode="auto">
          <a:xfrm>
            <a:off x="1834504" y="2852908"/>
            <a:ext cx="4285742" cy="614116"/>
            <a:chOff x="1152" y="2142"/>
            <a:chExt cx="2299" cy="531"/>
          </a:xfrm>
        </p:grpSpPr>
        <p:grpSp>
          <p:nvGrpSpPr>
            <p:cNvPr id="6150" name="Group 20"/>
            <p:cNvGrpSpPr>
              <a:grpSpLocks/>
            </p:cNvGrpSpPr>
            <p:nvPr/>
          </p:nvGrpSpPr>
          <p:grpSpPr bwMode="auto">
            <a:xfrm>
              <a:off x="1152" y="2242"/>
              <a:ext cx="437" cy="419"/>
              <a:chOff x="1110" y="2656"/>
              <a:chExt cx="1410" cy="1351"/>
            </a:xfrm>
          </p:grpSpPr>
          <p:sp>
            <p:nvSpPr>
              <p:cNvPr id="6154" name="AutoShape 21"/>
              <p:cNvSpPr>
                <a:spLocks noChangeArrowheads="1"/>
              </p:cNvSpPr>
              <p:nvPr/>
            </p:nvSpPr>
            <p:spPr bwMode="gray">
              <a:xfrm>
                <a:off x="1123" y="2679"/>
                <a:ext cx="1397"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55" name="AutoShape 22"/>
              <p:cNvSpPr>
                <a:spLocks noChangeArrowheads="1"/>
              </p:cNvSpPr>
              <p:nvPr/>
            </p:nvSpPr>
            <p:spPr bwMode="gray">
              <a:xfrm>
                <a:off x="1110" y="2656"/>
                <a:ext cx="1335"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789527" name="AutoShape 23"/>
              <p:cNvSpPr>
                <a:spLocks noChangeArrowheads="1"/>
              </p:cNvSpPr>
              <p:nvPr/>
            </p:nvSpPr>
            <p:spPr bwMode="gray">
              <a:xfrm>
                <a:off x="1200" y="2736"/>
                <a:ext cx="1196"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panose="020B0604020202020204" pitchFamily="34" charset="0"/>
                  <a:ea typeface="华文新魏" pitchFamily="2" charset="-122"/>
                  <a:cs typeface="+mn-cs"/>
                </a:endParaRPr>
              </a:p>
            </p:txBody>
          </p:sp>
        </p:grpSp>
        <p:sp>
          <p:nvSpPr>
            <p:cNvPr id="6151"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52" name="Text Box 25"/>
            <p:cNvSpPr txBox="1">
              <a:spLocks noChangeArrowheads="1"/>
            </p:cNvSpPr>
            <p:nvPr/>
          </p:nvSpPr>
          <p:spPr bwMode="auto">
            <a:xfrm>
              <a:off x="1557" y="2142"/>
              <a:ext cx="1894"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effectLst/>
                  <a:uLnTx/>
                  <a:uFillTx/>
                  <a:latin typeface="Arial" charset="0"/>
                  <a:ea typeface="华文行楷" pitchFamily="2" charset="-122"/>
                  <a:cs typeface="+mn-cs"/>
                </a:rPr>
                <a:t> </a:t>
              </a:r>
              <a:r>
                <a:rPr kumimoji="0" lang="zh-CN" altLang="en-US" sz="3200" b="0" i="0" u="none" strike="noStrike" kern="1200" cap="none" spc="0" normalizeH="0" baseline="0" noProof="0" dirty="0" smtClean="0">
                  <a:ln>
                    <a:noFill/>
                  </a:ln>
                  <a:effectLst/>
                  <a:uLnTx/>
                  <a:uFillTx/>
                  <a:latin typeface="Arial" charset="0"/>
                  <a:ea typeface="华文行楷" pitchFamily="2" charset="-122"/>
                  <a:cs typeface="+mn-cs"/>
                </a:rPr>
                <a:t>财务指标分析</a:t>
              </a:r>
              <a:endParaRPr kumimoji="0" lang="en-US" altLang="zh-CN" sz="3200" b="0" i="0" u="none" strike="noStrike" kern="1200" cap="none" spc="0" normalizeH="0" baseline="0" noProof="0" dirty="0">
                <a:ln>
                  <a:noFill/>
                </a:ln>
                <a:effectLst/>
                <a:uLnTx/>
                <a:uFillTx/>
                <a:latin typeface="Arial" charset="0"/>
                <a:ea typeface="华文行楷" pitchFamily="2" charset="-122"/>
                <a:cs typeface="+mn-cs"/>
              </a:endParaRPr>
            </a:p>
          </p:txBody>
        </p:sp>
        <p:sp>
          <p:nvSpPr>
            <p:cNvPr id="6153" name="Text Box 26"/>
            <p:cNvSpPr txBox="1">
              <a:spLocks noChangeArrowheads="1"/>
            </p:cNvSpPr>
            <p:nvPr/>
          </p:nvSpPr>
          <p:spPr bwMode="gray">
            <a:xfrm>
              <a:off x="1242" y="2274"/>
              <a:ext cx="264"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Arial" charset="0"/>
                  <a:ea typeface="华文彩云" pitchFamily="2" charset="-122"/>
                  <a:cs typeface="+mn-cs"/>
                </a:rPr>
                <a:t>三</a:t>
              </a:r>
            </a:p>
          </p:txBody>
        </p:sp>
      </p:grpSp>
      <p:sp>
        <p:nvSpPr>
          <p:cNvPr id="36" name="文本框 35"/>
          <p:cNvSpPr txBox="1"/>
          <p:nvPr/>
        </p:nvSpPr>
        <p:spPr>
          <a:xfrm>
            <a:off x="2988637" y="218745"/>
            <a:ext cx="3181269"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rPr>
              <a:t>主要内容</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27" name="Group 19"/>
          <p:cNvGrpSpPr>
            <a:grpSpLocks/>
          </p:cNvGrpSpPr>
          <p:nvPr/>
        </p:nvGrpSpPr>
        <p:grpSpPr bwMode="auto">
          <a:xfrm>
            <a:off x="1834504" y="3779896"/>
            <a:ext cx="4209658" cy="602053"/>
            <a:chOff x="1152" y="2195"/>
            <a:chExt cx="2248" cy="466"/>
          </a:xfrm>
        </p:grpSpPr>
        <p:grpSp>
          <p:nvGrpSpPr>
            <p:cNvPr id="28" name="Group 20"/>
            <p:cNvGrpSpPr>
              <a:grpSpLocks/>
            </p:cNvGrpSpPr>
            <p:nvPr/>
          </p:nvGrpSpPr>
          <p:grpSpPr bwMode="auto">
            <a:xfrm>
              <a:off x="1152" y="2242"/>
              <a:ext cx="435" cy="419"/>
              <a:chOff x="1110" y="2656"/>
              <a:chExt cx="1405" cy="1351"/>
            </a:xfrm>
          </p:grpSpPr>
          <p:sp>
            <p:nvSpPr>
              <p:cNvPr id="32" name="AutoShape 21"/>
              <p:cNvSpPr>
                <a:spLocks noChangeArrowheads="1"/>
              </p:cNvSpPr>
              <p:nvPr/>
            </p:nvSpPr>
            <p:spPr bwMode="gray">
              <a:xfrm>
                <a:off x="1123" y="2679"/>
                <a:ext cx="1392"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33" name="AutoShape 22"/>
              <p:cNvSpPr>
                <a:spLocks noChangeArrowheads="1"/>
              </p:cNvSpPr>
              <p:nvPr/>
            </p:nvSpPr>
            <p:spPr bwMode="gray">
              <a:xfrm>
                <a:off x="1110" y="2656"/>
                <a:ext cx="1330"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34" name="AutoShape 23"/>
              <p:cNvSpPr>
                <a:spLocks noChangeArrowheads="1"/>
              </p:cNvSpPr>
              <p:nvPr/>
            </p:nvSpPr>
            <p:spPr bwMode="gray">
              <a:xfrm>
                <a:off x="1200" y="2736"/>
                <a:ext cx="1191"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华文新魏" pitchFamily="2" charset="-122"/>
                  <a:cs typeface="+mn-cs"/>
                </a:endParaRPr>
              </a:p>
            </p:txBody>
          </p:sp>
        </p:grpSp>
        <p:sp>
          <p:nvSpPr>
            <p:cNvPr id="29"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30" name="Text Box 25"/>
            <p:cNvSpPr txBox="1">
              <a:spLocks noChangeArrowheads="1"/>
            </p:cNvSpPr>
            <p:nvPr/>
          </p:nvSpPr>
          <p:spPr bwMode="auto">
            <a:xfrm>
              <a:off x="1583" y="2195"/>
              <a:ext cx="1817" cy="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rPr>
                <a:t> </a:t>
              </a:r>
              <a:r>
                <a:rPr kumimoji="0" lang="zh-CN" altLang="en-US" sz="3200" b="0" i="0" u="none" strike="noStrike" kern="1200" cap="none" spc="0" normalizeH="0" baseline="0" noProof="0" dirty="0" smtClean="0">
                  <a:ln>
                    <a:noFill/>
                  </a:ln>
                  <a:solidFill>
                    <a:srgbClr val="FF0000"/>
                  </a:solidFill>
                  <a:effectLst/>
                  <a:uLnTx/>
                  <a:uFillTx/>
                  <a:latin typeface="Arial" charset="0"/>
                  <a:ea typeface="华文行楷" pitchFamily="2" charset="-122"/>
                  <a:cs typeface="+mn-cs"/>
                </a:rPr>
                <a:t>财务综合分析</a:t>
              </a:r>
              <a:endPar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endParaRPr>
            </a:p>
          </p:txBody>
        </p:sp>
        <p:sp>
          <p:nvSpPr>
            <p:cNvPr id="31" name="Text Box 26"/>
            <p:cNvSpPr txBox="1">
              <a:spLocks noChangeArrowheads="1"/>
            </p:cNvSpPr>
            <p:nvPr/>
          </p:nvSpPr>
          <p:spPr bwMode="gray">
            <a:xfrm>
              <a:off x="1250" y="2267"/>
              <a:ext cx="263"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Arial" charset="0"/>
                  <a:ea typeface="华文彩云" pitchFamily="2" charset="-122"/>
                  <a:cs typeface="+mn-cs"/>
                </a:rPr>
                <a:t>四</a:t>
              </a:r>
            </a:p>
          </p:txBody>
        </p:sp>
      </p:grpSp>
    </p:spTree>
    <p:extLst>
      <p:ext uri="{BB962C8B-B14F-4D97-AF65-F5344CB8AC3E}">
        <p14:creationId xmlns:p14="http://schemas.microsoft.com/office/powerpoint/2010/main" val="17116448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83768" y="339502"/>
            <a:ext cx="5532284" cy="348813"/>
          </a:xfrm>
          <a:prstGeom prst="rect">
            <a:avLst/>
          </a:prstGeom>
        </p:spPr>
        <p:txBody>
          <a:bodyPr wrap="none">
            <a:spAutoFit/>
          </a:bodyPr>
          <a:lstStyle/>
          <a:p>
            <a:pPr indent="266700">
              <a:lnSpc>
                <a:spcPts val="2000"/>
              </a:lnSpc>
              <a:spcBef>
                <a:spcPts val="600"/>
              </a:spcBef>
              <a:spcAft>
                <a:spcPts val="600"/>
              </a:spcAft>
            </a:pPr>
            <a:r>
              <a:rPr lang="zh-CN" altLang="zh-CN" sz="3600" kern="0" dirty="0">
                <a:solidFill>
                  <a:srgbClr val="0000FF"/>
                </a:solidFill>
                <a:latin typeface="华文仿宋" pitchFamily="2" charset="-122"/>
                <a:ea typeface="+mj-ea"/>
                <a:cs typeface="+mj-cs"/>
              </a:rPr>
              <a:t>三、财务分析的信息基础</a:t>
            </a:r>
          </a:p>
        </p:txBody>
      </p:sp>
      <p:sp>
        <p:nvSpPr>
          <p:cNvPr id="3" name="矩形 2"/>
          <p:cNvSpPr/>
          <p:nvPr/>
        </p:nvSpPr>
        <p:spPr>
          <a:xfrm>
            <a:off x="251520" y="915566"/>
            <a:ext cx="3840795" cy="366895"/>
          </a:xfrm>
          <a:prstGeom prst="rect">
            <a:avLst/>
          </a:prstGeom>
        </p:spPr>
        <p:txBody>
          <a:bodyPr wrap="none">
            <a:spAutoFit/>
          </a:bodyPr>
          <a:lstStyle/>
          <a:p>
            <a:pPr indent="267970" algn="just">
              <a:lnSpc>
                <a:spcPts val="2000"/>
              </a:lnSpc>
              <a:spcAft>
                <a:spcPts val="0"/>
              </a:spcAft>
            </a:pPr>
            <a:r>
              <a:rPr lang="zh-CN" altLang="zh-CN" dirty="0">
                <a:solidFill>
                  <a:srgbClr val="FF0000"/>
                </a:solidFill>
              </a:rPr>
              <a:t>（一）财务分析信息种类</a:t>
            </a:r>
          </a:p>
        </p:txBody>
      </p:sp>
      <p:sp>
        <p:nvSpPr>
          <p:cNvPr id="4" name="矩形 3"/>
          <p:cNvSpPr/>
          <p:nvPr/>
        </p:nvSpPr>
        <p:spPr>
          <a:xfrm>
            <a:off x="539552" y="1419622"/>
            <a:ext cx="7416824" cy="3354765"/>
          </a:xfrm>
          <a:prstGeom prst="rect">
            <a:avLst/>
          </a:prstGeom>
        </p:spPr>
        <p:txBody>
          <a:bodyPr wrap="square">
            <a:spAutoFit/>
          </a:bodyPr>
          <a:lstStyle/>
          <a:p>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内部信息与外部信息</a:t>
            </a:r>
            <a:endParaRPr lang="en-US" altLang="zh-CN"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按</a:t>
            </a:r>
            <a:r>
              <a:rPr lang="zh-CN" altLang="en-US" sz="2000" dirty="0">
                <a:latin typeface="微软雅黑" panose="020B0503020204020204" pitchFamily="34" charset="-122"/>
                <a:ea typeface="微软雅黑" panose="020B0503020204020204" pitchFamily="34" charset="-122"/>
              </a:rPr>
              <a:t>信息来源</a:t>
            </a:r>
            <a:r>
              <a:rPr lang="zh-CN" altLang="en-US" sz="2000" dirty="0" smtClean="0">
                <a:latin typeface="微软雅黑" panose="020B0503020204020204" pitchFamily="34" charset="-122"/>
                <a:ea typeface="微软雅黑" panose="020B0503020204020204" pitchFamily="34" charset="-122"/>
              </a:rPr>
              <a:t>分内部信息</a:t>
            </a:r>
            <a:r>
              <a:rPr lang="zh-CN" altLang="en-US" sz="2000" dirty="0">
                <a:latin typeface="微软雅黑" panose="020B0503020204020204" pitchFamily="34" charset="-122"/>
                <a:ea typeface="微软雅黑" panose="020B0503020204020204" pitchFamily="34" charset="-122"/>
              </a:rPr>
              <a:t>和</a:t>
            </a:r>
            <a:r>
              <a:rPr lang="zh-CN" altLang="en-US" sz="2000" dirty="0" smtClean="0">
                <a:latin typeface="微软雅黑" panose="020B0503020204020204" pitchFamily="34" charset="-122"/>
                <a:ea typeface="微软雅黑" panose="020B0503020204020204" pitchFamily="34" charset="-122"/>
              </a:rPr>
              <a:t>外部</a:t>
            </a:r>
            <a:r>
              <a:rPr lang="zh-CN" altLang="en-US" sz="2000" dirty="0">
                <a:latin typeface="微软雅黑" panose="020B0503020204020204" pitchFamily="34" charset="-122"/>
                <a:ea typeface="微软雅黑" panose="020B0503020204020204" pitchFamily="34" charset="-122"/>
              </a:rPr>
              <a:t>信息</a:t>
            </a:r>
          </a:p>
          <a:p>
            <a:r>
              <a:rPr lang="zh-CN" altLang="en-US" sz="2000" dirty="0">
                <a:solidFill>
                  <a:srgbClr val="FF0000"/>
                </a:solidFill>
                <a:latin typeface="微软雅黑" panose="020B0503020204020204" pitchFamily="34" charset="-122"/>
                <a:ea typeface="微软雅黑" panose="020B0503020204020204" pitchFamily="34" charset="-122"/>
              </a:rPr>
              <a:t>内部信息：</a:t>
            </a:r>
            <a:r>
              <a:rPr lang="zh-CN" altLang="en-US" sz="2000" dirty="0">
                <a:latin typeface="微软雅黑" panose="020B0503020204020204" pitchFamily="34" charset="-122"/>
                <a:ea typeface="微软雅黑" panose="020B0503020204020204" pitchFamily="34" charset="-122"/>
              </a:rPr>
              <a:t>从企业内部可取得的财务信息</a:t>
            </a:r>
          </a:p>
          <a:p>
            <a:r>
              <a:rPr lang="zh-CN" altLang="en-US" sz="2000" b="0" dirty="0" smtClean="0">
                <a:latin typeface="微软雅黑" panose="020B0503020204020204" pitchFamily="34" charset="-122"/>
                <a:ea typeface="微软雅黑" panose="020B0503020204020204" pitchFamily="34" charset="-122"/>
              </a:rPr>
              <a:t>比如：会计信息、统计</a:t>
            </a:r>
            <a:r>
              <a:rPr lang="zh-CN" altLang="en-US" sz="2000" b="0" dirty="0">
                <a:latin typeface="微软雅黑" panose="020B0503020204020204" pitchFamily="34" charset="-122"/>
                <a:ea typeface="微软雅黑" panose="020B0503020204020204" pitchFamily="34" charset="-122"/>
              </a:rPr>
              <a:t>和业务</a:t>
            </a:r>
            <a:r>
              <a:rPr lang="zh-CN" altLang="en-US" sz="2000" b="0" dirty="0" smtClean="0">
                <a:latin typeface="微软雅黑" panose="020B0503020204020204" pitchFamily="34" charset="-122"/>
                <a:ea typeface="微软雅黑" panose="020B0503020204020204" pitchFamily="34" charset="-122"/>
              </a:rPr>
              <a:t>信息、计划</a:t>
            </a:r>
            <a:r>
              <a:rPr lang="zh-CN" altLang="en-US" sz="2000" b="0" dirty="0">
                <a:latin typeface="微软雅黑" panose="020B0503020204020204" pitchFamily="34" charset="-122"/>
                <a:ea typeface="微软雅黑" panose="020B0503020204020204" pitchFamily="34" charset="-122"/>
              </a:rPr>
              <a:t>及预算</a:t>
            </a:r>
            <a:r>
              <a:rPr lang="zh-CN" altLang="en-US" sz="2000" b="0" dirty="0" smtClean="0">
                <a:latin typeface="微软雅黑" panose="020B0503020204020204" pitchFamily="34" charset="-122"/>
                <a:ea typeface="微软雅黑" panose="020B0503020204020204" pitchFamily="34" charset="-122"/>
              </a:rPr>
              <a:t>信息</a:t>
            </a:r>
            <a:endParaRPr lang="en-US" altLang="zh-CN" sz="2000" b="0" dirty="0" smtClean="0">
              <a:latin typeface="微软雅黑" panose="020B0503020204020204" pitchFamily="34" charset="-122"/>
              <a:ea typeface="微软雅黑" panose="020B0503020204020204" pitchFamily="34" charset="-122"/>
            </a:endParaRPr>
          </a:p>
          <a:p>
            <a:r>
              <a:rPr lang="zh-CN" altLang="en-US" sz="2000" dirty="0">
                <a:solidFill>
                  <a:srgbClr val="FF0000"/>
                </a:solidFill>
                <a:latin typeface="微软雅黑" panose="020B0503020204020204" pitchFamily="34" charset="-122"/>
                <a:ea typeface="微软雅黑" panose="020B0503020204020204" pitchFamily="34" charset="-122"/>
              </a:rPr>
              <a:t>外部信息：</a:t>
            </a:r>
            <a:r>
              <a:rPr lang="zh-CN" altLang="en-US" sz="2000" dirty="0">
                <a:latin typeface="微软雅黑" panose="020B0503020204020204" pitchFamily="34" charset="-122"/>
                <a:ea typeface="微软雅黑" panose="020B0503020204020204" pitchFamily="34" charset="-122"/>
              </a:rPr>
              <a:t>从企业外部可取得的财务信息</a:t>
            </a:r>
          </a:p>
          <a:p>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1</a:t>
            </a:r>
            <a:r>
              <a:rPr lang="zh-CN" altLang="en-US" sz="1800" b="0" dirty="0">
                <a:latin typeface="微软雅黑" panose="020B0503020204020204" pitchFamily="34" charset="-122"/>
                <a:ea typeface="微软雅黑" panose="020B0503020204020204" pitchFamily="34" charset="-122"/>
              </a:rPr>
              <a:t>）国家经济政策与法规信息</a:t>
            </a:r>
          </a:p>
          <a:p>
            <a:r>
              <a:rPr lang="zh-CN" altLang="en-US" sz="1800" b="0" dirty="0" smtClean="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）综合部门发布的</a:t>
            </a:r>
            <a:r>
              <a:rPr lang="zh-CN" altLang="en-US" sz="1800" b="0" dirty="0" smtClean="0">
                <a:latin typeface="微软雅黑" panose="020B0503020204020204" pitchFamily="34" charset="-122"/>
                <a:ea typeface="微软雅黑" panose="020B0503020204020204" pitchFamily="34" charset="-122"/>
              </a:rPr>
              <a:t>消息</a:t>
            </a:r>
            <a:endParaRPr lang="en-US" altLang="zh-CN" sz="1800" b="0" dirty="0">
              <a:latin typeface="微软雅黑" panose="020B0503020204020204" pitchFamily="34" charset="-122"/>
              <a:ea typeface="微软雅黑" panose="020B0503020204020204" pitchFamily="34" charset="-122"/>
            </a:endParaRPr>
          </a:p>
          <a:p>
            <a:r>
              <a:rPr lang="zh-CN" altLang="zh-CN" sz="1800" b="0" dirty="0" smtClean="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3</a:t>
            </a:r>
            <a:r>
              <a:rPr lang="zh-CN" altLang="zh-CN" sz="1800" b="0" dirty="0">
                <a:latin typeface="微软雅黑" panose="020B0503020204020204" pitchFamily="34" charset="-122"/>
                <a:ea typeface="微软雅黑" panose="020B0503020204020204" pitchFamily="34" charset="-122"/>
              </a:rPr>
              <a:t>）政府监管部门的</a:t>
            </a:r>
            <a:r>
              <a:rPr lang="zh-CN" altLang="zh-CN" sz="1800" b="0" dirty="0" smtClean="0">
                <a:latin typeface="微软雅黑" panose="020B0503020204020204" pitchFamily="34" charset="-122"/>
                <a:ea typeface="微软雅黑" panose="020B0503020204020204" pitchFamily="34" charset="-122"/>
              </a:rPr>
              <a:t>信息</a:t>
            </a:r>
            <a:endParaRPr lang="en-US" altLang="zh-CN" sz="1800" b="0" dirty="0" smtClean="0">
              <a:latin typeface="微软雅黑" panose="020B0503020204020204" pitchFamily="34" charset="-122"/>
              <a:ea typeface="微软雅黑" panose="020B0503020204020204" pitchFamily="34" charset="-122"/>
            </a:endParaRPr>
          </a:p>
          <a:p>
            <a:r>
              <a:rPr lang="zh-CN" altLang="zh-CN" sz="1800" b="0" dirty="0" smtClean="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4</a:t>
            </a:r>
            <a:r>
              <a:rPr lang="zh-CN" altLang="zh-CN" sz="1800" b="0" dirty="0">
                <a:latin typeface="微软雅黑" panose="020B0503020204020204" pitchFamily="34" charset="-122"/>
                <a:ea typeface="微软雅黑" panose="020B0503020204020204" pitchFamily="34" charset="-122"/>
              </a:rPr>
              <a:t>）中介机构</a:t>
            </a:r>
            <a:r>
              <a:rPr lang="zh-CN" altLang="zh-CN" sz="1800" b="0" dirty="0" smtClean="0">
                <a:latin typeface="微软雅黑" panose="020B0503020204020204" pitchFamily="34" charset="-122"/>
                <a:ea typeface="微软雅黑" panose="020B0503020204020204" pitchFamily="34" charset="-122"/>
              </a:rPr>
              <a:t>信息</a:t>
            </a:r>
            <a:endParaRPr lang="en-US" altLang="zh-CN" sz="1800" b="0" dirty="0" smtClean="0">
              <a:latin typeface="微软雅黑" panose="020B0503020204020204" pitchFamily="34" charset="-122"/>
              <a:ea typeface="微软雅黑" panose="020B0503020204020204" pitchFamily="34" charset="-122"/>
            </a:endParaRPr>
          </a:p>
          <a:p>
            <a:r>
              <a:rPr lang="zh-CN" altLang="zh-CN" sz="1800" b="0" dirty="0" smtClean="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5</a:t>
            </a:r>
            <a:r>
              <a:rPr lang="zh-CN" altLang="zh-CN" sz="1800" b="0" dirty="0">
                <a:latin typeface="微软雅黑" panose="020B0503020204020204" pitchFamily="34" charset="-122"/>
                <a:ea typeface="微软雅黑" panose="020B0503020204020204" pitchFamily="34" charset="-122"/>
              </a:rPr>
              <a:t>）报纸杂志的</a:t>
            </a:r>
            <a:r>
              <a:rPr lang="zh-CN" altLang="zh-CN" sz="1800" b="0" dirty="0" smtClean="0">
                <a:latin typeface="微软雅黑" panose="020B0503020204020204" pitchFamily="34" charset="-122"/>
                <a:ea typeface="微软雅黑" panose="020B0503020204020204" pitchFamily="34" charset="-122"/>
              </a:rPr>
              <a:t>信息</a:t>
            </a:r>
            <a:endParaRPr lang="en-US" altLang="zh-CN" sz="1800" b="0" dirty="0" smtClean="0">
              <a:latin typeface="微软雅黑" panose="020B0503020204020204" pitchFamily="34" charset="-122"/>
              <a:ea typeface="微软雅黑" panose="020B0503020204020204" pitchFamily="34" charset="-122"/>
            </a:endParaRPr>
          </a:p>
          <a:p>
            <a:r>
              <a:rPr lang="zh-CN" altLang="zh-CN" sz="1800" b="0" dirty="0" smtClean="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6</a:t>
            </a:r>
            <a:r>
              <a:rPr lang="zh-CN" altLang="zh-CN" sz="1800" b="0" dirty="0">
                <a:latin typeface="微软雅黑" panose="020B0503020204020204" pitchFamily="34" charset="-122"/>
                <a:ea typeface="微软雅黑" panose="020B0503020204020204" pitchFamily="34" charset="-122"/>
              </a:rPr>
              <a:t>）企业间交换的</a:t>
            </a:r>
            <a:r>
              <a:rPr lang="zh-CN" altLang="zh-CN" sz="1800" b="0" dirty="0" smtClean="0">
                <a:latin typeface="微软雅黑" panose="020B0503020204020204" pitchFamily="34" charset="-122"/>
                <a:ea typeface="微软雅黑" panose="020B0503020204020204" pitchFamily="34" charset="-122"/>
              </a:rPr>
              <a:t>信息</a:t>
            </a:r>
            <a:endParaRPr lang="en-US" alt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55664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79712" y="195486"/>
            <a:ext cx="6526212" cy="602456"/>
          </a:xfrm>
        </p:spPr>
        <p:txBody>
          <a:bodyPr/>
          <a:lstStyle/>
          <a:p>
            <a:pPr eaLnBrk="1" hangingPunct="1"/>
            <a:r>
              <a:rPr lang="zh-CN" altLang="en-US" dirty="0" smtClean="0">
                <a:latin typeface="华文仿宋" pitchFamily="2" charset="-122"/>
              </a:rPr>
              <a:t>一、财务综合分析概述</a:t>
            </a:r>
          </a:p>
        </p:txBody>
      </p:sp>
      <p:sp>
        <p:nvSpPr>
          <p:cNvPr id="4" name="TextBox 3"/>
          <p:cNvSpPr txBox="1"/>
          <p:nvPr/>
        </p:nvSpPr>
        <p:spPr>
          <a:xfrm>
            <a:off x="467884" y="1059582"/>
            <a:ext cx="4506079" cy="461665"/>
          </a:xfrm>
          <a:prstGeom prst="rect">
            <a:avLst/>
          </a:prstGeom>
          <a:noFill/>
        </p:spPr>
        <p:txBody>
          <a:bodyPr wrap="square" rtlCol="0">
            <a:spAutoFit/>
          </a:bodyPr>
          <a:lstStyle/>
          <a:p>
            <a:r>
              <a:rPr lang="zh-CN" altLang="en-US" dirty="0" smtClean="0">
                <a:solidFill>
                  <a:srgbClr val="FF0000"/>
                </a:solidFill>
              </a:rPr>
              <a:t>（一）财务综合分析的概念</a:t>
            </a:r>
            <a:endParaRPr lang="zh-CN" altLang="en-US" dirty="0">
              <a:solidFill>
                <a:srgbClr val="FF0000"/>
              </a:solidFill>
            </a:endParaRPr>
          </a:p>
        </p:txBody>
      </p:sp>
      <p:sp>
        <p:nvSpPr>
          <p:cNvPr id="6" name="Rectangle 3"/>
          <p:cNvSpPr txBox="1">
            <a:spLocks noChangeArrowheads="1"/>
          </p:cNvSpPr>
          <p:nvPr/>
        </p:nvSpPr>
        <p:spPr bwMode="gray">
          <a:xfrm>
            <a:off x="395536" y="1504841"/>
            <a:ext cx="8189958" cy="2291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所谓财务综合分析，就是将企业</a:t>
            </a:r>
            <a:r>
              <a:rPr lang="zh-CN" altLang="en-US" sz="2000" dirty="0">
                <a:latin typeface="微软雅黑" panose="020B0503020204020204" pitchFamily="34" charset="-122"/>
                <a:ea typeface="微软雅黑" panose="020B0503020204020204" pitchFamily="34" charset="-122"/>
              </a:rPr>
              <a:t>偿债能力、营运能力和盈利能力</a:t>
            </a:r>
            <a:r>
              <a:rPr lang="zh-CN" altLang="en-US" sz="2000" b="0" dirty="0">
                <a:latin typeface="微软雅黑" panose="020B0503020204020204" pitchFamily="34" charset="-122"/>
                <a:ea typeface="微软雅黑" panose="020B0503020204020204" pitchFamily="34" charset="-122"/>
              </a:rPr>
              <a:t>等方面的各项财务分析指标作为一个整体，全面地对企业财务状况和经营情况进行剖析、解释和评价，从而对企业经济效益做出较为准确的评价与判断。目前，主要财务综合分析方法有杜邦财务分析体系法和沃尔比重评分法</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26224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二、财务综合分析的方法</a:t>
            </a:r>
          </a:p>
        </p:txBody>
      </p:sp>
      <p:sp>
        <p:nvSpPr>
          <p:cNvPr id="4" name="TextBox 3"/>
          <p:cNvSpPr txBox="1"/>
          <p:nvPr/>
        </p:nvSpPr>
        <p:spPr>
          <a:xfrm>
            <a:off x="467884" y="1059582"/>
            <a:ext cx="4506079" cy="461665"/>
          </a:xfrm>
          <a:prstGeom prst="rect">
            <a:avLst/>
          </a:prstGeom>
          <a:noFill/>
        </p:spPr>
        <p:txBody>
          <a:bodyPr wrap="square" rtlCol="0">
            <a:spAutoFit/>
          </a:bodyPr>
          <a:lstStyle/>
          <a:p>
            <a:r>
              <a:rPr lang="zh-CN" altLang="en-US" dirty="0" smtClean="0">
                <a:solidFill>
                  <a:srgbClr val="FF0000"/>
                </a:solidFill>
              </a:rPr>
              <a:t>（一）杜邦财务分析体系法</a:t>
            </a:r>
            <a:endParaRPr lang="zh-CN" altLang="en-US" dirty="0">
              <a:solidFill>
                <a:srgbClr val="FF0000"/>
              </a:solidFill>
            </a:endParaRPr>
          </a:p>
        </p:txBody>
      </p:sp>
      <p:sp>
        <p:nvSpPr>
          <p:cNvPr id="6" name="Rectangle 3"/>
          <p:cNvSpPr txBox="1">
            <a:spLocks noChangeArrowheads="1"/>
          </p:cNvSpPr>
          <p:nvPr/>
        </p:nvSpPr>
        <p:spPr bwMode="gray">
          <a:xfrm>
            <a:off x="395536" y="1504841"/>
            <a:ext cx="8189958" cy="250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dirty="0">
                <a:latin typeface="微软雅黑" panose="020B0503020204020204" pitchFamily="34" charset="-122"/>
                <a:ea typeface="微软雅黑" panose="020B0503020204020204" pitchFamily="34" charset="-122"/>
              </a:rPr>
              <a:t>杜邦财务分析体系</a:t>
            </a:r>
            <a:r>
              <a:rPr lang="zh-CN" altLang="en-US" sz="2000" b="0" dirty="0">
                <a:latin typeface="微软雅黑" panose="020B0503020204020204" pitchFamily="34" charset="-122"/>
                <a:ea typeface="微软雅黑" panose="020B0503020204020204" pitchFamily="34" charset="-122"/>
              </a:rPr>
              <a:t>，首先由美国杜邦公司创立并成功的在杜邦公司运用，称之杜邦系统。它是在考虑各</a:t>
            </a:r>
            <a:r>
              <a:rPr lang="zh-CN" altLang="en-US" sz="2000" dirty="0">
                <a:latin typeface="微软雅黑" panose="020B0503020204020204" pitchFamily="34" charset="-122"/>
                <a:ea typeface="微软雅黑" panose="020B0503020204020204" pitchFamily="34" charset="-122"/>
              </a:rPr>
              <a:t>财务指标内在联系</a:t>
            </a:r>
            <a:r>
              <a:rPr lang="zh-CN" altLang="en-US" sz="2000" b="0" dirty="0">
                <a:latin typeface="微软雅黑" panose="020B0503020204020204" pitchFamily="34" charset="-122"/>
                <a:ea typeface="微软雅黑" panose="020B0503020204020204" pitchFamily="34" charset="-122"/>
              </a:rPr>
              <a:t>的条件下，通过建立</a:t>
            </a:r>
            <a:r>
              <a:rPr lang="zh-CN" altLang="en-US" sz="2000" dirty="0">
                <a:latin typeface="微软雅黑" panose="020B0503020204020204" pitchFamily="34" charset="-122"/>
                <a:ea typeface="微软雅黑" panose="020B0503020204020204" pitchFamily="34" charset="-122"/>
              </a:rPr>
              <a:t>多种财务指标的综合财务分析体系</a:t>
            </a:r>
            <a:r>
              <a:rPr lang="zh-CN" altLang="en-US" sz="2000" b="0" dirty="0">
                <a:latin typeface="微软雅黑" panose="020B0503020204020204" pitchFamily="34" charset="-122"/>
                <a:ea typeface="微软雅黑" panose="020B0503020204020204" pitchFamily="34" charset="-122"/>
              </a:rPr>
              <a:t>，进而综合分析企业的财务状况和经济效益的一种分析方法</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该</a:t>
            </a:r>
            <a:r>
              <a:rPr lang="zh-CN" altLang="en-US" sz="2000" b="0" dirty="0">
                <a:latin typeface="微软雅黑" panose="020B0503020204020204" pitchFamily="34" charset="-122"/>
                <a:ea typeface="微软雅黑" panose="020B0503020204020204" pitchFamily="34" charset="-122"/>
              </a:rPr>
              <a:t>方法是将若干反映企业盈利</a:t>
            </a:r>
            <a:r>
              <a:rPr lang="zh-CN" altLang="en-US" sz="2000" b="0" dirty="0" smtClean="0">
                <a:latin typeface="微软雅黑" panose="020B0503020204020204" pitchFamily="34" charset="-122"/>
                <a:ea typeface="微软雅黑" panose="020B0503020204020204" pitchFamily="34" charset="-122"/>
              </a:rPr>
              <a:t>状况</a:t>
            </a:r>
            <a:r>
              <a:rPr lang="zh-CN" altLang="en-US" sz="2000" b="0" dirty="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财务</a:t>
            </a:r>
            <a:r>
              <a:rPr lang="zh-CN" altLang="en-US" sz="2000" b="0" dirty="0">
                <a:latin typeface="微软雅黑" panose="020B0503020204020204" pitchFamily="34" charset="-122"/>
                <a:ea typeface="微软雅黑" panose="020B0503020204020204" pitchFamily="34" charset="-122"/>
              </a:rPr>
              <a:t>状况和营运状况的比率按其内在联系有机地结合起来，形成一个完整的指标体系，并最终通过净资产收益率这一核心指标来综合反映</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46024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二、财务综合分析的方法</a:t>
            </a:r>
          </a:p>
        </p:txBody>
      </p:sp>
      <p:sp>
        <p:nvSpPr>
          <p:cNvPr id="4" name="TextBox 3"/>
          <p:cNvSpPr txBox="1"/>
          <p:nvPr/>
        </p:nvSpPr>
        <p:spPr>
          <a:xfrm>
            <a:off x="539552" y="915566"/>
            <a:ext cx="4506079" cy="461665"/>
          </a:xfrm>
          <a:prstGeom prst="rect">
            <a:avLst/>
          </a:prstGeom>
          <a:noFill/>
        </p:spPr>
        <p:txBody>
          <a:bodyPr wrap="square" rtlCol="0">
            <a:spAutoFit/>
          </a:bodyPr>
          <a:lstStyle/>
          <a:p>
            <a:r>
              <a:rPr lang="zh-CN" altLang="en-US" dirty="0" smtClean="0">
                <a:solidFill>
                  <a:srgbClr val="FF0000"/>
                </a:solidFill>
              </a:rPr>
              <a:t>（一）杜邦财务分析体系</a:t>
            </a:r>
            <a:endParaRPr lang="zh-CN" altLang="en-US" dirty="0">
              <a:solidFill>
                <a:srgbClr val="FF0000"/>
              </a:solidFill>
            </a:endParaRPr>
          </a:p>
        </p:txBody>
      </p:sp>
      <p:graphicFrame>
        <p:nvGraphicFramePr>
          <p:cNvPr id="7" name="图示 6"/>
          <p:cNvGraphicFramePr/>
          <p:nvPr>
            <p:extLst>
              <p:ext uri="{D42A27DB-BD31-4B8C-83A1-F6EECF244321}">
                <p14:modId xmlns:p14="http://schemas.microsoft.com/office/powerpoint/2010/main" val="3139715114"/>
              </p:ext>
            </p:extLst>
          </p:nvPr>
        </p:nvGraphicFramePr>
        <p:xfrm>
          <a:off x="899592" y="1563638"/>
          <a:ext cx="6984776" cy="3076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0844262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二、财务综合分析的方法</a:t>
            </a:r>
          </a:p>
        </p:txBody>
      </p:sp>
      <mc:AlternateContent xmlns:mc="http://schemas.openxmlformats.org/markup-compatibility/2006" xmlns:a14="http://schemas.microsoft.com/office/drawing/2010/main">
        <mc:Choice Requires="a14">
          <p:sp>
            <p:nvSpPr>
              <p:cNvPr id="6" name="Rectangle 3"/>
              <p:cNvSpPr txBox="1">
                <a:spLocks noChangeArrowheads="1"/>
              </p:cNvSpPr>
              <p:nvPr/>
            </p:nvSpPr>
            <p:spPr bwMode="gray">
              <a:xfrm>
                <a:off x="363986" y="1059583"/>
                <a:ext cx="8568952" cy="302433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indent="266700" algn="just">
                  <a:lnSpc>
                    <a:spcPts val="2000"/>
                  </a:lnSpc>
                  <a:spcAft>
                    <a:spcPts val="0"/>
                  </a:spcAft>
                </a:pPr>
                <a:r>
                  <a:rPr lang="en-US"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第一层次——核心指标展开层次</a:t>
                </a:r>
              </a:p>
              <a:p>
                <a:pPr indent="266700" algn="just">
                  <a:lnSpc>
                    <a:spcPts val="2000"/>
                  </a:lnSpc>
                  <a:spcAft>
                    <a:spcPts val="0"/>
                  </a:spcAft>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以净资产收益率为核心，揭示影响净资产收益率的三个最重要因素，即销售净利率、总资产周转率和业主权益乘数。具体分解公式如下：</a:t>
                </a:r>
              </a:p>
              <a:p>
                <a:pPr indent="266700" algn="just">
                  <a:spcAft>
                    <a:spcPts val="0"/>
                  </a:spcAft>
                </a:pPr>
                <a14:m>
                  <m:oMathPara xmlns:m="http://schemas.openxmlformats.org/officeDocument/2006/math">
                    <m:oMathParaPr>
                      <m:jc m:val="centerGroup"/>
                    </m:oMathParaPr>
                    <m:oMath xmlns:m="http://schemas.openxmlformats.org/officeDocument/2006/math">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         </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净资产收益率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净利润</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净资产</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净利润</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净资产</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 =</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总资产净利率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业主权益乘数</m:t>
                      </m:r>
                    </m:oMath>
                  </m:oMathPara>
                </a14:m>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361315" algn="just">
                  <a:spcAft>
                    <a:spcPts val="0"/>
                  </a:spcAft>
                </a:pPr>
                <a14:m>
                  <m:oMathPara xmlns:m="http://schemas.openxmlformats.org/officeDocument/2006/math">
                    <m:oMathParaPr>
                      <m:jc m:val="centerGroup"/>
                    </m:oMathParaPr>
                    <m:oMath xmlns:m="http://schemas.openxmlformats.org/officeDocument/2006/math">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         </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总资产净利率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净利润</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净利润</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营业收入</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营业收入</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 =</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销售净利率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总资产周转率</m:t>
                      </m:r>
                    </m:oMath>
                  </m:oMathPara>
                </a14:m>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ts val="2000"/>
                  </a:lnSpc>
                  <a:spcAft>
                    <a:spcPts val="0"/>
                  </a:spcAft>
                </a:pPr>
                <a:r>
                  <a:rPr lang="zh-CN" altLang="zh-CN" sz="1800" kern="0" dirty="0">
                    <a:effectLst/>
                    <a:latin typeface="微软雅黑" panose="020B0503020204020204" pitchFamily="34" charset="-122"/>
                    <a:ea typeface="微软雅黑" panose="020B0503020204020204" pitchFamily="34" charset="-122"/>
                    <a:cs typeface="Times New Roman" panose="02020603050405020304" pitchFamily="18" charset="0"/>
                  </a:rPr>
                  <a:t>即：</a:t>
                </a:r>
                <a14:m>
                  <m:oMath xmlns:m="http://schemas.openxmlformats.org/officeDocument/2006/math">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净资产收益率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销售净利率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总资产周转率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业主权益乘数</m:t>
                    </m:r>
                  </m:oMath>
                </a14:m>
                <a:r>
                  <a:rPr lang="zh-CN" altLang="zh-CN" sz="1800" kern="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kern="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ts val="2000"/>
                  </a:lnSpc>
                  <a:spcAft>
                    <a:spcPts val="0"/>
                  </a:spcAft>
                </a:pPr>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6" name="Rectangle 3"/>
              <p:cNvSpPr txBox="1">
                <a:spLocks noRot="1" noChangeAspect="1" noMove="1" noResize="1" noEditPoints="1" noAdjustHandles="1" noChangeArrowheads="1" noChangeShapeType="1" noTextEdit="1"/>
              </p:cNvSpPr>
              <p:nvPr/>
            </p:nvSpPr>
            <p:spPr bwMode="gray">
              <a:xfrm>
                <a:off x="363986" y="1059583"/>
                <a:ext cx="8568952" cy="3024336"/>
              </a:xfrm>
              <a:prstGeom prst="rect">
                <a:avLst/>
              </a:prstGeom>
              <a:blipFill>
                <a:blip r:embed="rId2"/>
                <a:stretch>
                  <a:fillRect l="-641" t="-1815" r="-64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42597010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二、财务综合分析的方法</a:t>
            </a:r>
          </a:p>
        </p:txBody>
      </p:sp>
      <mc:AlternateContent xmlns:mc="http://schemas.openxmlformats.org/markup-compatibility/2006" xmlns:a14="http://schemas.microsoft.com/office/drawing/2010/main">
        <mc:Choice Requires="a14">
          <p:sp>
            <p:nvSpPr>
              <p:cNvPr id="6" name="Rectangle 3"/>
              <p:cNvSpPr txBox="1">
                <a:spLocks noChangeArrowheads="1"/>
              </p:cNvSpPr>
              <p:nvPr/>
            </p:nvSpPr>
            <p:spPr bwMode="gray">
              <a:xfrm>
                <a:off x="323528" y="1203598"/>
                <a:ext cx="8568952" cy="302433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indent="266700" algn="just">
                  <a:lnSpc>
                    <a:spcPts val="2000"/>
                  </a:lnSpc>
                  <a:spcAft>
                    <a:spcPts val="0"/>
                  </a:spcAft>
                </a:pPr>
                <a:r>
                  <a:rPr lang="en-US" altLang="zh-CN" sz="1800" kern="100" dirty="0" smtClean="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en-US" altLang="zh-CN" sz="1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第二层次——分解指标扩展层次</a:t>
                </a:r>
              </a:p>
              <a:p>
                <a:pPr indent="266700" algn="just">
                  <a:lnSpc>
                    <a:spcPts val="2000"/>
                  </a:lnSpc>
                  <a:spcAft>
                    <a:spcPts val="0"/>
                  </a:spcAft>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利用上述公式对“销售净利率”和“总资产周转率”两个指标进行全面分析，可以揭示企业盈利能力、营运能力的深层次原因。</a:t>
                </a:r>
              </a:p>
              <a:p>
                <a:pPr indent="266700" algn="just">
                  <a:spcAft>
                    <a:spcPts val="0"/>
                  </a:spcAft>
                </a:pPr>
                <a14:m>
                  <m:oMathPara xmlns:m="http://schemas.openxmlformats.org/officeDocument/2006/math">
                    <m:oMathParaPr>
                      <m:jc m:val="centerGroup"/>
                    </m:oMathParaPr>
                    <m:oMath xmlns:m="http://schemas.openxmlformats.org/officeDocument/2006/math">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         </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销售净利率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净利润</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营业收入</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总收入</m:t>
                          </m:r>
                          <m:r>
                            <a:rPr lang="en-US" altLang="zh-CN" sz="1800" i="1" kern="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总成本费用</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营业收入</m:t>
                          </m:r>
                        </m:den>
                      </m:f>
                    </m:oMath>
                  </m:oMathPara>
                </a14:m>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spcAft>
                    <a:spcPts val="0"/>
                  </a:spcAft>
                </a:pPr>
                <a14:m>
                  <m:oMathPara xmlns:m="http://schemas.openxmlformats.org/officeDocument/2006/math">
                    <m:oMathParaPr>
                      <m:jc m:val="centerGroup"/>
                    </m:oMathParaPr>
                    <m:oMath xmlns:m="http://schemas.openxmlformats.org/officeDocument/2006/math">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         </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总资产周转率</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营业收入</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总资产</m:t>
                          </m:r>
                        </m:den>
                      </m:f>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营业收入</m:t>
                          </m:r>
                        </m:num>
                        <m:den>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流动资产</m:t>
                          </m:r>
                          <m:r>
                            <a:rPr lang="en-US" altLang="zh-CN" sz="1800" kern="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0">
                              <a:effectLst/>
                              <a:latin typeface="Cambria Math" panose="02040503050406030204" pitchFamily="18" charset="0"/>
                              <a:ea typeface="宋体" panose="02010600030101010101" pitchFamily="2" charset="-122"/>
                              <a:cs typeface="Times New Roman" panose="02020603050405020304" pitchFamily="18" charset="0"/>
                            </a:rPr>
                            <m:t>非流动资产</m:t>
                          </m:r>
                        </m:den>
                      </m:f>
                    </m:oMath>
                  </m:oMathPara>
                </a14:m>
                <a:endPar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6" name="Rectangle 3"/>
              <p:cNvSpPr txBox="1">
                <a:spLocks noRot="1" noChangeAspect="1" noMove="1" noResize="1" noEditPoints="1" noAdjustHandles="1" noChangeArrowheads="1" noChangeShapeType="1" noTextEdit="1"/>
              </p:cNvSpPr>
              <p:nvPr/>
            </p:nvSpPr>
            <p:spPr bwMode="gray">
              <a:xfrm>
                <a:off x="323528" y="1203598"/>
                <a:ext cx="8568952" cy="3024336"/>
              </a:xfrm>
              <a:prstGeom prst="rect">
                <a:avLst/>
              </a:prstGeom>
              <a:blipFill>
                <a:blip r:embed="rId2"/>
                <a:stretch>
                  <a:fillRect l="-569" t="-1610" r="-6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0698719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二、财务综合分析的方法</a:t>
            </a:r>
          </a:p>
        </p:txBody>
      </p:sp>
      <p:sp>
        <p:nvSpPr>
          <p:cNvPr id="6" name="Rectangle 3"/>
          <p:cNvSpPr txBox="1">
            <a:spLocks noChangeArrowheads="1"/>
          </p:cNvSpPr>
          <p:nvPr/>
        </p:nvSpPr>
        <p:spPr bwMode="gray">
          <a:xfrm>
            <a:off x="251519" y="915566"/>
            <a:ext cx="8686105"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indent="266700">
              <a:lnSpc>
                <a:spcPts val="2000"/>
              </a:lnSpc>
              <a:spcAft>
                <a:spcPts val="0"/>
              </a:spcAft>
            </a:pPr>
            <a:r>
              <a:rPr lang="en-US" altLang="zh-CN" sz="1800" kern="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3</a:t>
            </a:r>
            <a:r>
              <a:rPr lang="en-US" altLang="zh-CN" sz="1800" kern="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杜邦财务分析体系提供的财务信息</a:t>
            </a:r>
            <a:endParaRPr lang="zh-CN"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净资产</a:t>
            </a:r>
            <a:r>
              <a:rPr lang="zh-CN" altLang="zh-CN" sz="1800" b="0" dirty="0">
                <a:latin typeface="微软雅黑" panose="020B0503020204020204" pitchFamily="34" charset="-122"/>
                <a:ea typeface="微软雅黑" panose="020B0503020204020204" pitchFamily="34" charset="-122"/>
                <a:cs typeface="Times New Roman" panose="02020603050405020304" pitchFamily="18" charset="0"/>
              </a:rPr>
              <a:t>收益率是企业综合财务分析的核心，是综合性最强的财务指标</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，它</a:t>
            </a:r>
            <a:r>
              <a:rPr lang="zh-CN" altLang="zh-CN" sz="1800" b="0" dirty="0">
                <a:latin typeface="微软雅黑" panose="020B0503020204020204" pitchFamily="34" charset="-122"/>
                <a:ea typeface="微软雅黑" panose="020B0503020204020204" pitchFamily="34" charset="-122"/>
                <a:cs typeface="Times New Roman" panose="02020603050405020304" pitchFamily="18" charset="0"/>
              </a:rPr>
              <a:t>又取决于资产净利率和业主权益乘数两个指标</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800" b="0" dirty="0" smtClean="0">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资产</a:t>
            </a:r>
            <a:r>
              <a:rPr lang="zh-CN" altLang="zh-CN" sz="1800" b="0" dirty="0">
                <a:latin typeface="微软雅黑" panose="020B0503020204020204" pitchFamily="34" charset="-122"/>
                <a:ea typeface="微软雅黑" panose="020B0503020204020204" pitchFamily="34" charset="-122"/>
                <a:cs typeface="Times New Roman" panose="02020603050405020304" pitchFamily="18" charset="0"/>
              </a:rPr>
              <a:t>净利率是影响所有者权益净利率的最重要指标，具有很强的综合性指标，它又取决于销售净利率和总资产周转率两个指标</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800" b="0" dirty="0" smtClean="0">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销售</a:t>
            </a:r>
            <a:r>
              <a:rPr lang="zh-CN" altLang="zh-CN" sz="1800" b="0" dirty="0">
                <a:latin typeface="微软雅黑" panose="020B0503020204020204" pitchFamily="34" charset="-122"/>
                <a:ea typeface="微软雅黑" panose="020B0503020204020204" pitchFamily="34" charset="-122"/>
                <a:cs typeface="Times New Roman" panose="02020603050405020304" pitchFamily="18" charset="0"/>
              </a:rPr>
              <a:t>利润率是反映企业盈利能力最重要的指标，是企业商品经营的结果，是实现净资产收益率最大化的</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保证</a:t>
            </a:r>
            <a:r>
              <a:rPr lang="zh-CN" altLang="en-US" sz="1800" b="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800" b="0" dirty="0" smtClean="0">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800" b="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总</a:t>
            </a:r>
            <a:r>
              <a:rPr lang="zh-CN" altLang="zh-CN" sz="1800" b="0" dirty="0">
                <a:latin typeface="微软雅黑" panose="020B0503020204020204" pitchFamily="34" charset="-122"/>
                <a:ea typeface="微软雅黑" panose="020B0503020204020204" pitchFamily="34" charset="-122"/>
                <a:cs typeface="Times New Roman" panose="02020603050405020304" pitchFamily="18" charset="0"/>
              </a:rPr>
              <a:t>资产周转率是反映企业营运能力最重要的指标，是企业资产经营的结果，是实现净资产收益率最大化的</a:t>
            </a:r>
            <a:r>
              <a:rPr lang="zh-CN" altLang="zh-CN" sz="1800" b="0" dirty="0" smtClean="0">
                <a:latin typeface="微软雅黑" panose="020B0503020204020204" pitchFamily="34" charset="-122"/>
                <a:ea typeface="微软雅黑" panose="020B0503020204020204" pitchFamily="34" charset="-122"/>
                <a:cs typeface="Times New Roman" panose="02020603050405020304" pitchFamily="18" charset="0"/>
              </a:rPr>
              <a:t>基础</a:t>
            </a:r>
            <a:r>
              <a:rPr lang="zh-CN" altLang="en-US" sz="1800" b="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8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36837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二、财务综合分析的方法</a:t>
            </a:r>
          </a:p>
        </p:txBody>
      </p:sp>
      <p:sp>
        <p:nvSpPr>
          <p:cNvPr id="4" name="TextBox 3"/>
          <p:cNvSpPr txBox="1"/>
          <p:nvPr/>
        </p:nvSpPr>
        <p:spPr>
          <a:xfrm>
            <a:off x="611560" y="890646"/>
            <a:ext cx="4506079" cy="461665"/>
          </a:xfrm>
          <a:prstGeom prst="rect">
            <a:avLst/>
          </a:prstGeom>
          <a:noFill/>
        </p:spPr>
        <p:txBody>
          <a:bodyPr wrap="square" rtlCol="0">
            <a:spAutoFit/>
          </a:bodyPr>
          <a:lstStyle/>
          <a:p>
            <a:r>
              <a:rPr lang="zh-CN" altLang="en-US" dirty="0" smtClean="0">
                <a:solidFill>
                  <a:srgbClr val="FF0000"/>
                </a:solidFill>
              </a:rPr>
              <a:t>（二）沃尔比重评分法</a:t>
            </a:r>
            <a:endParaRPr lang="zh-CN" altLang="en-US" dirty="0">
              <a:solidFill>
                <a:srgbClr val="FF0000"/>
              </a:solidFill>
            </a:endParaRPr>
          </a:p>
        </p:txBody>
      </p:sp>
      <p:sp>
        <p:nvSpPr>
          <p:cNvPr id="6" name="Rectangle 3"/>
          <p:cNvSpPr txBox="1">
            <a:spLocks noChangeArrowheads="1"/>
          </p:cNvSpPr>
          <p:nvPr/>
        </p:nvSpPr>
        <p:spPr bwMode="gray">
          <a:xfrm>
            <a:off x="251520" y="1419623"/>
            <a:ext cx="8568952"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a:lnSpc>
                <a:spcPct val="120000"/>
              </a:lnSpc>
              <a:spcBef>
                <a:spcPts val="0"/>
              </a:spcBef>
              <a:spcAft>
                <a:spcPts val="0"/>
              </a:spcAft>
            </a:pPr>
            <a:r>
              <a:rPr lang="en-US" altLang="zh-CN" sz="1800" kern="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kern="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沃尔比重评分法基本原理</a:t>
            </a:r>
            <a:endParaRPr lang="zh-CN"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spcBef>
                <a:spcPts val="0"/>
              </a:spcBef>
              <a:spcAft>
                <a:spcPts val="0"/>
              </a:spcAft>
            </a:pPr>
            <a:r>
              <a:rPr lang="zh-CN" altLang="zh-CN" sz="1800" b="0" kern="0" dirty="0">
                <a:latin typeface="微软雅黑" panose="020B0503020204020204" pitchFamily="34" charset="-122"/>
                <a:ea typeface="微软雅黑" panose="020B0503020204020204" pitchFamily="34" charset="-122"/>
                <a:cs typeface="Times New Roman" panose="02020603050405020304" pitchFamily="18" charset="0"/>
              </a:rPr>
              <a:t>美国亚历山大</a:t>
            </a:r>
            <a:r>
              <a:rPr lang="en-US" altLang="zh-CN" sz="1800" b="0" kern="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kern="0" dirty="0">
                <a:latin typeface="微软雅黑" panose="020B0503020204020204" pitchFamily="34" charset="-122"/>
                <a:ea typeface="微软雅黑" panose="020B0503020204020204" pitchFamily="34" charset="-122"/>
                <a:cs typeface="Times New Roman" panose="02020603050405020304" pitchFamily="18" charset="0"/>
              </a:rPr>
              <a:t>沃尔</a:t>
            </a:r>
            <a:r>
              <a:rPr lang="en-US" altLang="zh-CN" sz="1800" b="0" kern="0" dirty="0">
                <a:latin typeface="微软雅黑" panose="020B0503020204020204" pitchFamily="34" charset="-122"/>
                <a:ea typeface="微软雅黑" panose="020B0503020204020204" pitchFamily="34" charset="-122"/>
                <a:cs typeface="Times New Roman" panose="02020603050405020304" pitchFamily="18" charset="0"/>
              </a:rPr>
              <a:t>1928</a:t>
            </a:r>
            <a:r>
              <a:rPr lang="zh-CN" altLang="zh-CN" sz="1800" b="0" kern="0" dirty="0">
                <a:latin typeface="微软雅黑" panose="020B0503020204020204" pitchFamily="34" charset="-122"/>
                <a:ea typeface="微软雅黑" panose="020B0503020204020204" pitchFamily="34" charset="-122"/>
                <a:cs typeface="Times New Roman" panose="02020603050405020304" pitchFamily="18" charset="0"/>
              </a:rPr>
              <a:t>年出版的《信息晴雨表研究》和</a:t>
            </a:r>
            <a:r>
              <a:rPr lang="zh-CN" altLang="zh-CN" sz="1800" b="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 财务报表比率分析》中提出了信用能力指数的概念，他指出可以选择</a:t>
            </a:r>
            <a:r>
              <a:rPr lang="en-US" altLang="zh-CN" sz="1800" b="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800" b="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个</a:t>
            </a:r>
            <a:r>
              <a:rPr lang="zh-CN" altLang="zh-CN" sz="18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财务比率，即流动比率</a:t>
            </a: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产权比率</a:t>
            </a: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固定资产比率</a:t>
            </a: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存货周转率</a:t>
            </a: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应收账款周转率</a:t>
            </a: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固定资产周转率和自有资金周转率</a:t>
            </a:r>
            <a:r>
              <a:rPr lang="zh-CN" altLang="zh-CN" sz="1800" b="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，并分别给定各指标的比重，然后确定标准比率（以行业标准值为基数），将实际比率与标准比率相比，得出相对比率，再将相对比率与各财务指标权重相乘，得出总评分，以此来评价企业的财务状况。</a:t>
            </a:r>
            <a:endPar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eaLnBrk="1" hangingPunct="1">
              <a:lnSpc>
                <a:spcPct val="120000"/>
              </a:lnSpc>
              <a:spcBef>
                <a:spcPts val="0"/>
              </a:spcBef>
              <a:spcAft>
                <a:spcPts val="200"/>
              </a:spcAft>
            </a:pPr>
            <a:endParaRPr lang="zh-CN" altLang="en-US" sz="1800" b="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98881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11413" y="133351"/>
            <a:ext cx="6526212" cy="602456"/>
          </a:xfrm>
        </p:spPr>
        <p:txBody>
          <a:bodyPr/>
          <a:lstStyle/>
          <a:p>
            <a:pPr eaLnBrk="1" hangingPunct="1"/>
            <a:r>
              <a:rPr lang="zh-CN" altLang="en-US" dirty="0" smtClean="0">
                <a:latin typeface="华文仿宋" pitchFamily="2" charset="-122"/>
              </a:rPr>
              <a:t>二、财务综合分析的方法</a:t>
            </a:r>
          </a:p>
        </p:txBody>
      </p:sp>
      <p:sp>
        <p:nvSpPr>
          <p:cNvPr id="4" name="TextBox 3"/>
          <p:cNvSpPr txBox="1"/>
          <p:nvPr/>
        </p:nvSpPr>
        <p:spPr>
          <a:xfrm>
            <a:off x="611560" y="890646"/>
            <a:ext cx="4506079" cy="400110"/>
          </a:xfrm>
          <a:prstGeom prst="rect">
            <a:avLst/>
          </a:prstGeom>
          <a:noFill/>
        </p:spPr>
        <p:txBody>
          <a:bodyPr wrap="square" rtlCol="0">
            <a:spAutoFit/>
          </a:bodyPr>
          <a:lstStyle/>
          <a:p>
            <a:r>
              <a:rPr lang="en-US" altLang="zh-CN" sz="2000" dirty="0">
                <a:solidFill>
                  <a:srgbClr val="FF0000"/>
                </a:solidFill>
              </a:rPr>
              <a:t>2.</a:t>
            </a:r>
            <a:r>
              <a:rPr lang="zh-CN" altLang="en-US" sz="2000" dirty="0">
                <a:solidFill>
                  <a:srgbClr val="FF0000"/>
                </a:solidFill>
              </a:rPr>
              <a:t>沃尔比重评分法的基本步骤</a:t>
            </a:r>
          </a:p>
        </p:txBody>
      </p:sp>
      <p:sp>
        <p:nvSpPr>
          <p:cNvPr id="6" name="Rectangle 3"/>
          <p:cNvSpPr txBox="1">
            <a:spLocks noChangeArrowheads="1"/>
          </p:cNvSpPr>
          <p:nvPr/>
        </p:nvSpPr>
        <p:spPr bwMode="gray">
          <a:xfrm>
            <a:off x="251520" y="1419623"/>
            <a:ext cx="8568952"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charset="0"/>
                <a:ea typeface="+mn-ea"/>
              </a:defRPr>
            </a:lvl3pPr>
            <a:lvl4pPr marL="1644650" indent="-228600" algn="l" rtl="0" eaLnBrk="0" fontAlgn="base" hangingPunct="0">
              <a:spcBef>
                <a:spcPct val="20000"/>
              </a:spcBef>
              <a:spcAft>
                <a:spcPct val="0"/>
              </a:spcAft>
              <a:buChar char="–"/>
              <a:defRPr sz="16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a:t>
            </a:r>
            <a:r>
              <a:rPr lang="en-US" altLang="zh-CN" sz="2000" b="0" dirty="0" smtClean="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）选择具有代表性指标并分配指标权重。</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smtClean="0">
                <a:latin typeface="微软雅黑" panose="020B0503020204020204" pitchFamily="34" charset="-122"/>
                <a:ea typeface="微软雅黑" panose="020B0503020204020204" pitchFamily="34" charset="-122"/>
              </a:rPr>
              <a:t>（</a:t>
            </a:r>
            <a:r>
              <a:rPr lang="en-US" altLang="zh-CN" sz="2000" b="0" dirty="0" smtClean="0">
                <a:latin typeface="微软雅黑" panose="020B0503020204020204" pitchFamily="34" charset="-122"/>
                <a:ea typeface="微软雅黑" panose="020B0503020204020204" pitchFamily="34" charset="-122"/>
              </a:rPr>
              <a:t>2</a:t>
            </a:r>
            <a:r>
              <a:rPr lang="zh-CN" altLang="en-US" sz="2000" b="0" dirty="0">
                <a:latin typeface="微软雅黑" panose="020B0503020204020204" pitchFamily="34" charset="-122"/>
                <a:ea typeface="微软雅黑" panose="020B0503020204020204" pitchFamily="34" charset="-122"/>
              </a:rPr>
              <a:t>）确定各项财务</a:t>
            </a:r>
            <a:r>
              <a:rPr lang="zh-CN" altLang="en-US" sz="2000" b="0" dirty="0" smtClean="0">
                <a:latin typeface="微软雅黑" panose="020B0503020204020204" pitchFamily="34" charset="-122"/>
                <a:ea typeface="微软雅黑" panose="020B0503020204020204" pitchFamily="34" charset="-122"/>
              </a:rPr>
              <a:t>指标标准评分值。</a:t>
            </a:r>
            <a:endParaRPr lang="en-US" altLang="zh-CN" sz="2000" b="0" dirty="0" smtClean="0">
              <a:latin typeface="微软雅黑" panose="020B0503020204020204" pitchFamily="34" charset="-122"/>
              <a:ea typeface="微软雅黑" panose="020B0503020204020204" pitchFamily="34" charset="-122"/>
            </a:endParaRPr>
          </a:p>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3</a:t>
            </a:r>
            <a:r>
              <a:rPr lang="zh-CN" altLang="en-US" sz="2000" b="0" dirty="0">
                <a:latin typeface="微软雅黑" panose="020B0503020204020204" pitchFamily="34" charset="-122"/>
                <a:ea typeface="微软雅黑" panose="020B0503020204020204" pitchFamily="34" charset="-122"/>
              </a:rPr>
              <a:t>）计算企业在一定时期各项比率指标的实际值</a:t>
            </a:r>
          </a:p>
          <a:p>
            <a:pPr algn="just" eaLnBrk="1" hangingPunct="1">
              <a:lnSpc>
                <a:spcPct val="100000"/>
              </a:lnSpc>
              <a:spcBef>
                <a:spcPts val="200"/>
              </a:spcBef>
              <a:spcAft>
                <a:spcPts val="200"/>
              </a:spcAft>
            </a:pP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4</a:t>
            </a:r>
            <a:r>
              <a:rPr lang="zh-CN" altLang="en-US" sz="2000" b="0" dirty="0">
                <a:latin typeface="微软雅黑" panose="020B0503020204020204" pitchFamily="34" charset="-122"/>
                <a:ea typeface="微软雅黑" panose="020B0503020204020204" pitchFamily="34" charset="-122"/>
              </a:rPr>
              <a:t>）计算各项财务指标的实际得分</a:t>
            </a:r>
          </a:p>
          <a:p>
            <a:pPr algn="just" eaLnBrk="1" hangingPunct="1">
              <a:lnSpc>
                <a:spcPct val="100000"/>
              </a:lnSpc>
              <a:spcBef>
                <a:spcPts val="200"/>
              </a:spcBef>
              <a:spcAft>
                <a:spcPts val="200"/>
              </a:spcAft>
            </a:pPr>
            <a:r>
              <a:rPr lang="zh-CN" altLang="en-US" sz="2000" dirty="0" smtClean="0">
                <a:latin typeface="微软雅黑" panose="020B0503020204020204" pitchFamily="34" charset="-122"/>
                <a:ea typeface="微软雅黑" panose="020B0503020204020204" pitchFamily="34" charset="-122"/>
              </a:rPr>
              <a:t>实际</a:t>
            </a:r>
            <a:r>
              <a:rPr lang="zh-CN" altLang="en-US" sz="2000" dirty="0">
                <a:latin typeface="微软雅黑" panose="020B0503020204020204" pitchFamily="34" charset="-122"/>
                <a:ea typeface="微软雅黑" panose="020B0503020204020204" pitchFamily="34" charset="-122"/>
              </a:rPr>
              <a:t>评分</a:t>
            </a:r>
            <a:r>
              <a:rPr lang="en-US" altLang="zh-CN" sz="2000" dirty="0">
                <a:latin typeface="微软雅黑" panose="020B0503020204020204" pitchFamily="34" charset="-122"/>
                <a:ea typeface="微软雅黑" panose="020B0503020204020204" pitchFamily="34" charset="-122"/>
              </a:rPr>
              <a:t>=Σ </a:t>
            </a:r>
            <a:r>
              <a:rPr lang="zh-CN" altLang="en-US" sz="2000" dirty="0">
                <a:latin typeface="微软雅黑" panose="020B0503020204020204" pitchFamily="34" charset="-122"/>
                <a:ea typeface="微软雅黑" panose="020B0503020204020204" pitchFamily="34" charset="-122"/>
              </a:rPr>
              <a:t>某指标实际比率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该指标标准比率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该指标权重分数 </a:t>
            </a:r>
            <a:endParaRPr lang="zh-CN" altLang="en-US" sz="20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547346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矩形 31747"/>
          <p:cNvSpPr/>
          <p:nvPr/>
        </p:nvSpPr>
        <p:spPr>
          <a:xfrm>
            <a:off x="1385888" y="1762125"/>
            <a:ext cx="3886200" cy="514350"/>
          </a:xfrm>
          <a:prstGeom prst="rect">
            <a:avLst/>
          </a:prstGeom>
        </p:spPr>
        <p:txBody>
          <a:bodyPr wrap="none" fromWordArt="1">
            <a:prstTxWarp prst="textDeflate">
              <a:avLst>
                <a:gd name="adj" fmla="val 0"/>
              </a:avLst>
            </a:prstTxWarp>
            <a:normAutofit fontScale="85000" lnSpcReduction="20000"/>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zh-CN" altLang="en-US" sz="4050" b="1" i="0" u="none" strike="noStrike" kern="1200" cap="none" spc="0" normalizeH="0" baseline="0" noProof="0" dirty="0">
                <a:ln w="25400" cap="flat" cmpd="sng">
                  <a:solidFill>
                    <a:srgbClr val="FFFFFF"/>
                  </a:solidFill>
                  <a:prstDash val="solid"/>
                  <a:headEnd type="none" w="med" len="med"/>
                  <a:tailEnd type="none" w="med" len="med"/>
                </a:ln>
                <a:solidFill>
                  <a:srgbClr val="7030A0"/>
                </a:solidFill>
                <a:effectLst>
                  <a:outerShdw dist="71842" dir="2699999" algn="ctr" rotWithShape="0">
                    <a:srgbClr val="000000">
                      <a:alpha val="50000"/>
                    </a:srgbClr>
                  </a:outerShdw>
                </a:effectLst>
                <a:uLnTx/>
                <a:uFillTx/>
                <a:latin typeface="Verdana" panose="020B0604030504040204" pitchFamily="34" charset="0"/>
                <a:ea typeface="Verdana" panose="020B0604030504040204" pitchFamily="34" charset="0"/>
                <a:cs typeface="+mn-cs"/>
              </a:rPr>
              <a:t>Thank You!</a:t>
            </a:r>
          </a:p>
        </p:txBody>
      </p:sp>
    </p:spTree>
    <p:extLst>
      <p:ext uri="{BB962C8B-B14F-4D97-AF65-F5344CB8AC3E}">
        <p14:creationId xmlns:p14="http://schemas.microsoft.com/office/powerpoint/2010/main" val="1047481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83768" y="339502"/>
            <a:ext cx="5532284" cy="348813"/>
          </a:xfrm>
          <a:prstGeom prst="rect">
            <a:avLst/>
          </a:prstGeom>
        </p:spPr>
        <p:txBody>
          <a:bodyPr wrap="none">
            <a:spAutoFit/>
          </a:bodyPr>
          <a:lstStyle/>
          <a:p>
            <a:pPr indent="266700">
              <a:lnSpc>
                <a:spcPts val="2000"/>
              </a:lnSpc>
              <a:spcBef>
                <a:spcPts val="600"/>
              </a:spcBef>
              <a:spcAft>
                <a:spcPts val="600"/>
              </a:spcAft>
            </a:pPr>
            <a:r>
              <a:rPr lang="zh-CN" altLang="zh-CN" sz="3600" kern="0" dirty="0">
                <a:solidFill>
                  <a:srgbClr val="0000FF"/>
                </a:solidFill>
                <a:latin typeface="华文仿宋" pitchFamily="2" charset="-122"/>
                <a:ea typeface="+mj-ea"/>
                <a:cs typeface="+mj-cs"/>
              </a:rPr>
              <a:t>三、财务分析的信息基础</a:t>
            </a:r>
          </a:p>
        </p:txBody>
      </p:sp>
      <p:sp>
        <p:nvSpPr>
          <p:cNvPr id="4" name="矩形 3"/>
          <p:cNvSpPr/>
          <p:nvPr/>
        </p:nvSpPr>
        <p:spPr>
          <a:xfrm>
            <a:off x="539552" y="1131590"/>
            <a:ext cx="8064896" cy="2092881"/>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定期信息与不定期信息</a:t>
            </a:r>
          </a:p>
          <a:p>
            <a:r>
              <a:rPr lang="zh-CN" altLang="en-US" sz="1800" b="0" dirty="0">
                <a:latin typeface="微软雅黑" panose="020B0503020204020204" pitchFamily="34" charset="-122"/>
                <a:ea typeface="微软雅黑" panose="020B0503020204020204" pitchFamily="34" charset="-122"/>
              </a:rPr>
              <a:t>财务分析信息根据</a:t>
            </a:r>
            <a:r>
              <a:rPr lang="zh-CN" altLang="en-US" sz="1800" dirty="0">
                <a:latin typeface="微软雅黑" panose="020B0503020204020204" pitchFamily="34" charset="-122"/>
                <a:ea typeface="微软雅黑" panose="020B0503020204020204" pitchFamily="34" charset="-122"/>
              </a:rPr>
              <a:t>取得的时间的确定性程度</a:t>
            </a:r>
            <a:r>
              <a:rPr lang="zh-CN" altLang="en-US" sz="1800" b="0" dirty="0">
                <a:latin typeface="微软雅黑" panose="020B0503020204020204" pitchFamily="34" charset="-122"/>
                <a:ea typeface="微软雅黑" panose="020B0503020204020204" pitchFamily="34" charset="-122"/>
              </a:rPr>
              <a:t>可分为定期信息和不定期信息</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r>
              <a:rPr lang="zh-CN" altLang="en-US" sz="1800" dirty="0" smtClean="0">
                <a:latin typeface="微软雅黑" panose="020B0503020204020204" pitchFamily="34" charset="-122"/>
                <a:ea typeface="微软雅黑" panose="020B0503020204020204" pitchFamily="34" charset="-122"/>
              </a:rPr>
              <a:t>定期</a:t>
            </a:r>
            <a:r>
              <a:rPr lang="zh-CN" altLang="en-US" sz="1800" dirty="0">
                <a:latin typeface="微软雅黑" panose="020B0503020204020204" pitchFamily="34" charset="-122"/>
                <a:ea typeface="微软雅黑" panose="020B0503020204020204" pitchFamily="34" charset="-122"/>
              </a:rPr>
              <a:t>信息</a:t>
            </a:r>
            <a:r>
              <a:rPr lang="zh-CN" altLang="en-US" sz="1800" b="0" dirty="0">
                <a:latin typeface="微软雅黑" panose="020B0503020204020204" pitchFamily="34" charset="-122"/>
                <a:ea typeface="微软雅黑" panose="020B0503020204020204" pitchFamily="34" charset="-122"/>
              </a:rPr>
              <a:t>是指企业经常性需要，可定期取得的</a:t>
            </a:r>
            <a:r>
              <a:rPr lang="zh-CN" altLang="en-US" sz="1800" b="0" dirty="0" smtClean="0">
                <a:latin typeface="微软雅黑" panose="020B0503020204020204" pitchFamily="34" charset="-122"/>
                <a:ea typeface="微软雅黑" panose="020B0503020204020204" pitchFamily="34" charset="-122"/>
              </a:rPr>
              <a:t>信息。</a:t>
            </a:r>
            <a:endParaRPr lang="en-US" altLang="zh-CN" sz="1800" b="0" dirty="0" smtClean="0">
              <a:latin typeface="微软雅黑" panose="020B0503020204020204" pitchFamily="34" charset="-122"/>
              <a:ea typeface="微软雅黑" panose="020B0503020204020204" pitchFamily="34" charset="-122"/>
            </a:endParaRPr>
          </a:p>
          <a:p>
            <a:r>
              <a:rPr lang="zh-CN" altLang="en-US" sz="1800" b="0" dirty="0" smtClean="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1</a:t>
            </a:r>
            <a:r>
              <a:rPr lang="zh-CN" altLang="en-US" sz="1800" b="0" dirty="0">
                <a:latin typeface="微软雅黑" panose="020B0503020204020204" pitchFamily="34" charset="-122"/>
                <a:ea typeface="微软雅黑" panose="020B0503020204020204" pitchFamily="34" charset="-122"/>
              </a:rPr>
              <a:t>）会计</a:t>
            </a:r>
            <a:r>
              <a:rPr lang="zh-CN" altLang="en-US" sz="1800" b="0" dirty="0" smtClean="0">
                <a:latin typeface="微软雅黑" panose="020B0503020204020204" pitchFamily="34" charset="-122"/>
                <a:ea typeface="微软雅黑" panose="020B0503020204020204" pitchFamily="34" charset="-122"/>
              </a:rPr>
              <a:t>信息</a:t>
            </a:r>
            <a:endParaRPr lang="en-US" altLang="zh-CN" sz="1800" b="0" dirty="0" smtClean="0">
              <a:latin typeface="微软雅黑" panose="020B0503020204020204" pitchFamily="34" charset="-122"/>
              <a:ea typeface="微软雅黑" panose="020B0503020204020204" pitchFamily="34" charset="-122"/>
            </a:endParaRPr>
          </a:p>
          <a:p>
            <a:r>
              <a:rPr lang="zh-CN" altLang="en-US" sz="1800" b="0" dirty="0" smtClean="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）综合部门的</a:t>
            </a:r>
            <a:r>
              <a:rPr lang="zh-CN" altLang="en-US" sz="1800" b="0" dirty="0" smtClean="0">
                <a:latin typeface="微软雅黑" panose="020B0503020204020204" pitchFamily="34" charset="-122"/>
                <a:ea typeface="微软雅黑" panose="020B0503020204020204" pitchFamily="34" charset="-122"/>
              </a:rPr>
              <a:t>信息</a:t>
            </a:r>
            <a:endParaRPr lang="en-US" altLang="zh-CN" sz="1800" b="0" dirty="0">
              <a:latin typeface="微软雅黑" panose="020B0503020204020204" pitchFamily="34" charset="-122"/>
              <a:ea typeface="微软雅黑" panose="020B0503020204020204" pitchFamily="34" charset="-122"/>
            </a:endParaRPr>
          </a:p>
          <a:p>
            <a:r>
              <a:rPr lang="zh-CN" altLang="en-US" sz="1800" dirty="0">
                <a:latin typeface="微软雅黑" panose="020B0503020204020204" pitchFamily="34" charset="-122"/>
                <a:ea typeface="微软雅黑" panose="020B0503020204020204" pitchFamily="34" charset="-122"/>
              </a:rPr>
              <a:t>不定期信息</a:t>
            </a:r>
            <a:r>
              <a:rPr lang="zh-CN" altLang="en-US" sz="1800" b="0" dirty="0">
                <a:latin typeface="微软雅黑" panose="020B0503020204020204" pitchFamily="34" charset="-122"/>
                <a:ea typeface="微软雅黑" panose="020B0503020204020204" pitchFamily="34" charset="-122"/>
              </a:rPr>
              <a:t>则是根据临时需要搜集的信息</a:t>
            </a:r>
            <a:r>
              <a:rPr lang="zh-CN" altLang="en-US" sz="1800" b="0" dirty="0" smtClean="0">
                <a:latin typeface="微软雅黑" panose="020B0503020204020204" pitchFamily="34" charset="-122"/>
                <a:ea typeface="微软雅黑" panose="020B0503020204020204" pitchFamily="34" charset="-122"/>
              </a:rPr>
              <a:t>，主要</a:t>
            </a:r>
            <a:r>
              <a:rPr lang="zh-CN" altLang="en-US" sz="1800" b="0" dirty="0">
                <a:latin typeface="微软雅黑" panose="020B0503020204020204" pitchFamily="34" charset="-122"/>
                <a:ea typeface="微软雅黑" panose="020B0503020204020204" pitchFamily="34" charset="-122"/>
              </a:rPr>
              <a:t>包括：宏观经济政策信息、企业间不定期交换信息、国外经济信息、主要报纸杂志信息等</a:t>
            </a:r>
            <a:r>
              <a:rPr lang="zh-CN" altLang="en-US" sz="1800" b="0" dirty="0" smtClean="0">
                <a:latin typeface="微软雅黑" panose="020B0503020204020204" pitchFamily="34" charset="-122"/>
                <a:ea typeface="微软雅黑" panose="020B0503020204020204" pitchFamily="34" charset="-122"/>
              </a:rPr>
              <a:t>。</a:t>
            </a:r>
            <a:endParaRPr lang="en-US" alt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2830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83768" y="339502"/>
            <a:ext cx="5532284" cy="348813"/>
          </a:xfrm>
          <a:prstGeom prst="rect">
            <a:avLst/>
          </a:prstGeom>
        </p:spPr>
        <p:txBody>
          <a:bodyPr wrap="none">
            <a:spAutoFit/>
          </a:bodyPr>
          <a:lstStyle/>
          <a:p>
            <a:pPr indent="266700">
              <a:lnSpc>
                <a:spcPts val="2000"/>
              </a:lnSpc>
              <a:spcBef>
                <a:spcPts val="600"/>
              </a:spcBef>
              <a:spcAft>
                <a:spcPts val="600"/>
              </a:spcAft>
            </a:pPr>
            <a:r>
              <a:rPr lang="zh-CN" altLang="zh-CN" sz="3600" kern="0" dirty="0">
                <a:solidFill>
                  <a:srgbClr val="0000FF"/>
                </a:solidFill>
                <a:latin typeface="华文仿宋" pitchFamily="2" charset="-122"/>
                <a:ea typeface="+mj-ea"/>
                <a:cs typeface="+mj-cs"/>
              </a:rPr>
              <a:t>三、财务分析的信息基础</a:t>
            </a:r>
          </a:p>
        </p:txBody>
      </p:sp>
      <p:sp>
        <p:nvSpPr>
          <p:cNvPr id="4" name="矩形 3"/>
          <p:cNvSpPr/>
          <p:nvPr/>
        </p:nvSpPr>
        <p:spPr>
          <a:xfrm>
            <a:off x="467544" y="1635646"/>
            <a:ext cx="7920880" cy="163121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3</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实际信息与标准信息</a:t>
            </a:r>
          </a:p>
          <a:p>
            <a:r>
              <a:rPr lang="zh-CN" altLang="en-US" sz="2000" b="0" dirty="0" smtClean="0">
                <a:latin typeface="微软雅黑" panose="020B0503020204020204" pitchFamily="34" charset="-122"/>
                <a:ea typeface="微软雅黑" panose="020B0503020204020204" pitchFamily="34" charset="-122"/>
              </a:rPr>
              <a:t>根据</a:t>
            </a:r>
            <a:r>
              <a:rPr lang="zh-CN" altLang="en-US" sz="2000" dirty="0">
                <a:latin typeface="微软雅黑" panose="020B0503020204020204" pitchFamily="34" charset="-122"/>
                <a:ea typeface="微软雅黑" panose="020B0503020204020204" pitchFamily="34" charset="-122"/>
              </a:rPr>
              <a:t>实际发生</a:t>
            </a:r>
            <a:r>
              <a:rPr lang="zh-CN" altLang="en-US" sz="2000" dirty="0" smtClean="0">
                <a:latin typeface="微软雅黑" panose="020B0503020204020204" pitchFamily="34" charset="-122"/>
                <a:ea typeface="微软雅黑" panose="020B0503020204020204" pitchFamily="34" charset="-122"/>
              </a:rPr>
              <a:t>与否，</a:t>
            </a:r>
            <a:r>
              <a:rPr lang="zh-CN" altLang="en-US" sz="2000" b="0" dirty="0" smtClean="0">
                <a:latin typeface="微软雅黑" panose="020B0503020204020204" pitchFamily="34" charset="-122"/>
                <a:ea typeface="微软雅黑" panose="020B0503020204020204" pitchFamily="34" charset="-122"/>
              </a:rPr>
              <a:t>可</a:t>
            </a:r>
            <a:r>
              <a:rPr lang="zh-CN" altLang="en-US" sz="2000" b="0" dirty="0">
                <a:latin typeface="微软雅黑" panose="020B0503020204020204" pitchFamily="34" charset="-122"/>
                <a:ea typeface="微软雅黑" panose="020B0503020204020204" pitchFamily="34" charset="-122"/>
              </a:rPr>
              <a:t>分为实际信息和标准信息</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实际</a:t>
            </a:r>
            <a:r>
              <a:rPr lang="zh-CN" altLang="en-US" sz="2000" dirty="0">
                <a:latin typeface="微软雅黑" panose="020B0503020204020204" pitchFamily="34" charset="-122"/>
                <a:ea typeface="微软雅黑" panose="020B0503020204020204" pitchFamily="34" charset="-122"/>
              </a:rPr>
              <a:t>信息</a:t>
            </a:r>
            <a:r>
              <a:rPr lang="zh-CN" altLang="en-US" sz="2000" b="0" dirty="0">
                <a:latin typeface="微软雅黑" panose="020B0503020204020204" pitchFamily="34" charset="-122"/>
                <a:ea typeface="微软雅黑" panose="020B0503020204020204" pitchFamily="34" charset="-122"/>
              </a:rPr>
              <a:t>是指反映各项经济指标实际完成情况的信息</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标准</a:t>
            </a:r>
            <a:r>
              <a:rPr lang="zh-CN" altLang="en-US" sz="2000" dirty="0">
                <a:latin typeface="微软雅黑" panose="020B0503020204020204" pitchFamily="34" charset="-122"/>
                <a:ea typeface="微软雅黑" panose="020B0503020204020204" pitchFamily="34" charset="-122"/>
              </a:rPr>
              <a:t>信息</a:t>
            </a:r>
            <a:r>
              <a:rPr lang="zh-CN" altLang="en-US" sz="2000" b="0" dirty="0">
                <a:latin typeface="微软雅黑" panose="020B0503020204020204" pitchFamily="34" charset="-122"/>
                <a:ea typeface="微软雅黑" panose="020B0503020204020204" pitchFamily="34" charset="-122"/>
              </a:rPr>
              <a:t>是指用于作为评价标准而搜集与整理的信息，如预算信息和行业信息等</a:t>
            </a:r>
            <a:r>
              <a:rPr lang="zh-CN" altLang="en-US" sz="2000" b="0" dirty="0" smtClean="0">
                <a:latin typeface="微软雅黑" panose="020B0503020204020204" pitchFamily="34" charset="-122"/>
                <a:ea typeface="微软雅黑" panose="020B0503020204020204" pitchFamily="34" charset="-122"/>
              </a:rPr>
              <a:t>。</a:t>
            </a:r>
            <a:endParaRPr lang="zh-CN" altLang="en-US" sz="20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0126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83768" y="339502"/>
            <a:ext cx="5532284" cy="348813"/>
          </a:xfrm>
          <a:prstGeom prst="rect">
            <a:avLst/>
          </a:prstGeom>
        </p:spPr>
        <p:txBody>
          <a:bodyPr wrap="none">
            <a:spAutoFit/>
          </a:bodyPr>
          <a:lstStyle/>
          <a:p>
            <a:pPr indent="266700">
              <a:lnSpc>
                <a:spcPts val="2000"/>
              </a:lnSpc>
              <a:spcBef>
                <a:spcPts val="600"/>
              </a:spcBef>
              <a:spcAft>
                <a:spcPts val="600"/>
              </a:spcAft>
            </a:pPr>
            <a:r>
              <a:rPr lang="zh-CN" altLang="zh-CN" sz="3600" kern="0" dirty="0">
                <a:solidFill>
                  <a:srgbClr val="0000FF"/>
                </a:solidFill>
                <a:latin typeface="华文仿宋" pitchFamily="2" charset="-122"/>
                <a:ea typeface="+mj-ea"/>
                <a:cs typeface="+mj-cs"/>
              </a:rPr>
              <a:t>三、财务分析的信息基础</a:t>
            </a:r>
          </a:p>
        </p:txBody>
      </p:sp>
      <p:sp>
        <p:nvSpPr>
          <p:cNvPr id="4" name="矩形 3"/>
          <p:cNvSpPr/>
          <p:nvPr/>
        </p:nvSpPr>
        <p:spPr>
          <a:xfrm>
            <a:off x="467544" y="1491630"/>
            <a:ext cx="8208912" cy="2246769"/>
          </a:xfrm>
          <a:prstGeom prst="rect">
            <a:avLst/>
          </a:prstGeom>
        </p:spPr>
        <p:txBody>
          <a:bodyPr wrap="square">
            <a:spAutoFit/>
          </a:bodyPr>
          <a:lstStyle/>
          <a:p>
            <a:r>
              <a:rPr lang="en-US" altLang="zh-CN" sz="2000" dirty="0" smtClean="0">
                <a:latin typeface="微软雅黑" panose="020B0503020204020204" pitchFamily="34" charset="-122"/>
                <a:ea typeface="微软雅黑" panose="020B0503020204020204" pitchFamily="34" charset="-122"/>
              </a:rPr>
              <a:t>4</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财务信息和非财务信息</a:t>
            </a:r>
          </a:p>
          <a:p>
            <a:r>
              <a:rPr lang="zh-CN" altLang="en-US" sz="2000" b="0" dirty="0" smtClean="0">
                <a:latin typeface="微软雅黑" panose="020B0503020204020204" pitchFamily="34" charset="-122"/>
                <a:ea typeface="微软雅黑" panose="020B0503020204020204" pitchFamily="34" charset="-122"/>
              </a:rPr>
              <a:t>根据</a:t>
            </a:r>
            <a:r>
              <a:rPr lang="zh-CN" altLang="en-US" sz="2000" b="0" dirty="0">
                <a:latin typeface="微软雅黑" panose="020B0503020204020204" pitchFamily="34" charset="-122"/>
                <a:ea typeface="微软雅黑" panose="020B0503020204020204" pitchFamily="34" charset="-122"/>
              </a:rPr>
              <a:t>是否直接</a:t>
            </a:r>
            <a:r>
              <a:rPr lang="zh-CN" altLang="en-US" sz="2000" b="0" dirty="0" smtClean="0">
                <a:latin typeface="微软雅黑" panose="020B0503020204020204" pitchFamily="34" charset="-122"/>
                <a:ea typeface="微软雅黑" panose="020B0503020204020204" pitchFamily="34" charset="-122"/>
              </a:rPr>
              <a:t>反映经营</a:t>
            </a:r>
            <a:r>
              <a:rPr lang="zh-CN" altLang="en-US" sz="2000" b="0" dirty="0">
                <a:latin typeface="微软雅黑" panose="020B0503020204020204" pitchFamily="34" charset="-122"/>
                <a:ea typeface="微软雅黑" panose="020B0503020204020204" pitchFamily="34" charset="-122"/>
              </a:rPr>
              <a:t>成果、财务状况和现金</a:t>
            </a:r>
            <a:r>
              <a:rPr lang="zh-CN" altLang="en-US" sz="2000" b="0" dirty="0" smtClean="0">
                <a:latin typeface="微软雅黑" panose="020B0503020204020204" pitchFamily="34" charset="-122"/>
                <a:ea typeface="微软雅黑" panose="020B0503020204020204" pitchFamily="34" charset="-122"/>
              </a:rPr>
              <a:t>流量，可</a:t>
            </a:r>
            <a:r>
              <a:rPr lang="zh-CN" altLang="en-US" sz="2000" b="0" dirty="0">
                <a:latin typeface="微软雅黑" panose="020B0503020204020204" pitchFamily="34" charset="-122"/>
                <a:ea typeface="微软雅黑" panose="020B0503020204020204" pitchFamily="34" charset="-122"/>
              </a:rPr>
              <a:t>分为财务信息和非财务信息</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财务</a:t>
            </a:r>
            <a:r>
              <a:rPr lang="zh-CN" altLang="en-US" sz="2000" dirty="0">
                <a:latin typeface="微软雅黑" panose="020B0503020204020204" pitchFamily="34" charset="-122"/>
                <a:ea typeface="微软雅黑" panose="020B0503020204020204" pitchFamily="34" charset="-122"/>
              </a:rPr>
              <a:t>信息</a:t>
            </a:r>
            <a:r>
              <a:rPr lang="zh-CN" altLang="en-US" sz="2000" b="0" dirty="0">
                <a:latin typeface="微软雅黑" panose="020B0503020204020204" pitchFamily="34" charset="-122"/>
                <a:ea typeface="微软雅黑" panose="020B0503020204020204" pitchFamily="34" charset="-122"/>
              </a:rPr>
              <a:t>是指以数字方式反映企业的经营成果、财务状况和现金流量的</a:t>
            </a:r>
            <a:r>
              <a:rPr lang="zh-CN" altLang="en-US" sz="2000" b="0" dirty="0" smtClean="0">
                <a:latin typeface="微软雅黑" panose="020B0503020204020204" pitchFamily="34" charset="-122"/>
                <a:ea typeface="微软雅黑" panose="020B0503020204020204" pitchFamily="34" charset="-122"/>
              </a:rPr>
              <a:t>信息</a:t>
            </a:r>
            <a:r>
              <a:rPr lang="zh-CN" altLang="en-US" sz="2000" b="0" dirty="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非</a:t>
            </a:r>
            <a:r>
              <a:rPr lang="zh-CN" altLang="en-US" sz="2000" dirty="0">
                <a:latin typeface="微软雅黑" panose="020B0503020204020204" pitchFamily="34" charset="-122"/>
                <a:ea typeface="微软雅黑" panose="020B0503020204020204" pitchFamily="34" charset="-122"/>
              </a:rPr>
              <a:t>财务信息</a:t>
            </a:r>
            <a:r>
              <a:rPr lang="zh-CN" altLang="en-US" sz="2000" b="0" dirty="0">
                <a:latin typeface="微软雅黑" panose="020B0503020204020204" pitchFamily="34" charset="-122"/>
                <a:ea typeface="微软雅黑" panose="020B0503020204020204" pitchFamily="34" charset="-122"/>
              </a:rPr>
              <a:t>是以非数字方式反映企业组织结构、内部治理、战略目标和未来发展计划等方面情况的</a:t>
            </a:r>
            <a:r>
              <a:rPr lang="zh-CN" altLang="en-US" sz="2000" b="0" dirty="0" smtClean="0">
                <a:latin typeface="微软雅黑" panose="020B0503020204020204" pitchFamily="34" charset="-122"/>
                <a:ea typeface="微软雅黑" panose="020B0503020204020204" pitchFamily="34" charset="-122"/>
              </a:rPr>
              <a:t>信息</a:t>
            </a:r>
            <a:r>
              <a:rPr lang="zh-CN" altLang="en-US" sz="2000" b="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487911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611560" y="1635646"/>
            <a:ext cx="7956000" cy="2802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82575" algn="l" rtl="0" fontAlgn="base">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fontAlgn="base">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fontAlgn="base">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fontAlgn="base">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550" marR="0" lvl="0" indent="0" algn="l" defTabSz="914400" rtl="0" eaLnBrk="1" fontAlgn="base" latinLnBrk="0" hangingPunct="1">
              <a:lnSpc>
                <a:spcPct val="100000"/>
              </a:lnSpc>
              <a:spcBef>
                <a:spcPts val="600"/>
              </a:spcBef>
              <a:spcAft>
                <a:spcPct val="0"/>
              </a:spcAft>
              <a:buClr>
                <a:srgbClr val="3891A7"/>
              </a:buClr>
              <a:buSzPct val="80000"/>
              <a:buNone/>
              <a:tabLst/>
              <a:defRPr/>
            </a:pPr>
            <a:r>
              <a:rPr kumimoji="0" lang="zh-CN" altLang="en-US" sz="2000" b="0" i="0" u="none" strike="noStrike" kern="120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财务信息的完整性</a:t>
            </a:r>
            <a:endParaRPr kumimoji="0" lang="en-US" altLang="zh-CN" sz="2000" b="0" i="0" u="none" strike="noStrike" kern="120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82550" marR="0" lvl="0" indent="0" algn="l" defTabSz="914400" rtl="0" eaLnBrk="1" fontAlgn="base" latinLnBrk="0" hangingPunct="1">
              <a:lnSpc>
                <a:spcPct val="100000"/>
              </a:lnSpc>
              <a:spcBef>
                <a:spcPts val="600"/>
              </a:spcBef>
              <a:spcAft>
                <a:spcPct val="0"/>
              </a:spcAft>
              <a:buClr>
                <a:srgbClr val="3891A7"/>
              </a:buClr>
              <a:buSzPct val="80000"/>
              <a:buFont typeface="Wingdings 2" pitchFamily="18" charset="2"/>
              <a:buNone/>
              <a:tabLst/>
              <a:defRPr/>
            </a:pPr>
            <a:r>
              <a:rPr kumimoji="0" lang="zh-CN" altLang="en-US" sz="2000" b="0" i="0" u="none" strike="noStrike" kern="1200" cap="none" spc="0" normalizeH="0" baseline="0" noProof="0" dirty="0" smtClean="0">
                <a:ln>
                  <a:noFill/>
                </a:ln>
                <a:solidFill>
                  <a:srgbClr val="7030A0"/>
                </a:solidFill>
                <a:effectLst/>
                <a:uLnTx/>
                <a:uFillTx/>
                <a:latin typeface="微软雅黑" panose="020B0503020204020204" pitchFamily="34" charset="-122"/>
                <a:ea typeface="微软雅黑" panose="020B0503020204020204" pitchFamily="34" charset="-122"/>
              </a:rPr>
              <a:t>财务分析的信息在数量上和种类上满足财务分析目的需要。</a:t>
            </a:r>
          </a:p>
          <a:p>
            <a:pPr marL="82550" marR="0" lvl="0" indent="0" algn="l" defTabSz="914400" rtl="0" eaLnBrk="1" fontAlgn="base" latinLnBrk="0" hangingPunct="1">
              <a:lnSpc>
                <a:spcPct val="100000"/>
              </a:lnSpc>
              <a:spcBef>
                <a:spcPts val="600"/>
              </a:spcBef>
              <a:spcAft>
                <a:spcPct val="0"/>
              </a:spcAft>
              <a:buClr>
                <a:srgbClr val="3891A7"/>
              </a:buClr>
              <a:buSzPct val="80000"/>
              <a:buNone/>
              <a:tabLst/>
              <a:defRPr/>
            </a:pPr>
            <a:r>
              <a:rPr kumimoji="0" lang="zh-CN" altLang="en-US" sz="2000" b="0" i="0" u="none" strike="noStrike" kern="120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财务信息的系统性</a:t>
            </a:r>
            <a:endParaRPr kumimoji="0" lang="en-US" altLang="zh-CN" sz="2000" b="0" i="0" u="none" strike="noStrike" kern="120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82550" marR="0" lvl="0" indent="0" algn="l" defTabSz="914400" rtl="0" eaLnBrk="1" fontAlgn="base" latinLnBrk="0" hangingPunct="1">
              <a:lnSpc>
                <a:spcPct val="100000"/>
              </a:lnSpc>
              <a:spcBef>
                <a:spcPts val="600"/>
              </a:spcBef>
              <a:spcAft>
                <a:spcPct val="0"/>
              </a:spcAft>
              <a:buClr>
                <a:srgbClr val="3891A7"/>
              </a:buClr>
              <a:buSzPct val="80000"/>
              <a:buFont typeface="Wingdings 2" pitchFamily="18" charset="2"/>
              <a:buNone/>
              <a:tabLst/>
              <a:defRPr/>
            </a:pPr>
            <a:r>
              <a:rPr kumimoji="0" lang="zh-CN" altLang="en-US" sz="2000" b="0" i="0" u="none" strike="noStrike" kern="1200" cap="none" spc="0" normalizeH="0" baseline="0" noProof="0" dirty="0" smtClean="0">
                <a:ln>
                  <a:noFill/>
                </a:ln>
                <a:solidFill>
                  <a:srgbClr val="7030A0"/>
                </a:solidFill>
                <a:effectLst/>
                <a:uLnTx/>
                <a:uFillTx/>
                <a:latin typeface="微软雅黑" panose="020B0503020204020204" pitchFamily="34" charset="-122"/>
                <a:ea typeface="微软雅黑" panose="020B0503020204020204" pitchFamily="34" charset="-122"/>
              </a:rPr>
              <a:t>一方面信息要具有连续性，另一方面要有科学性。</a:t>
            </a:r>
          </a:p>
          <a:p>
            <a:pPr marL="82550" marR="0" lvl="0" indent="0" algn="l" defTabSz="914400" rtl="0" eaLnBrk="1" fontAlgn="base" latinLnBrk="0" hangingPunct="1">
              <a:lnSpc>
                <a:spcPct val="100000"/>
              </a:lnSpc>
              <a:spcBef>
                <a:spcPts val="600"/>
              </a:spcBef>
              <a:spcAft>
                <a:spcPct val="0"/>
              </a:spcAft>
              <a:buClr>
                <a:srgbClr val="3891A7"/>
              </a:buClr>
              <a:buSzPct val="80000"/>
              <a:buNone/>
              <a:tabLst/>
              <a:defRPr/>
            </a:pPr>
            <a:r>
              <a:rPr kumimoji="0" lang="zh-CN" altLang="en-US" sz="2000" b="0" i="0" u="none" strike="noStrike" kern="120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财务信息的准确性</a:t>
            </a:r>
          </a:p>
          <a:p>
            <a:pPr marL="82550" marR="0" lvl="0" indent="0" algn="l" defTabSz="914400" rtl="0" eaLnBrk="1" fontAlgn="base" latinLnBrk="0" hangingPunct="1">
              <a:lnSpc>
                <a:spcPct val="100000"/>
              </a:lnSpc>
              <a:spcBef>
                <a:spcPts val="600"/>
              </a:spcBef>
              <a:spcAft>
                <a:spcPct val="0"/>
              </a:spcAft>
              <a:buClr>
                <a:srgbClr val="3891A7"/>
              </a:buClr>
              <a:buSzPct val="80000"/>
              <a:buNone/>
              <a:tabLst/>
              <a:defRPr/>
            </a:pPr>
            <a:r>
              <a:rPr kumimoji="0" lang="zh-CN" altLang="en-US" sz="2000" b="0" i="0" u="none" strike="noStrike" kern="120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财务信息的及时性</a:t>
            </a:r>
          </a:p>
          <a:p>
            <a:pPr marL="82550" marR="0" lvl="0" indent="0" algn="l" defTabSz="914400" rtl="0" eaLnBrk="1" fontAlgn="base" latinLnBrk="0" hangingPunct="1">
              <a:lnSpc>
                <a:spcPct val="100000"/>
              </a:lnSpc>
              <a:spcBef>
                <a:spcPts val="600"/>
              </a:spcBef>
              <a:spcAft>
                <a:spcPct val="0"/>
              </a:spcAft>
              <a:buClr>
                <a:srgbClr val="3891A7"/>
              </a:buClr>
              <a:buSzPct val="80000"/>
              <a:buNone/>
              <a:tabLst/>
              <a:defRPr/>
            </a:pPr>
            <a:r>
              <a:rPr kumimoji="0" lang="zh-CN" altLang="en-US" sz="2000" b="0" i="0" u="none" strike="noStrike" kern="120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rPr>
              <a:t>财务信息的相关性</a:t>
            </a:r>
          </a:p>
        </p:txBody>
      </p:sp>
      <p:sp>
        <p:nvSpPr>
          <p:cNvPr id="3" name="矩形 2"/>
          <p:cNvSpPr/>
          <p:nvPr/>
        </p:nvSpPr>
        <p:spPr>
          <a:xfrm>
            <a:off x="2483768" y="339502"/>
            <a:ext cx="5532284" cy="348813"/>
          </a:xfrm>
          <a:prstGeom prst="rect">
            <a:avLst/>
          </a:prstGeom>
        </p:spPr>
        <p:txBody>
          <a:bodyPr wrap="none">
            <a:spAutoFit/>
          </a:bodyPr>
          <a:lstStyle/>
          <a:p>
            <a:pPr indent="266700">
              <a:lnSpc>
                <a:spcPts val="2000"/>
              </a:lnSpc>
              <a:spcBef>
                <a:spcPts val="600"/>
              </a:spcBef>
              <a:spcAft>
                <a:spcPts val="600"/>
              </a:spcAft>
            </a:pPr>
            <a:r>
              <a:rPr lang="zh-CN" altLang="zh-CN" sz="3600" kern="0" dirty="0">
                <a:solidFill>
                  <a:srgbClr val="0000FF"/>
                </a:solidFill>
                <a:latin typeface="华文仿宋" pitchFamily="2" charset="-122"/>
                <a:ea typeface="+mj-ea"/>
                <a:cs typeface="+mj-cs"/>
              </a:rPr>
              <a:t>三、财务分析的信息基础</a:t>
            </a:r>
          </a:p>
        </p:txBody>
      </p:sp>
      <p:sp>
        <p:nvSpPr>
          <p:cNvPr id="4" name="矩形 3"/>
          <p:cNvSpPr/>
          <p:nvPr/>
        </p:nvSpPr>
        <p:spPr>
          <a:xfrm>
            <a:off x="179512" y="1131590"/>
            <a:ext cx="4148572" cy="348813"/>
          </a:xfrm>
          <a:prstGeom prst="rect">
            <a:avLst/>
          </a:prstGeom>
        </p:spPr>
        <p:txBody>
          <a:bodyPr wrap="none">
            <a:spAutoFit/>
          </a:bodyPr>
          <a:lstStyle/>
          <a:p>
            <a:pPr indent="267970" algn="just">
              <a:lnSpc>
                <a:spcPts val="2000"/>
              </a:lnSpc>
              <a:spcAft>
                <a:spcPts val="0"/>
              </a:spcAft>
            </a:pPr>
            <a:r>
              <a:rPr lang="zh-CN" altLang="zh-CN" dirty="0" smtClean="0">
                <a:solidFill>
                  <a:srgbClr val="FF0000"/>
                </a:solidFill>
              </a:rPr>
              <a:t>（</a:t>
            </a:r>
            <a:r>
              <a:rPr lang="zh-CN" altLang="en-US" dirty="0" smtClean="0">
                <a:solidFill>
                  <a:srgbClr val="FF0000"/>
                </a:solidFill>
              </a:rPr>
              <a:t>二</a:t>
            </a:r>
            <a:r>
              <a:rPr lang="zh-CN" altLang="zh-CN" dirty="0" smtClean="0">
                <a:solidFill>
                  <a:srgbClr val="FF0000"/>
                </a:solidFill>
              </a:rPr>
              <a:t>）</a:t>
            </a:r>
            <a:r>
              <a:rPr lang="zh-CN" altLang="zh-CN" dirty="0">
                <a:solidFill>
                  <a:srgbClr val="FF0000"/>
                </a:solidFill>
              </a:rPr>
              <a:t>财务分析</a:t>
            </a:r>
            <a:r>
              <a:rPr lang="zh-CN" altLang="zh-CN" dirty="0" smtClean="0">
                <a:solidFill>
                  <a:srgbClr val="FF0000"/>
                </a:solidFill>
              </a:rPr>
              <a:t>信息</a:t>
            </a:r>
            <a:r>
              <a:rPr lang="zh-CN" altLang="en-US" dirty="0" smtClean="0">
                <a:solidFill>
                  <a:srgbClr val="FF0000"/>
                </a:solidFill>
              </a:rPr>
              <a:t>的要求</a:t>
            </a:r>
            <a:endParaRPr lang="zh-CN" altLang="zh-CN" dirty="0">
              <a:solidFill>
                <a:srgbClr val="FF0000"/>
              </a:solidFill>
            </a:endParaRPr>
          </a:p>
        </p:txBody>
      </p:sp>
    </p:spTree>
    <p:extLst>
      <p:ext uri="{BB962C8B-B14F-4D97-AF65-F5344CB8AC3E}">
        <p14:creationId xmlns:p14="http://schemas.microsoft.com/office/powerpoint/2010/main" val="3570622033"/>
      </p:ext>
    </p:extLst>
  </p:cSld>
  <p:clrMapOvr>
    <a:masterClrMapping/>
  </p:clrMapOvr>
</p:sld>
</file>

<file path=ppt/theme/theme1.xml><?xml version="1.0" encoding="utf-8"?>
<a:theme xmlns:a="http://schemas.openxmlformats.org/drawingml/2006/main" name="213TGp_natural_light_v2">
  <a:themeElements>
    <a:clrScheme name="213TGp_natural_light_v2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213TGp_natural_light_v2">
      <a:majorFont>
        <a:latin typeface="华文行楷"/>
        <a:ea typeface="华文行楷"/>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213TGp_natural_light_v2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213TGp_natural_light_v2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213TGp_natural_light_v2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213TGp_natural_light_v2">
  <a:themeElements>
    <a:clrScheme name="213TGp_natural_light_v2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213TGp_natural_light_v2">
      <a:majorFont>
        <a:latin typeface="华文行楷"/>
        <a:ea typeface="华文行楷"/>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pitchFamily="34" charset="0"/>
            <a:ea typeface="华文新魏"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pitchFamily="34" charset="0"/>
            <a:ea typeface="华文新魏" pitchFamily="2" charset="-122"/>
          </a:defRPr>
        </a:defPPr>
      </a:lstStyle>
    </a:lnDef>
  </a:objectDefaults>
  <a:extraClrSchemeLst>
    <a:extraClrScheme>
      <a:clrScheme name="213TGp_natural_light_v2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213TGp_natural_light_v2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213TGp_natural_light_v2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213TGp_natural_light_v2</Template>
  <TotalTime>1564</TotalTime>
  <Words>5446</Words>
  <Application>Microsoft Office PowerPoint</Application>
  <PresentationFormat>全屏显示(16:9)</PresentationFormat>
  <Paragraphs>329</Paragraphs>
  <Slides>58</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58</vt:i4>
      </vt:variant>
    </vt:vector>
  </HeadingPairs>
  <TitlesOfParts>
    <vt:vector size="74" baseType="lpstr">
      <vt:lpstr>DFKai-SB</vt:lpstr>
      <vt:lpstr>华文彩云</vt:lpstr>
      <vt:lpstr>华文仿宋</vt:lpstr>
      <vt:lpstr>华文新魏</vt:lpstr>
      <vt:lpstr>华文行楷</vt:lpstr>
      <vt:lpstr>宋体</vt:lpstr>
      <vt:lpstr>微软雅黑</vt:lpstr>
      <vt:lpstr>Arial</vt:lpstr>
      <vt:lpstr>Cambria Math</vt:lpstr>
      <vt:lpstr>Times New Roman</vt:lpstr>
      <vt:lpstr>Verdana</vt:lpstr>
      <vt:lpstr>Wingdings</vt:lpstr>
      <vt:lpstr>Wingdings 2</vt:lpstr>
      <vt:lpstr>213TGp_natural_light_v2</vt:lpstr>
      <vt:lpstr>1_213TGp_natural_light_v2</vt:lpstr>
      <vt:lpstr>包图主题2</vt:lpstr>
      <vt:lpstr>PowerPoint 演示文稿</vt:lpstr>
      <vt:lpstr>一、财务分析的概念及作用</vt:lpstr>
      <vt:lpstr>一、财务分析的概念及作用</vt:lpstr>
      <vt:lpstr>PowerPoint 演示文稿</vt:lpstr>
      <vt:lpstr>PowerPoint 演示文稿</vt:lpstr>
      <vt:lpstr>PowerPoint 演示文稿</vt:lpstr>
      <vt:lpstr>PowerPoint 演示文稿</vt:lpstr>
      <vt:lpstr>PowerPoint 演示文稿</vt:lpstr>
      <vt:lpstr>PowerPoint 演示文稿</vt:lpstr>
      <vt:lpstr>四、财务分析的内容</vt:lpstr>
      <vt:lpstr>四、财务分析的内容</vt:lpstr>
      <vt:lpstr>PowerPoint 演示文稿</vt:lpstr>
      <vt:lpstr>一、比率分析法</vt:lpstr>
      <vt:lpstr>二、因素分析法</vt:lpstr>
      <vt:lpstr>二、因素分析法</vt:lpstr>
      <vt:lpstr>二、因素分析法</vt:lpstr>
      <vt:lpstr>二、因素分析法</vt:lpstr>
      <vt:lpstr>二、因素分析法</vt:lpstr>
      <vt:lpstr>三、比较分析法</vt:lpstr>
      <vt:lpstr>三、比较分析法</vt:lpstr>
      <vt:lpstr>三、比较分析法</vt:lpstr>
      <vt:lpstr>三、比较分析法</vt:lpstr>
      <vt:lpstr>三、比较分析法</vt:lpstr>
      <vt:lpstr>三、比较分析法</vt:lpstr>
      <vt:lpstr>PowerPoint 演示文稿</vt:lpstr>
      <vt:lpstr>一、偿债能力分析</vt:lpstr>
      <vt:lpstr>一、偿债能力分析</vt:lpstr>
      <vt:lpstr>一、偿债能力分析</vt:lpstr>
      <vt:lpstr>一、偿债能力分析</vt:lpstr>
      <vt:lpstr>一、偿债能力分析</vt:lpstr>
      <vt:lpstr>一、偿债能力分析</vt:lpstr>
      <vt:lpstr>一、偿债能力分析</vt:lpstr>
      <vt:lpstr>一、偿债能力分析</vt:lpstr>
      <vt:lpstr>一、偿债能力分析</vt:lpstr>
      <vt:lpstr>二、营运能力分析</vt:lpstr>
      <vt:lpstr>二、营运能力分析</vt:lpstr>
      <vt:lpstr>二、营运能力分析</vt:lpstr>
      <vt:lpstr>二、营运能力分析</vt:lpstr>
      <vt:lpstr>二、营运能力分析</vt:lpstr>
      <vt:lpstr>三、盈利能力分析</vt:lpstr>
      <vt:lpstr>三、盈利能力分析</vt:lpstr>
      <vt:lpstr>三、盈利能力分析</vt:lpstr>
      <vt:lpstr>三、盈利能力分析</vt:lpstr>
      <vt:lpstr>四、发展能力分析</vt:lpstr>
      <vt:lpstr>四、发展能力分析</vt:lpstr>
      <vt:lpstr>四、发展能力分析</vt:lpstr>
      <vt:lpstr>四、发展能力分析</vt:lpstr>
      <vt:lpstr>四、发展能力分析</vt:lpstr>
      <vt:lpstr>PowerPoint 演示文稿</vt:lpstr>
      <vt:lpstr>一、财务综合分析概述</vt:lpstr>
      <vt:lpstr>二、财务综合分析的方法</vt:lpstr>
      <vt:lpstr>二、财务综合分析的方法</vt:lpstr>
      <vt:lpstr>二、财务综合分析的方法</vt:lpstr>
      <vt:lpstr>二、财务综合分析的方法</vt:lpstr>
      <vt:lpstr>二、财务综合分析的方法</vt:lpstr>
      <vt:lpstr>二、财务综合分析的方法</vt:lpstr>
      <vt:lpstr>二、财务综合分析的方法</vt:lpstr>
      <vt:lpstr>PowerPoint 演示文稿</vt:lpstr>
    </vt:vector>
  </TitlesOfParts>
  <Company>笨笨</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youyou</dc:creator>
  <cp:lastModifiedBy>Windows User</cp:lastModifiedBy>
  <cp:revision>138</cp:revision>
  <dcterms:created xsi:type="dcterms:W3CDTF">2006-09-19T11:20:34Z</dcterms:created>
  <dcterms:modified xsi:type="dcterms:W3CDTF">2023-07-06T03:21:00Z</dcterms:modified>
</cp:coreProperties>
</file>