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Lst>
  <p:notesMasterIdLst>
    <p:notesMasterId r:id="rId99"/>
  </p:notesMasterIdLst>
  <p:sldIdLst>
    <p:sldId id="366" r:id="rId3"/>
    <p:sldId id="367" r:id="rId4"/>
    <p:sldId id="371" r:id="rId5"/>
    <p:sldId id="378" r:id="rId6"/>
    <p:sldId id="376" r:id="rId7"/>
    <p:sldId id="381" r:id="rId8"/>
    <p:sldId id="385" r:id="rId9"/>
    <p:sldId id="469" r:id="rId10"/>
    <p:sldId id="386" r:id="rId11"/>
    <p:sldId id="454" r:id="rId12"/>
    <p:sldId id="389" r:id="rId13"/>
    <p:sldId id="392" r:id="rId14"/>
    <p:sldId id="393" r:id="rId15"/>
    <p:sldId id="470" r:id="rId16"/>
    <p:sldId id="396" r:id="rId17"/>
    <p:sldId id="398" r:id="rId18"/>
    <p:sldId id="401" r:id="rId19"/>
    <p:sldId id="402" r:id="rId20"/>
    <p:sldId id="403" r:id="rId21"/>
    <p:sldId id="404" r:id="rId22"/>
    <p:sldId id="405" r:id="rId23"/>
    <p:sldId id="406" r:id="rId24"/>
    <p:sldId id="409" r:id="rId25"/>
    <p:sldId id="410" r:id="rId26"/>
    <p:sldId id="411" r:id="rId27"/>
    <p:sldId id="412" r:id="rId28"/>
    <p:sldId id="416" r:id="rId29"/>
    <p:sldId id="420" r:id="rId30"/>
    <p:sldId id="471" r:id="rId31"/>
    <p:sldId id="421" r:id="rId32"/>
    <p:sldId id="424" r:id="rId33"/>
    <p:sldId id="467" r:id="rId34"/>
    <p:sldId id="425" r:id="rId35"/>
    <p:sldId id="426" r:id="rId36"/>
    <p:sldId id="428" r:id="rId37"/>
    <p:sldId id="429" r:id="rId38"/>
    <p:sldId id="431" r:id="rId39"/>
    <p:sldId id="432" r:id="rId40"/>
    <p:sldId id="433" r:id="rId41"/>
    <p:sldId id="434" r:id="rId42"/>
    <p:sldId id="437" r:id="rId43"/>
    <p:sldId id="438" r:id="rId44"/>
    <p:sldId id="472" r:id="rId45"/>
    <p:sldId id="476" r:id="rId46"/>
    <p:sldId id="477" r:id="rId47"/>
    <p:sldId id="478" r:id="rId48"/>
    <p:sldId id="479" r:id="rId49"/>
    <p:sldId id="446" r:id="rId50"/>
    <p:sldId id="480" r:id="rId51"/>
    <p:sldId id="447" r:id="rId52"/>
    <p:sldId id="481" r:id="rId53"/>
    <p:sldId id="482" r:id="rId54"/>
    <p:sldId id="541" r:id="rId55"/>
    <p:sldId id="489" r:id="rId56"/>
    <p:sldId id="490" r:id="rId57"/>
    <p:sldId id="542" r:id="rId58"/>
    <p:sldId id="543" r:id="rId59"/>
    <p:sldId id="544" r:id="rId60"/>
    <p:sldId id="492" r:id="rId61"/>
    <p:sldId id="545" r:id="rId62"/>
    <p:sldId id="496" r:id="rId63"/>
    <p:sldId id="497" r:id="rId64"/>
    <p:sldId id="498" r:id="rId65"/>
    <p:sldId id="499" r:id="rId66"/>
    <p:sldId id="501" r:id="rId67"/>
    <p:sldId id="502" r:id="rId68"/>
    <p:sldId id="503" r:id="rId69"/>
    <p:sldId id="504" r:id="rId70"/>
    <p:sldId id="505" r:id="rId71"/>
    <p:sldId id="506" r:id="rId72"/>
    <p:sldId id="507" r:id="rId73"/>
    <p:sldId id="510" r:id="rId74"/>
    <p:sldId id="512" r:id="rId75"/>
    <p:sldId id="513" r:id="rId76"/>
    <p:sldId id="547" r:id="rId77"/>
    <p:sldId id="516" r:id="rId78"/>
    <p:sldId id="517" r:id="rId79"/>
    <p:sldId id="518" r:id="rId80"/>
    <p:sldId id="548" r:id="rId81"/>
    <p:sldId id="549" r:id="rId82"/>
    <p:sldId id="550" r:id="rId83"/>
    <p:sldId id="521" r:id="rId84"/>
    <p:sldId id="551" r:id="rId85"/>
    <p:sldId id="552" r:id="rId86"/>
    <p:sldId id="553" r:id="rId87"/>
    <p:sldId id="527" r:id="rId88"/>
    <p:sldId id="529" r:id="rId89"/>
    <p:sldId id="554" r:id="rId90"/>
    <p:sldId id="531" r:id="rId91"/>
    <p:sldId id="532" r:id="rId92"/>
    <p:sldId id="555" r:id="rId93"/>
    <p:sldId id="535" r:id="rId94"/>
    <p:sldId id="536" r:id="rId95"/>
    <p:sldId id="539" r:id="rId96"/>
    <p:sldId id="556" r:id="rId97"/>
    <p:sldId id="557" r:id="rId98"/>
  </p:sldIdLst>
  <p:sldSz cx="12192000" cy="6858000"/>
  <p:notesSz cx="6858000" cy="9144000"/>
  <p:custDataLst>
    <p:tags r:id="rId10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萍 洪" initials="小萍" lastIdx="1" clrIdx="0">
    <p:extLst>
      <p:ext uri="{19B8F6BF-5375-455C-9EA6-DF929625EA0E}">
        <p15:presenceInfo xmlns:p15="http://schemas.microsoft.com/office/powerpoint/2012/main" userId="023096ff57f21c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409"/>
    <a:srgbClr val="C81622"/>
    <a:srgbClr val="B61D22"/>
    <a:srgbClr val="B61D2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06" autoAdjust="0"/>
    <p:restoredTop sz="94660"/>
  </p:normalViewPr>
  <p:slideViewPr>
    <p:cSldViewPr snapToGrid="0">
      <p:cViewPr varScale="1">
        <p:scale>
          <a:sx n="70" d="100"/>
          <a:sy n="70" d="100"/>
        </p:scale>
        <p:origin x="508" y="52"/>
      </p:cViewPr>
      <p:guideLst>
        <p:guide orient="horz" pos="2146"/>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presProps" Target="pres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tags" Target="tags/tag1.xml"/><Relationship Id="rId105"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pPr/>
              <a:t>2023/7/6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pPr/>
              <a:t>‹#›</a:t>
            </a:fld>
            <a:endParaRPr lang="zh-CN" altLang="en-US"/>
          </a:p>
        </p:txBody>
      </p:sp>
    </p:spTree>
    <p:extLst>
      <p:ext uri="{BB962C8B-B14F-4D97-AF65-F5344CB8AC3E}">
        <p14:creationId xmlns:p14="http://schemas.microsoft.com/office/powerpoint/2010/main" val="1760866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457200" rtl="0" eaLnBrk="1" fontAlgn="auto" latinLnBrk="0" hangingPunct="1">
                <a:lnSpc>
                  <a:spcPct val="100000"/>
                </a:lnSpc>
                <a:spcBef>
                  <a:spcPts val="0"/>
                </a:spcBef>
                <a:spcAft>
                  <a:spcPts val="0"/>
                </a:spcAft>
                <a:buClrTx/>
                <a:buSzTx/>
                <a:buFontTx/>
                <a:buNone/>
                <a:defRPr/>
              </a:pPr>
              <a:t>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457200" rtl="0" eaLnBrk="1" fontAlgn="auto" latinLnBrk="0" hangingPunct="1">
                <a:lnSpc>
                  <a:spcPct val="100000"/>
                </a:lnSpc>
                <a:spcBef>
                  <a:spcPts val="0"/>
                </a:spcBef>
                <a:spcAft>
                  <a:spcPts val="0"/>
                </a:spcAft>
                <a:buClrTx/>
                <a:buSzTx/>
                <a:buFontTx/>
                <a:buNone/>
                <a:defRPr/>
              </a:pPr>
              <a:t>51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4069369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9.jpeg"/><Relationship Id="rId4" Type="http://schemas.openxmlformats.org/officeDocument/2006/relationships/image" Target="../media/image8.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2B0AF8D1-8B9C-4DEE-B211-3DBC0ADDE07D}" type="slidenum">
              <a:rPr kumimoji="0" lang="zh-CN" altLang="en-US" sz="1800" b="0" i="0" u="none" strike="noStrike" kern="1200" cap="none" spc="0" normalizeH="0" baseline="0" noProof="0" smtClean="0">
                <a:ln>
                  <a:noFill/>
                </a:ln>
                <a:solidFill>
                  <a:srgbClr val="000000"/>
                </a:solidFill>
                <a:effectLst/>
                <a:uLnTx/>
                <a:uFillTx/>
                <a:latin typeface="Arial"/>
                <a:ea typeface="微软雅黑"/>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397894301"/>
      </p:ext>
    </p:extLst>
  </p:cSld>
  <p:clrMapOvr>
    <a:masterClrMapping/>
  </p:clrMapOvr>
  <p:transition spd="slow" advTm="3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4" name="Freeform 47"/>
          <p:cNvSpPr>
            <a:spLocks noChangeArrowheads="1"/>
          </p:cNvSpPr>
          <p:nvPr/>
        </p:nvSpPr>
        <p:spPr bwMode="auto">
          <a:xfrm>
            <a:off x="1" y="-86784"/>
            <a:ext cx="12232217" cy="706968"/>
          </a:xfrm>
          <a:custGeom>
            <a:avLst/>
            <a:gdLst>
              <a:gd name="T0" fmla="*/ 0 w 5779"/>
              <a:gd name="T1" fmla="*/ 472 h 480"/>
              <a:gd name="T2" fmla="*/ 3261 w 5779"/>
              <a:gd name="T3" fmla="*/ 473 h 480"/>
              <a:gd name="T4" fmla="*/ 3437 w 5779"/>
              <a:gd name="T5" fmla="*/ 465 h 480"/>
              <a:gd name="T6" fmla="*/ 3763 w 5779"/>
              <a:gd name="T7" fmla="*/ 314 h 480"/>
              <a:gd name="T8" fmla="*/ 5779 w 5779"/>
              <a:gd name="T9" fmla="*/ 314 h 480"/>
              <a:gd name="T10" fmla="*/ 5777 w 5779"/>
              <a:gd name="T11" fmla="*/ 0 h 480"/>
              <a:gd name="T12" fmla="*/ 0 w 5779"/>
              <a:gd name="T13" fmla="*/ 1 h 480"/>
              <a:gd name="T14" fmla="*/ 0 w 5779"/>
              <a:gd name="T15" fmla="*/ 472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9" h="480">
                <a:moveTo>
                  <a:pt x="0" y="472"/>
                </a:moveTo>
                <a:lnTo>
                  <a:pt x="3261" y="473"/>
                </a:lnTo>
                <a:cubicBezTo>
                  <a:pt x="3402" y="473"/>
                  <a:pt x="3356" y="480"/>
                  <a:pt x="3437" y="465"/>
                </a:cubicBezTo>
                <a:lnTo>
                  <a:pt x="3763" y="314"/>
                </a:lnTo>
                <a:lnTo>
                  <a:pt x="5779" y="314"/>
                </a:lnTo>
                <a:lnTo>
                  <a:pt x="5777" y="0"/>
                </a:lnTo>
                <a:lnTo>
                  <a:pt x="0" y="1"/>
                </a:lnTo>
                <a:lnTo>
                  <a:pt x="0" y="472"/>
                </a:lnTo>
                <a:close/>
              </a:path>
            </a:pathLst>
          </a:custGeom>
          <a:blipFill dpi="0" rotWithShape="1">
            <a:blip r:embed="rId2"/>
            <a:srcRect/>
            <a:stretch>
              <a:fillRect/>
            </a:stretch>
          </a:blip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 name="Freeform 46"/>
          <p:cNvSpPr>
            <a:spLocks noChangeArrowheads="1"/>
          </p:cNvSpPr>
          <p:nvPr/>
        </p:nvSpPr>
        <p:spPr bwMode="auto">
          <a:xfrm>
            <a:off x="-2117" y="1109133"/>
            <a:ext cx="12234335" cy="5748867"/>
          </a:xfrm>
          <a:custGeom>
            <a:avLst/>
            <a:gdLst>
              <a:gd name="T0" fmla="*/ 7 w 5780"/>
              <a:gd name="T1" fmla="*/ 3616 h 3622"/>
              <a:gd name="T2" fmla="*/ 5780 w 5780"/>
              <a:gd name="T3" fmla="*/ 3622 h 3622"/>
              <a:gd name="T4" fmla="*/ 5760 w 5780"/>
              <a:gd name="T5" fmla="*/ 0 h 3622"/>
              <a:gd name="T6" fmla="*/ 0 w 5780"/>
              <a:gd name="T7" fmla="*/ 0 h 3622"/>
              <a:gd name="T8" fmla="*/ 7 w 5780"/>
              <a:gd name="T9" fmla="*/ 3616 h 3622"/>
            </a:gdLst>
            <a:ahLst/>
            <a:cxnLst>
              <a:cxn ang="0">
                <a:pos x="T0" y="T1"/>
              </a:cxn>
              <a:cxn ang="0">
                <a:pos x="T2" y="T3"/>
              </a:cxn>
              <a:cxn ang="0">
                <a:pos x="T4" y="T5"/>
              </a:cxn>
              <a:cxn ang="0">
                <a:pos x="T6" y="T7"/>
              </a:cxn>
              <a:cxn ang="0">
                <a:pos x="T8" y="T9"/>
              </a:cxn>
            </a:cxnLst>
            <a:rect l="0" t="0" r="r" b="b"/>
            <a:pathLst>
              <a:path w="5780" h="3622">
                <a:moveTo>
                  <a:pt x="7" y="3616"/>
                </a:moveTo>
                <a:lnTo>
                  <a:pt x="5780" y="3622"/>
                </a:lnTo>
                <a:lnTo>
                  <a:pt x="5760" y="0"/>
                </a:lnTo>
                <a:lnTo>
                  <a:pt x="0" y="0"/>
                </a:lnTo>
                <a:lnTo>
                  <a:pt x="7" y="3616"/>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 name="Freeform 73"/>
          <p:cNvSpPr>
            <a:spLocks noChangeArrowheads="1"/>
          </p:cNvSpPr>
          <p:nvPr/>
        </p:nvSpPr>
        <p:spPr bwMode="auto">
          <a:xfrm>
            <a:off x="4233" y="685800"/>
            <a:ext cx="12175067" cy="685800"/>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7" name="Group 74"/>
          <p:cNvGrpSpPr>
            <a:grpSpLocks/>
          </p:cNvGrpSpPr>
          <p:nvPr/>
        </p:nvGrpSpPr>
        <p:grpSpPr bwMode="auto">
          <a:xfrm>
            <a:off x="9213851" y="457200"/>
            <a:ext cx="2563283" cy="575733"/>
            <a:chOff x="0" y="0"/>
            <a:chExt cx="2074" cy="621"/>
          </a:xfrm>
        </p:grpSpPr>
        <p:sp>
          <p:nvSpPr>
            <p:cNvPr id="8" name="AutoShape 75"/>
            <p:cNvSpPr>
              <a:spLocks noChangeArrowheads="1"/>
            </p:cNvSpPr>
            <p:nvPr/>
          </p:nvSpPr>
          <p:spPr bwMode="auto">
            <a:xfrm>
              <a:off x="0" y="0"/>
              <a:ext cx="622" cy="621"/>
            </a:xfrm>
            <a:prstGeom prst="roundRect">
              <a:avLst>
                <a:gd name="adj" fmla="val 10079"/>
              </a:avLst>
            </a:prstGeom>
            <a:blipFill dpi="0" rotWithShape="1">
              <a:blip r:embed="rId3"/>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AutoShape 76"/>
            <p:cNvSpPr>
              <a:spLocks noChangeArrowheads="1"/>
            </p:cNvSpPr>
            <p:nvPr/>
          </p:nvSpPr>
          <p:spPr bwMode="auto">
            <a:xfrm>
              <a:off x="724" y="0"/>
              <a:ext cx="620" cy="621"/>
            </a:xfrm>
            <a:prstGeom prst="roundRect">
              <a:avLst>
                <a:gd name="adj" fmla="val 10079"/>
              </a:avLst>
            </a:prstGeom>
            <a:blipFill dpi="0" rotWithShape="1">
              <a:blip r:embed="rId4"/>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 name="AutoShape 77"/>
            <p:cNvSpPr>
              <a:spLocks noChangeArrowheads="1"/>
            </p:cNvSpPr>
            <p:nvPr/>
          </p:nvSpPr>
          <p:spPr bwMode="auto">
            <a:xfrm>
              <a:off x="1452" y="0"/>
              <a:ext cx="622" cy="621"/>
            </a:xfrm>
            <a:prstGeom prst="roundRect">
              <a:avLst>
                <a:gd name="adj" fmla="val 10079"/>
              </a:avLst>
            </a:prstGeom>
            <a:blipFill dpi="0" rotWithShape="1">
              <a:blip r:embed="rId5"/>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1" name="Rectangle 69"/>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 name="Rectangle 70"/>
          <p:cNvSpPr>
            <a:spLocks noGrp="1"/>
          </p:cNvSpPr>
          <p:nvPr>
            <p:ph type="ftr" sz="quarter" idx="11"/>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 name="Rectangle 71"/>
          <p:cNvSpPr>
            <a:spLocks noGrp="1"/>
          </p:cNvSpPr>
          <p:nvPr>
            <p:ph type="sldNum" sz="quarter" idx="12"/>
          </p:nvPr>
        </p:nvSpPr>
        <p:spPr/>
        <p:txBody>
          <a:bodyPr/>
          <a:lstStyle>
            <a:lvl1pPr>
              <a:defRPr smtClean="0"/>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AC57BD5-2259-4EE1-AC6C-35A64AB3A718}" type="slidenum">
              <a:rPr kumimoji="0" altLang="en-US" sz="1800" b="0" i="0" u="none" strike="noStrike" kern="1200" cap="none" spc="0" normalizeH="0" baseline="0" noProof="0">
                <a:ln>
                  <a:noFill/>
                </a:ln>
                <a:solidFill>
                  <a:srgbClr val="000000"/>
                </a:solidFill>
                <a:effectLst/>
                <a:uLnTx/>
                <a:uFillTx/>
                <a:latin typeface="Arial"/>
                <a:ea typeface="微软雅黑"/>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2810800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标题幻灯片">
    <p:bg>
      <p:bgPr>
        <a:gradFill rotWithShape="0">
          <a:gsLst>
            <a:gs pos="0">
              <a:srgbClr val="FFFFFF"/>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4" name="Freeform 39"/>
          <p:cNvSpPr/>
          <p:nvPr/>
        </p:nvSpPr>
        <p:spPr bwMode="gray">
          <a:xfrm>
            <a:off x="4233" y="6346826"/>
            <a:ext cx="12175067" cy="511175"/>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Freeform 29"/>
          <p:cNvSpPr/>
          <p:nvPr/>
        </p:nvSpPr>
        <p:spPr bwMode="gray">
          <a:xfrm>
            <a:off x="-2115" y="-1587"/>
            <a:ext cx="12206817" cy="4940300"/>
          </a:xfrm>
          <a:custGeom>
            <a:avLst/>
            <a:gdLst/>
            <a:ahLst/>
            <a:cxnLst>
              <a:cxn ang="0">
                <a:pos x="8" y="3103"/>
              </a:cxn>
              <a:cxn ang="0">
                <a:pos x="2913" y="3102"/>
              </a:cxn>
              <a:cxn ang="0">
                <a:pos x="3143" y="3022"/>
              </a:cxn>
              <a:cxn ang="0">
                <a:pos x="3668" y="2460"/>
              </a:cxn>
              <a:cxn ang="0">
                <a:pos x="4129" y="2235"/>
              </a:cxn>
              <a:cxn ang="0">
                <a:pos x="5761" y="2235"/>
              </a:cxn>
              <a:cxn ang="0">
                <a:pos x="5767" y="0"/>
              </a:cxn>
              <a:cxn ang="0">
                <a:pos x="0" y="1"/>
              </a:cxn>
              <a:cxn ang="0">
                <a:pos x="8" y="3103"/>
              </a:cxn>
            </a:cxnLst>
            <a:rect l="0" t="0" r="r" b="b"/>
            <a:pathLst>
              <a:path w="5767" h="3128">
                <a:moveTo>
                  <a:pt x="8" y="3103"/>
                </a:moveTo>
                <a:lnTo>
                  <a:pt x="2913" y="3102"/>
                </a:lnTo>
                <a:cubicBezTo>
                  <a:pt x="3054" y="3102"/>
                  <a:pt x="3012" y="3128"/>
                  <a:pt x="3143" y="3022"/>
                </a:cubicBezTo>
                <a:lnTo>
                  <a:pt x="3668" y="2460"/>
                </a:lnTo>
                <a:cubicBezTo>
                  <a:pt x="3832" y="2329"/>
                  <a:pt x="3809" y="2215"/>
                  <a:pt x="4129" y="2235"/>
                </a:cubicBezTo>
                <a:lnTo>
                  <a:pt x="5761" y="2235"/>
                </a:lnTo>
                <a:lnTo>
                  <a:pt x="5767" y="0"/>
                </a:lnTo>
                <a:lnTo>
                  <a:pt x="0" y="1"/>
                </a:lnTo>
                <a:lnTo>
                  <a:pt x="8" y="3103"/>
                </a:lnTo>
                <a:close/>
              </a:path>
            </a:pathLst>
          </a:custGeom>
          <a:solidFill>
            <a:schemeClr val="bg2">
              <a:alpha val="89999"/>
            </a:scheme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 name="Freeform 28"/>
          <p:cNvSpPr/>
          <p:nvPr/>
        </p:nvSpPr>
        <p:spPr bwMode="gray">
          <a:xfrm>
            <a:off x="1" y="1"/>
            <a:ext cx="12206817" cy="4333875"/>
          </a:xfrm>
          <a:custGeom>
            <a:avLst/>
            <a:gdLst/>
            <a:ahLst/>
            <a:cxnLst>
              <a:cxn ang="0">
                <a:pos x="8" y="2730"/>
              </a:cxn>
              <a:cxn ang="0">
                <a:pos x="3040" y="2726"/>
              </a:cxn>
              <a:cxn ang="0">
                <a:pos x="3347" y="2630"/>
              </a:cxn>
              <a:cxn ang="0">
                <a:pos x="3795" y="2170"/>
              </a:cxn>
              <a:cxn ang="0">
                <a:pos x="4115" y="2080"/>
              </a:cxn>
              <a:cxn ang="0">
                <a:pos x="5760" y="2093"/>
              </a:cxn>
              <a:cxn ang="0">
                <a:pos x="5767" y="0"/>
              </a:cxn>
              <a:cxn ang="0">
                <a:pos x="0" y="1"/>
              </a:cxn>
              <a:cxn ang="0">
                <a:pos x="8" y="2730"/>
              </a:cxn>
            </a:cxnLst>
            <a:rect l="0" t="0" r="r" b="b"/>
            <a:pathLst>
              <a:path w="5767" h="2730">
                <a:moveTo>
                  <a:pt x="8" y="2730"/>
                </a:moveTo>
                <a:lnTo>
                  <a:pt x="3040" y="2726"/>
                </a:lnTo>
                <a:cubicBezTo>
                  <a:pt x="3181" y="2726"/>
                  <a:pt x="3224" y="2728"/>
                  <a:pt x="3347" y="2630"/>
                </a:cubicBezTo>
                <a:lnTo>
                  <a:pt x="3795" y="2170"/>
                </a:lnTo>
                <a:cubicBezTo>
                  <a:pt x="3923" y="2078"/>
                  <a:pt x="3942" y="2074"/>
                  <a:pt x="4115" y="2080"/>
                </a:cubicBezTo>
                <a:lnTo>
                  <a:pt x="5760" y="2093"/>
                </a:lnTo>
                <a:lnTo>
                  <a:pt x="5767" y="0"/>
                </a:lnTo>
                <a:lnTo>
                  <a:pt x="0" y="1"/>
                </a:lnTo>
                <a:lnTo>
                  <a:pt x="8" y="2730"/>
                </a:lnTo>
                <a:close/>
              </a:path>
            </a:pathLst>
          </a:custGeom>
          <a:gradFill rotWithShape="1">
            <a:gsLst>
              <a:gs pos="0">
                <a:schemeClr val="bg1">
                  <a:gamma/>
                  <a:tint val="0"/>
                  <a:invGamma/>
                </a:schemeClr>
              </a:gs>
              <a:gs pos="100000">
                <a:schemeClr val="bg1">
                  <a:alpha val="89999"/>
                </a:schemeClr>
              </a:gs>
            </a:gsLst>
            <a:lin ang="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 name="Freeform 30"/>
          <p:cNvSpPr/>
          <p:nvPr/>
        </p:nvSpPr>
        <p:spPr bwMode="gray">
          <a:xfrm>
            <a:off x="1" y="0"/>
            <a:ext cx="12204700" cy="1600200"/>
          </a:xfrm>
          <a:custGeom>
            <a:avLst/>
            <a:gdLst/>
            <a:ahLst/>
            <a:cxnLst>
              <a:cxn ang="0">
                <a:pos x="0" y="1008"/>
              </a:cxn>
              <a:cxn ang="0">
                <a:pos x="1884" y="1008"/>
              </a:cxn>
              <a:cxn ang="0">
                <a:pos x="2152" y="921"/>
              </a:cxn>
              <a:cxn ang="0">
                <a:pos x="2560" y="531"/>
              </a:cxn>
              <a:cxn ang="0">
                <a:pos x="2892" y="448"/>
              </a:cxn>
              <a:cxn ang="0">
                <a:pos x="5766" y="461"/>
              </a:cxn>
              <a:cxn ang="0">
                <a:pos x="5758" y="0"/>
              </a:cxn>
              <a:cxn ang="0">
                <a:pos x="0" y="2"/>
              </a:cxn>
              <a:cxn ang="0">
                <a:pos x="0" y="1008"/>
              </a:cxn>
            </a:cxnLst>
            <a:rect l="0" t="0" r="r" b="b"/>
            <a:pathLst>
              <a:path w="5766" h="1008">
                <a:moveTo>
                  <a:pt x="0" y="1008"/>
                </a:moveTo>
                <a:lnTo>
                  <a:pt x="1884" y="1008"/>
                </a:lnTo>
                <a:cubicBezTo>
                  <a:pt x="2088" y="990"/>
                  <a:pt x="2034" y="1005"/>
                  <a:pt x="2152" y="921"/>
                </a:cubicBezTo>
                <a:lnTo>
                  <a:pt x="2560" y="531"/>
                </a:lnTo>
                <a:cubicBezTo>
                  <a:pt x="2683" y="452"/>
                  <a:pt x="2611" y="454"/>
                  <a:pt x="2892" y="448"/>
                </a:cubicBezTo>
                <a:lnTo>
                  <a:pt x="5766" y="461"/>
                </a:lnTo>
                <a:lnTo>
                  <a:pt x="5758" y="0"/>
                </a:lnTo>
                <a:lnTo>
                  <a:pt x="0" y="2"/>
                </a:lnTo>
                <a:lnTo>
                  <a:pt x="0" y="1008"/>
                </a:lnTo>
                <a:close/>
              </a:path>
            </a:pathLst>
          </a:custGeom>
          <a:gradFill rotWithShape="1">
            <a:gsLst>
              <a:gs pos="0">
                <a:schemeClr val="bg1"/>
              </a:gs>
              <a:gs pos="100000">
                <a:schemeClr val="bg2"/>
              </a:gs>
            </a:gsLst>
            <a:lin ang="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Freeform 27" descr="1"/>
          <p:cNvSpPr/>
          <p:nvPr/>
        </p:nvSpPr>
        <p:spPr bwMode="gray">
          <a:xfrm>
            <a:off x="0" y="-9525"/>
            <a:ext cx="12227984" cy="1362075"/>
          </a:xfrm>
          <a:custGeom>
            <a:avLst/>
            <a:gdLst/>
            <a:ahLst/>
            <a:cxnLst>
              <a:cxn ang="0">
                <a:pos x="0" y="858"/>
              </a:cxn>
              <a:cxn ang="0">
                <a:pos x="1926" y="857"/>
              </a:cxn>
              <a:cxn ang="0">
                <a:pos x="2157" y="793"/>
              </a:cxn>
              <a:cxn ang="0">
                <a:pos x="2509" y="473"/>
              </a:cxn>
              <a:cxn ang="0">
                <a:pos x="2970" y="390"/>
              </a:cxn>
              <a:cxn ang="0">
                <a:pos x="5773" y="388"/>
              </a:cxn>
              <a:cxn ang="0">
                <a:pos x="5777" y="0"/>
              </a:cxn>
              <a:cxn ang="0">
                <a:pos x="0" y="2"/>
              </a:cxn>
              <a:cxn ang="0">
                <a:pos x="0" y="858"/>
              </a:cxn>
            </a:cxnLst>
            <a:rect l="0" t="0" r="r" b="b"/>
            <a:pathLst>
              <a:path w="5777" h="858">
                <a:moveTo>
                  <a:pt x="0" y="858"/>
                </a:moveTo>
                <a:lnTo>
                  <a:pt x="1926" y="857"/>
                </a:lnTo>
                <a:cubicBezTo>
                  <a:pt x="2067" y="857"/>
                  <a:pt x="2068" y="850"/>
                  <a:pt x="2157" y="793"/>
                </a:cubicBezTo>
                <a:lnTo>
                  <a:pt x="2509" y="473"/>
                </a:lnTo>
                <a:cubicBezTo>
                  <a:pt x="2644" y="406"/>
                  <a:pt x="2477" y="396"/>
                  <a:pt x="2970" y="390"/>
                </a:cubicBezTo>
                <a:lnTo>
                  <a:pt x="5773" y="388"/>
                </a:lnTo>
                <a:lnTo>
                  <a:pt x="5777" y="0"/>
                </a:lnTo>
                <a:lnTo>
                  <a:pt x="0" y="2"/>
                </a:lnTo>
                <a:lnTo>
                  <a:pt x="0" y="858"/>
                </a:lnTo>
                <a:close/>
              </a:path>
            </a:pathLst>
          </a:custGeom>
          <a:blipFill dpi="0" rotWithShape="1">
            <a:blip r:embed="rId2"/>
            <a:srcRect/>
            <a:stretch>
              <a:fillRect/>
            </a:stretch>
          </a:blip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Freeform 37"/>
          <p:cNvSpPr/>
          <p:nvPr/>
        </p:nvSpPr>
        <p:spPr bwMode="gray">
          <a:xfrm>
            <a:off x="4233" y="4562476"/>
            <a:ext cx="12175067" cy="511175"/>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 name="AutoShape 33"/>
          <p:cNvSpPr>
            <a:spLocks noChangeArrowheads="1"/>
          </p:cNvSpPr>
          <p:nvPr/>
        </p:nvSpPr>
        <p:spPr bwMode="gray">
          <a:xfrm>
            <a:off x="533400" y="4495800"/>
            <a:ext cx="1390651" cy="1042988"/>
          </a:xfrm>
          <a:prstGeom prst="roundRect">
            <a:avLst>
              <a:gd name="adj" fmla="val 10079"/>
            </a:avLst>
          </a:prstGeom>
          <a:blipFill dpi="0" rotWithShape="1">
            <a:blip r:embed="rId3"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1" name="AutoShape 34"/>
          <p:cNvSpPr>
            <a:spLocks noChangeArrowheads="1"/>
          </p:cNvSpPr>
          <p:nvPr/>
        </p:nvSpPr>
        <p:spPr bwMode="gray">
          <a:xfrm>
            <a:off x="2154767" y="4495800"/>
            <a:ext cx="1390651" cy="1042988"/>
          </a:xfrm>
          <a:prstGeom prst="roundRect">
            <a:avLst>
              <a:gd name="adj" fmla="val 10079"/>
            </a:avLst>
          </a:prstGeom>
          <a:blipFill dpi="0" rotWithShape="1">
            <a:blip r:embed="rId4"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2" name="AutoShape 35"/>
          <p:cNvSpPr>
            <a:spLocks noChangeArrowheads="1"/>
          </p:cNvSpPr>
          <p:nvPr/>
        </p:nvSpPr>
        <p:spPr bwMode="gray">
          <a:xfrm>
            <a:off x="3788833" y="4495800"/>
            <a:ext cx="1390651" cy="1042988"/>
          </a:xfrm>
          <a:prstGeom prst="roundRect">
            <a:avLst>
              <a:gd name="adj" fmla="val 10079"/>
            </a:avLst>
          </a:prstGeom>
          <a:blipFill dpi="0" rotWithShape="1">
            <a:blip r:embed="rId5"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087" name="Rectangle 15"/>
          <p:cNvSpPr>
            <a:spLocks noGrp="1" noChangeArrowheads="1"/>
          </p:cNvSpPr>
          <p:nvPr>
            <p:ph type="ctrTitle"/>
          </p:nvPr>
        </p:nvSpPr>
        <p:spPr>
          <a:xfrm>
            <a:off x="304800" y="1828801"/>
            <a:ext cx="7315200" cy="1470025"/>
          </a:xfrm>
        </p:spPr>
        <p:txBody>
          <a:bodyPr/>
          <a:lstStyle>
            <a:lvl1pPr>
              <a:defRPr sz="4400">
                <a:solidFill>
                  <a:schemeClr val="tx1"/>
                </a:solidFill>
              </a:defRPr>
            </a:lvl1pPr>
          </a:lstStyle>
          <a:p>
            <a:r>
              <a:rPr lang="zh-CN" altLang="en-US"/>
              <a:t>单击此处编辑母版标题样式</a:t>
            </a:r>
          </a:p>
        </p:txBody>
      </p:sp>
      <p:sp>
        <p:nvSpPr>
          <p:cNvPr id="3088" name="Rectangle 16"/>
          <p:cNvSpPr>
            <a:spLocks noGrp="1" noChangeArrowheads="1"/>
          </p:cNvSpPr>
          <p:nvPr>
            <p:ph type="subTitle" idx="1"/>
          </p:nvPr>
        </p:nvSpPr>
        <p:spPr>
          <a:xfrm>
            <a:off x="304801" y="3200400"/>
            <a:ext cx="7296151" cy="457200"/>
          </a:xfrm>
        </p:spPr>
        <p:txBody>
          <a:bodyPr/>
          <a:lstStyle>
            <a:lvl1pPr marL="0" indent="0" algn="dist">
              <a:buFontTx/>
              <a:buNone/>
              <a:defRPr sz="1600" i="1">
                <a:latin typeface="Times New Roman" panose="02020603050405020304" pitchFamily="18" charset="0"/>
              </a:defRPr>
            </a:lvl1pPr>
          </a:lstStyle>
          <a:p>
            <a:r>
              <a:rPr lang="zh-CN" altLang="en-US"/>
              <a:t>单击此处编辑母版副标题样式</a:t>
            </a:r>
          </a:p>
        </p:txBody>
      </p:sp>
      <p:sp>
        <p:nvSpPr>
          <p:cNvPr id="23" name="Rectangle 17"/>
          <p:cNvSpPr>
            <a:spLocks noGrp="1" noChangeArrowheads="1"/>
          </p:cNvSpPr>
          <p:nvPr>
            <p:ph type="dt" sz="half" idx="2"/>
          </p:nvPr>
        </p:nvSpPr>
        <p:spPr bwMode="gray">
          <a:xfrm>
            <a:off x="1016000" y="6477000"/>
            <a:ext cx="2844800" cy="24765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kern="1200" cap="none" spc="0" normalizeH="0" baseline="0" noProof="0">
              <a:ln>
                <a:noFill/>
              </a:ln>
              <a:solidFill>
                <a:srgbClr val="000000"/>
              </a:solidFill>
              <a:effectLst/>
              <a:uLnTx/>
              <a:uFillTx/>
              <a:latin typeface="Arial"/>
              <a:ea typeface="宋体" panose="02010600030101010101" pitchFamily="2" charset="-122"/>
              <a:cs typeface="+mn-cs"/>
            </a:endParaRPr>
          </a:p>
        </p:txBody>
      </p:sp>
      <p:sp>
        <p:nvSpPr>
          <p:cNvPr id="24" name="Rectangle 18"/>
          <p:cNvSpPr>
            <a:spLocks noGrp="1" noChangeArrowheads="1"/>
          </p:cNvSpPr>
          <p:nvPr>
            <p:ph type="ftr" sz="quarter" idx="3"/>
          </p:nvPr>
        </p:nvSpPr>
        <p:spPr bwMode="gray">
          <a:xfrm>
            <a:off x="4064000" y="6477000"/>
            <a:ext cx="4368800" cy="247650"/>
          </a:xfrm>
          <a:prstGeom prst="rect">
            <a:avLst/>
          </a:prstGeom>
          <a:ln>
            <a:miter lim="800000"/>
          </a:ln>
        </p:spPr>
        <p:txBody>
          <a:bodyPr vert="horz" wrap="square" lIns="91440" tIns="45720" rIns="91440" bIns="45720" numCol="1" anchor="t" anchorCtr="0" compatLnSpc="1"/>
          <a:lstStyle>
            <a:lvl1pPr algn="l">
              <a:defRPr smtClean="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kern="1200" cap="none" spc="0" normalizeH="0" baseline="0" noProof="0">
              <a:ln>
                <a:noFill/>
              </a:ln>
              <a:solidFill>
                <a:srgbClr val="000000"/>
              </a:solidFill>
              <a:effectLst/>
              <a:uLnTx/>
              <a:uFillTx/>
              <a:latin typeface="Arial"/>
              <a:ea typeface="宋体" panose="02010600030101010101" pitchFamily="2" charset="-122"/>
              <a:cs typeface="+mn-cs"/>
            </a:endParaRPr>
          </a:p>
        </p:txBody>
      </p:sp>
      <p:sp>
        <p:nvSpPr>
          <p:cNvPr id="25" name="Rectangle 19"/>
          <p:cNvSpPr>
            <a:spLocks noGrp="1" noChangeArrowheads="1"/>
          </p:cNvSpPr>
          <p:nvPr>
            <p:ph type="sldNum" sz="quarter" idx="4"/>
          </p:nvPr>
        </p:nvSpPr>
        <p:spPr bwMode="gray">
          <a:xfrm>
            <a:off x="406400" y="6477000"/>
            <a:ext cx="508000" cy="247650"/>
          </a:xfrm>
          <a:prstGeom prst="rect">
            <a:avLst/>
          </a:prstGeom>
          <a:ln>
            <a:miter lim="800000"/>
          </a:ln>
        </p:spPr>
        <p:txBody>
          <a:bodyPr vert="horz" wrap="square" lIns="91440" tIns="45720" rIns="91440" bIns="45720" numCol="1" anchor="t" anchorCtr="0" compatLnSpc="1"/>
          <a:lstStyle/>
          <a:p>
            <a:pPr marL="0" marR="0" lvl="0" indent="0" algn="r" defTabSz="4572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10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zh-CN" altLang="en-US" sz="10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endParaRPr>
          </a:p>
        </p:txBody>
      </p:sp>
    </p:spTree>
    <p:extLst>
      <p:ext uri="{BB962C8B-B14F-4D97-AF65-F5344CB8AC3E}">
        <p14:creationId xmlns:p14="http://schemas.microsoft.com/office/powerpoint/2010/main" val="387748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25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0" grpId="0" animBg="1"/>
      <p:bldP spid="21" grpId="0" animBg="1"/>
      <p:bldP spid="2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2B0AF8D1-8B9C-4DEE-B211-3DBC0ADDE07D}" type="slidenum">
              <a:rPr lang="zh-CN" altLang="en-US" smtClean="0"/>
              <a:pPr/>
              <a:t>‹#›</a:t>
            </a:fld>
            <a:endParaRPr lang="zh-CN" altLang="en-US"/>
          </a:p>
        </p:txBody>
      </p:sp>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AndTwoObj">
  <p:cSld name="标题，文本与两项内容">
    <p:spTree>
      <p:nvGrpSpPr>
        <p:cNvPr id="1" name=""/>
        <p:cNvGrpSpPr/>
        <p:nvPr/>
      </p:nvGrpSpPr>
      <p:grpSpPr>
        <a:xfrm>
          <a:off x="0" y="0"/>
          <a:ext cx="0" cy="0"/>
          <a:chOff x="0" y="0"/>
          <a:chExt cx="0" cy="0"/>
        </a:xfrm>
      </p:grpSpPr>
      <p:sp>
        <p:nvSpPr>
          <p:cNvPr id="6" name="Freeform 47"/>
          <p:cNvSpPr>
            <a:spLocks noChangeArrowheads="1"/>
          </p:cNvSpPr>
          <p:nvPr/>
        </p:nvSpPr>
        <p:spPr bwMode="auto">
          <a:xfrm>
            <a:off x="1" y="-86784"/>
            <a:ext cx="12232217" cy="706968"/>
          </a:xfrm>
          <a:custGeom>
            <a:avLst/>
            <a:gdLst>
              <a:gd name="T0" fmla="*/ 0 w 5779"/>
              <a:gd name="T1" fmla="*/ 472 h 480"/>
              <a:gd name="T2" fmla="*/ 3261 w 5779"/>
              <a:gd name="T3" fmla="*/ 473 h 480"/>
              <a:gd name="T4" fmla="*/ 3437 w 5779"/>
              <a:gd name="T5" fmla="*/ 465 h 480"/>
              <a:gd name="T6" fmla="*/ 3763 w 5779"/>
              <a:gd name="T7" fmla="*/ 314 h 480"/>
              <a:gd name="T8" fmla="*/ 5779 w 5779"/>
              <a:gd name="T9" fmla="*/ 314 h 480"/>
              <a:gd name="T10" fmla="*/ 5777 w 5779"/>
              <a:gd name="T11" fmla="*/ 0 h 480"/>
              <a:gd name="T12" fmla="*/ 0 w 5779"/>
              <a:gd name="T13" fmla="*/ 1 h 480"/>
              <a:gd name="T14" fmla="*/ 0 w 5779"/>
              <a:gd name="T15" fmla="*/ 472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9" h="480">
                <a:moveTo>
                  <a:pt x="0" y="472"/>
                </a:moveTo>
                <a:lnTo>
                  <a:pt x="3261" y="473"/>
                </a:lnTo>
                <a:cubicBezTo>
                  <a:pt x="3402" y="473"/>
                  <a:pt x="3356" y="480"/>
                  <a:pt x="3437" y="465"/>
                </a:cubicBezTo>
                <a:lnTo>
                  <a:pt x="3763" y="314"/>
                </a:lnTo>
                <a:lnTo>
                  <a:pt x="5779" y="314"/>
                </a:lnTo>
                <a:lnTo>
                  <a:pt x="5777" y="0"/>
                </a:lnTo>
                <a:lnTo>
                  <a:pt x="0" y="1"/>
                </a:lnTo>
                <a:lnTo>
                  <a:pt x="0" y="472"/>
                </a:lnTo>
                <a:close/>
              </a:path>
            </a:pathLst>
          </a:custGeom>
          <a:blipFill dpi="0" rotWithShape="1">
            <a:blip r:embed="rId2"/>
            <a:srcRect/>
            <a:stretch>
              <a:fillRect/>
            </a:stretch>
          </a:blip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7" name="Freeform 46"/>
          <p:cNvSpPr>
            <a:spLocks noChangeArrowheads="1"/>
          </p:cNvSpPr>
          <p:nvPr/>
        </p:nvSpPr>
        <p:spPr bwMode="auto">
          <a:xfrm>
            <a:off x="-2117" y="1109133"/>
            <a:ext cx="12234335" cy="5748867"/>
          </a:xfrm>
          <a:custGeom>
            <a:avLst/>
            <a:gdLst>
              <a:gd name="T0" fmla="*/ 7 w 5780"/>
              <a:gd name="T1" fmla="*/ 3616 h 3622"/>
              <a:gd name="T2" fmla="*/ 5780 w 5780"/>
              <a:gd name="T3" fmla="*/ 3622 h 3622"/>
              <a:gd name="T4" fmla="*/ 5760 w 5780"/>
              <a:gd name="T5" fmla="*/ 0 h 3622"/>
              <a:gd name="T6" fmla="*/ 0 w 5780"/>
              <a:gd name="T7" fmla="*/ 0 h 3622"/>
              <a:gd name="T8" fmla="*/ 7 w 5780"/>
              <a:gd name="T9" fmla="*/ 3616 h 3622"/>
            </a:gdLst>
            <a:ahLst/>
            <a:cxnLst>
              <a:cxn ang="0">
                <a:pos x="T0" y="T1"/>
              </a:cxn>
              <a:cxn ang="0">
                <a:pos x="T2" y="T3"/>
              </a:cxn>
              <a:cxn ang="0">
                <a:pos x="T4" y="T5"/>
              </a:cxn>
              <a:cxn ang="0">
                <a:pos x="T6" y="T7"/>
              </a:cxn>
              <a:cxn ang="0">
                <a:pos x="T8" y="T9"/>
              </a:cxn>
            </a:cxnLst>
            <a:rect l="0" t="0" r="r" b="b"/>
            <a:pathLst>
              <a:path w="5780" h="3622">
                <a:moveTo>
                  <a:pt x="7" y="3616"/>
                </a:moveTo>
                <a:lnTo>
                  <a:pt x="5780" y="3622"/>
                </a:lnTo>
                <a:lnTo>
                  <a:pt x="5760" y="0"/>
                </a:lnTo>
                <a:lnTo>
                  <a:pt x="0" y="0"/>
                </a:lnTo>
                <a:lnTo>
                  <a:pt x="7" y="3616"/>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8" name="Freeform 73"/>
          <p:cNvSpPr>
            <a:spLocks noChangeArrowheads="1"/>
          </p:cNvSpPr>
          <p:nvPr/>
        </p:nvSpPr>
        <p:spPr bwMode="auto">
          <a:xfrm>
            <a:off x="4233" y="685800"/>
            <a:ext cx="12175067" cy="685800"/>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nvGrpSpPr>
          <p:cNvPr id="9" name="Group 74"/>
          <p:cNvGrpSpPr>
            <a:grpSpLocks/>
          </p:cNvGrpSpPr>
          <p:nvPr/>
        </p:nvGrpSpPr>
        <p:grpSpPr bwMode="auto">
          <a:xfrm>
            <a:off x="9213851" y="457200"/>
            <a:ext cx="2563283" cy="575733"/>
            <a:chOff x="0" y="0"/>
            <a:chExt cx="2074" cy="621"/>
          </a:xfrm>
        </p:grpSpPr>
        <p:sp>
          <p:nvSpPr>
            <p:cNvPr id="10" name="AutoShape 75"/>
            <p:cNvSpPr>
              <a:spLocks noChangeArrowheads="1"/>
            </p:cNvSpPr>
            <p:nvPr/>
          </p:nvSpPr>
          <p:spPr bwMode="auto">
            <a:xfrm>
              <a:off x="0" y="0"/>
              <a:ext cx="622" cy="621"/>
            </a:xfrm>
            <a:prstGeom prst="roundRect">
              <a:avLst>
                <a:gd name="adj" fmla="val 10079"/>
              </a:avLst>
            </a:prstGeom>
            <a:blipFill dpi="0" rotWithShape="1">
              <a:blip r:embed="rId3"/>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11" name="AutoShape 76"/>
            <p:cNvSpPr>
              <a:spLocks noChangeArrowheads="1"/>
            </p:cNvSpPr>
            <p:nvPr/>
          </p:nvSpPr>
          <p:spPr bwMode="auto">
            <a:xfrm>
              <a:off x="724" y="0"/>
              <a:ext cx="620" cy="621"/>
            </a:xfrm>
            <a:prstGeom prst="roundRect">
              <a:avLst>
                <a:gd name="adj" fmla="val 10079"/>
              </a:avLst>
            </a:prstGeom>
            <a:blipFill dpi="0" rotWithShape="1">
              <a:blip r:embed="rId4"/>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12" name="AutoShape 77"/>
            <p:cNvSpPr>
              <a:spLocks noChangeArrowheads="1"/>
            </p:cNvSpPr>
            <p:nvPr/>
          </p:nvSpPr>
          <p:spPr bwMode="auto">
            <a:xfrm>
              <a:off x="1452" y="0"/>
              <a:ext cx="622" cy="621"/>
            </a:xfrm>
            <a:prstGeom prst="roundRect">
              <a:avLst>
                <a:gd name="adj" fmla="val 10079"/>
              </a:avLst>
            </a:prstGeom>
            <a:blipFill dpi="0" rotWithShape="1">
              <a:blip r:embed="rId5"/>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sp>
        <p:nvSpPr>
          <p:cNvPr id="2" name="标题 1"/>
          <p:cNvSpPr>
            <a:spLocks noGrp="1"/>
          </p:cNvSpPr>
          <p:nvPr>
            <p:ph type="title"/>
          </p:nvPr>
        </p:nvSpPr>
        <p:spPr/>
        <p:txBody>
          <a:bodyPr/>
          <a:lstStyle/>
          <a:p>
            <a:r>
              <a:rPr lang="zh-CN" altLang="en-US" noProof="1"/>
              <a:t>单击此处编辑母版标题样式</a:t>
            </a:r>
          </a:p>
        </p:txBody>
      </p:sp>
      <p:sp>
        <p:nvSpPr>
          <p:cNvPr id="3" name="文本占位符 2"/>
          <p:cNvSpPr>
            <a:spLocks noGrp="1"/>
          </p:cNvSpPr>
          <p:nvPr>
            <p:ph type="body" sz="half" idx="1"/>
          </p:nvPr>
        </p:nvSpPr>
        <p:spPr>
          <a:xfrm>
            <a:off x="838200" y="1825625"/>
            <a:ext cx="5181600" cy="4351339"/>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quarter" idx="2"/>
          </p:nvPr>
        </p:nvSpPr>
        <p:spPr>
          <a:xfrm>
            <a:off x="6172200" y="1825625"/>
            <a:ext cx="5181600" cy="209867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内容占位符 4"/>
          <p:cNvSpPr>
            <a:spLocks noGrp="1"/>
          </p:cNvSpPr>
          <p:nvPr>
            <p:ph sz="quarter" idx="3"/>
          </p:nvPr>
        </p:nvSpPr>
        <p:spPr>
          <a:xfrm>
            <a:off x="6172200" y="4076702"/>
            <a:ext cx="5181600" cy="21002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3" name="Rectangle 69"/>
          <p:cNvSpPr>
            <a:spLocks noGrp="1"/>
          </p:cNvSpPr>
          <p:nvPr>
            <p:ph type="dt" sz="half" idx="10"/>
          </p:nvPr>
        </p:nvSpPr>
        <p:spPr/>
        <p:txBody>
          <a:bodyPr/>
          <a:lstStyle>
            <a:lvl1pPr>
              <a:defRPr/>
            </a:lvl1pPr>
          </a:lstStyle>
          <a:p>
            <a:pPr>
              <a:defRPr/>
            </a:pPr>
            <a:endParaRPr lang="en-US" altLang="zh-CN"/>
          </a:p>
        </p:txBody>
      </p:sp>
      <p:sp>
        <p:nvSpPr>
          <p:cNvPr id="14" name="Rectangle 70"/>
          <p:cNvSpPr>
            <a:spLocks noGrp="1"/>
          </p:cNvSpPr>
          <p:nvPr>
            <p:ph type="ftr" sz="quarter" idx="11"/>
          </p:nvPr>
        </p:nvSpPr>
        <p:spPr/>
        <p:txBody>
          <a:bodyPr/>
          <a:lstStyle>
            <a:lvl1pPr>
              <a:defRPr/>
            </a:lvl1pPr>
          </a:lstStyle>
          <a:p>
            <a:pPr>
              <a:defRPr/>
            </a:pPr>
            <a:endParaRPr lang="en-US" altLang="zh-CN"/>
          </a:p>
        </p:txBody>
      </p:sp>
      <p:sp>
        <p:nvSpPr>
          <p:cNvPr id="15" name="Rectangle 71"/>
          <p:cNvSpPr>
            <a:spLocks noGrp="1"/>
          </p:cNvSpPr>
          <p:nvPr>
            <p:ph type="sldNum" sz="quarter" idx="12"/>
          </p:nvPr>
        </p:nvSpPr>
        <p:spPr/>
        <p:txBody>
          <a:bodyPr/>
          <a:lstStyle>
            <a:lvl1pPr>
              <a:defRPr smtClean="0"/>
            </a:lvl1pPr>
          </a:lstStyle>
          <a:p>
            <a:pPr>
              <a:defRPr/>
            </a:pPr>
            <a:fld id="{BC7E7160-8027-4C5A-92B3-6E98D4505273}" type="slidenum">
              <a:rPr altLang="en-US"/>
              <a:pPr>
                <a:defRPr/>
              </a:pPr>
              <a:t>‹#›</a:t>
            </a:fld>
            <a:endParaRPr lang="zh-CN" altLang="en-US"/>
          </a:p>
        </p:txBody>
      </p:sp>
    </p:spTree>
    <p:extLst>
      <p:ext uri="{BB962C8B-B14F-4D97-AF65-F5344CB8AC3E}">
        <p14:creationId xmlns:p14="http://schemas.microsoft.com/office/powerpoint/2010/main" val="4071820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4" name="Freeform 47"/>
          <p:cNvSpPr>
            <a:spLocks noChangeArrowheads="1"/>
          </p:cNvSpPr>
          <p:nvPr/>
        </p:nvSpPr>
        <p:spPr bwMode="auto">
          <a:xfrm>
            <a:off x="1" y="-86784"/>
            <a:ext cx="12232217" cy="706968"/>
          </a:xfrm>
          <a:custGeom>
            <a:avLst/>
            <a:gdLst>
              <a:gd name="T0" fmla="*/ 0 w 5779"/>
              <a:gd name="T1" fmla="*/ 472 h 480"/>
              <a:gd name="T2" fmla="*/ 3261 w 5779"/>
              <a:gd name="T3" fmla="*/ 473 h 480"/>
              <a:gd name="T4" fmla="*/ 3437 w 5779"/>
              <a:gd name="T5" fmla="*/ 465 h 480"/>
              <a:gd name="T6" fmla="*/ 3763 w 5779"/>
              <a:gd name="T7" fmla="*/ 314 h 480"/>
              <a:gd name="T8" fmla="*/ 5779 w 5779"/>
              <a:gd name="T9" fmla="*/ 314 h 480"/>
              <a:gd name="T10" fmla="*/ 5777 w 5779"/>
              <a:gd name="T11" fmla="*/ 0 h 480"/>
              <a:gd name="T12" fmla="*/ 0 w 5779"/>
              <a:gd name="T13" fmla="*/ 1 h 480"/>
              <a:gd name="T14" fmla="*/ 0 w 5779"/>
              <a:gd name="T15" fmla="*/ 472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9" h="480">
                <a:moveTo>
                  <a:pt x="0" y="472"/>
                </a:moveTo>
                <a:lnTo>
                  <a:pt x="3261" y="473"/>
                </a:lnTo>
                <a:cubicBezTo>
                  <a:pt x="3402" y="473"/>
                  <a:pt x="3356" y="480"/>
                  <a:pt x="3437" y="465"/>
                </a:cubicBezTo>
                <a:lnTo>
                  <a:pt x="3763" y="314"/>
                </a:lnTo>
                <a:lnTo>
                  <a:pt x="5779" y="314"/>
                </a:lnTo>
                <a:lnTo>
                  <a:pt x="5777" y="0"/>
                </a:lnTo>
                <a:lnTo>
                  <a:pt x="0" y="1"/>
                </a:lnTo>
                <a:lnTo>
                  <a:pt x="0" y="472"/>
                </a:lnTo>
                <a:close/>
              </a:path>
            </a:pathLst>
          </a:custGeom>
          <a:blipFill dpi="0" rotWithShape="1">
            <a:blip r:embed="rId2"/>
            <a:srcRect/>
            <a:stretch>
              <a:fillRect/>
            </a:stretch>
          </a:blip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5" name="Freeform 46"/>
          <p:cNvSpPr>
            <a:spLocks noChangeArrowheads="1"/>
          </p:cNvSpPr>
          <p:nvPr/>
        </p:nvSpPr>
        <p:spPr bwMode="auto">
          <a:xfrm>
            <a:off x="-2117" y="1109133"/>
            <a:ext cx="12234335" cy="5748867"/>
          </a:xfrm>
          <a:custGeom>
            <a:avLst/>
            <a:gdLst>
              <a:gd name="T0" fmla="*/ 7 w 5780"/>
              <a:gd name="T1" fmla="*/ 3616 h 3622"/>
              <a:gd name="T2" fmla="*/ 5780 w 5780"/>
              <a:gd name="T3" fmla="*/ 3622 h 3622"/>
              <a:gd name="T4" fmla="*/ 5760 w 5780"/>
              <a:gd name="T5" fmla="*/ 0 h 3622"/>
              <a:gd name="T6" fmla="*/ 0 w 5780"/>
              <a:gd name="T7" fmla="*/ 0 h 3622"/>
              <a:gd name="T8" fmla="*/ 7 w 5780"/>
              <a:gd name="T9" fmla="*/ 3616 h 3622"/>
            </a:gdLst>
            <a:ahLst/>
            <a:cxnLst>
              <a:cxn ang="0">
                <a:pos x="T0" y="T1"/>
              </a:cxn>
              <a:cxn ang="0">
                <a:pos x="T2" y="T3"/>
              </a:cxn>
              <a:cxn ang="0">
                <a:pos x="T4" y="T5"/>
              </a:cxn>
              <a:cxn ang="0">
                <a:pos x="T6" y="T7"/>
              </a:cxn>
              <a:cxn ang="0">
                <a:pos x="T8" y="T9"/>
              </a:cxn>
            </a:cxnLst>
            <a:rect l="0" t="0" r="r" b="b"/>
            <a:pathLst>
              <a:path w="5780" h="3622">
                <a:moveTo>
                  <a:pt x="7" y="3616"/>
                </a:moveTo>
                <a:lnTo>
                  <a:pt x="5780" y="3622"/>
                </a:lnTo>
                <a:lnTo>
                  <a:pt x="5760" y="0"/>
                </a:lnTo>
                <a:lnTo>
                  <a:pt x="0" y="0"/>
                </a:lnTo>
                <a:lnTo>
                  <a:pt x="7" y="3616"/>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6" name="Freeform 73"/>
          <p:cNvSpPr>
            <a:spLocks noChangeArrowheads="1"/>
          </p:cNvSpPr>
          <p:nvPr/>
        </p:nvSpPr>
        <p:spPr bwMode="auto">
          <a:xfrm>
            <a:off x="4233" y="685800"/>
            <a:ext cx="12175067" cy="685800"/>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nvGrpSpPr>
          <p:cNvPr id="7" name="Group 74"/>
          <p:cNvGrpSpPr>
            <a:grpSpLocks/>
          </p:cNvGrpSpPr>
          <p:nvPr/>
        </p:nvGrpSpPr>
        <p:grpSpPr bwMode="auto">
          <a:xfrm>
            <a:off x="9213851" y="457200"/>
            <a:ext cx="2563283" cy="575733"/>
            <a:chOff x="0" y="0"/>
            <a:chExt cx="2074" cy="621"/>
          </a:xfrm>
        </p:grpSpPr>
        <p:sp>
          <p:nvSpPr>
            <p:cNvPr id="8" name="AutoShape 75"/>
            <p:cNvSpPr>
              <a:spLocks noChangeArrowheads="1"/>
            </p:cNvSpPr>
            <p:nvPr/>
          </p:nvSpPr>
          <p:spPr bwMode="auto">
            <a:xfrm>
              <a:off x="0" y="0"/>
              <a:ext cx="622" cy="621"/>
            </a:xfrm>
            <a:prstGeom prst="roundRect">
              <a:avLst>
                <a:gd name="adj" fmla="val 10079"/>
              </a:avLst>
            </a:prstGeom>
            <a:blipFill dpi="0" rotWithShape="1">
              <a:blip r:embed="rId3"/>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9" name="AutoShape 76"/>
            <p:cNvSpPr>
              <a:spLocks noChangeArrowheads="1"/>
            </p:cNvSpPr>
            <p:nvPr/>
          </p:nvSpPr>
          <p:spPr bwMode="auto">
            <a:xfrm>
              <a:off x="724" y="0"/>
              <a:ext cx="620" cy="621"/>
            </a:xfrm>
            <a:prstGeom prst="roundRect">
              <a:avLst>
                <a:gd name="adj" fmla="val 10079"/>
              </a:avLst>
            </a:prstGeom>
            <a:blipFill dpi="0" rotWithShape="1">
              <a:blip r:embed="rId4"/>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10" name="AutoShape 77"/>
            <p:cNvSpPr>
              <a:spLocks noChangeArrowheads="1"/>
            </p:cNvSpPr>
            <p:nvPr/>
          </p:nvSpPr>
          <p:spPr bwMode="auto">
            <a:xfrm>
              <a:off x="1452" y="0"/>
              <a:ext cx="622" cy="621"/>
            </a:xfrm>
            <a:prstGeom prst="roundRect">
              <a:avLst>
                <a:gd name="adj" fmla="val 10079"/>
              </a:avLst>
            </a:prstGeom>
            <a:blipFill dpi="0" rotWithShape="1">
              <a:blip r:embed="rId5"/>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1" name="Rectangle 69"/>
          <p:cNvSpPr>
            <a:spLocks noGrp="1"/>
          </p:cNvSpPr>
          <p:nvPr>
            <p:ph type="dt" sz="half" idx="10"/>
          </p:nvPr>
        </p:nvSpPr>
        <p:spPr/>
        <p:txBody>
          <a:bodyPr/>
          <a:lstStyle>
            <a:lvl1pPr>
              <a:defRPr/>
            </a:lvl1pPr>
          </a:lstStyle>
          <a:p>
            <a:pPr>
              <a:defRPr/>
            </a:pPr>
            <a:endParaRPr lang="en-US" altLang="zh-CN"/>
          </a:p>
        </p:txBody>
      </p:sp>
      <p:sp>
        <p:nvSpPr>
          <p:cNvPr id="12" name="Rectangle 70"/>
          <p:cNvSpPr>
            <a:spLocks noGrp="1"/>
          </p:cNvSpPr>
          <p:nvPr>
            <p:ph type="ftr" sz="quarter" idx="11"/>
          </p:nvPr>
        </p:nvSpPr>
        <p:spPr/>
        <p:txBody>
          <a:bodyPr/>
          <a:lstStyle>
            <a:lvl1pPr>
              <a:defRPr/>
            </a:lvl1pPr>
          </a:lstStyle>
          <a:p>
            <a:pPr>
              <a:defRPr/>
            </a:pPr>
            <a:endParaRPr lang="en-US" altLang="zh-CN"/>
          </a:p>
        </p:txBody>
      </p:sp>
      <p:sp>
        <p:nvSpPr>
          <p:cNvPr id="13" name="Rectangle 71"/>
          <p:cNvSpPr>
            <a:spLocks noGrp="1"/>
          </p:cNvSpPr>
          <p:nvPr>
            <p:ph type="sldNum" sz="quarter" idx="12"/>
          </p:nvPr>
        </p:nvSpPr>
        <p:spPr/>
        <p:txBody>
          <a:bodyPr/>
          <a:lstStyle>
            <a:lvl1pPr>
              <a:defRPr smtClean="0"/>
            </a:lvl1pPr>
          </a:lstStyle>
          <a:p>
            <a:pPr>
              <a:defRPr/>
            </a:pPr>
            <a:fld id="{FAC57BD5-2259-4EE1-AC6C-35A64AB3A718}" type="slidenum">
              <a:rPr altLang="en-US"/>
              <a:pPr>
                <a:defRPr/>
              </a:pPr>
              <a:t>‹#›</a:t>
            </a:fld>
            <a:endParaRPr lang="zh-CN" altLang="en-US"/>
          </a:p>
        </p:txBody>
      </p:sp>
    </p:spTree>
    <p:extLst>
      <p:ext uri="{BB962C8B-B14F-4D97-AF65-F5344CB8AC3E}">
        <p14:creationId xmlns:p14="http://schemas.microsoft.com/office/powerpoint/2010/main" val="510880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002120"/>
      </p:ext>
    </p:extLst>
  </p:cSld>
  <p:clrMapOvr>
    <a:masterClrMapping/>
  </p:clrMapOvr>
  <p:transition spd="slow"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765900"/>
      </p:ext>
    </p:extLst>
  </p:cSld>
  <p:clrMapOvr>
    <a:masterClrMapping/>
  </p:clrMapOvr>
  <p:transition spd="slow"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373377"/>
      </p:ext>
    </p:extLst>
  </p:cSld>
  <p:clrMapOvr>
    <a:masterClrMapping/>
  </p:clrMapOvr>
  <p:transition spd="slow" advTm="3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3427108"/>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transition spd="slow" advTm="300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2.wmf"/><Relationship Id="rId5" Type="http://schemas.openxmlformats.org/officeDocument/2006/relationships/oleObject" Target="../embeddings/oleObject2.bin"/><Relationship Id="rId4" Type="http://schemas.openxmlformats.org/officeDocument/2006/relationships/image" Target="../media/image11.wmf"/></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4.wmf"/><Relationship Id="rId5" Type="http://schemas.openxmlformats.org/officeDocument/2006/relationships/oleObject" Target="../embeddings/oleObject4.bin"/><Relationship Id="rId4" Type="http://schemas.openxmlformats.org/officeDocument/2006/relationships/image" Target="../media/image13.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8.wmf"/><Relationship Id="rId5" Type="http://schemas.openxmlformats.org/officeDocument/2006/relationships/oleObject" Target="../embeddings/oleObject7.bin"/><Relationship Id="rId4" Type="http://schemas.openxmlformats.org/officeDocument/2006/relationships/image" Target="../media/image17.wmf"/></Relationships>
</file>

<file path=ppt/slides/_rels/slide21.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0.wmf"/><Relationship Id="rId5" Type="http://schemas.openxmlformats.org/officeDocument/2006/relationships/oleObject" Target="../embeddings/oleObject9.bin"/><Relationship Id="rId4" Type="http://schemas.openxmlformats.org/officeDocument/2006/relationships/image" Target="../media/image19.wmf"/></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220.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5.wmf"/><Relationship Id="rId5" Type="http://schemas.openxmlformats.org/officeDocument/2006/relationships/oleObject" Target="../embeddings/oleObject12.bin"/><Relationship Id="rId4" Type="http://schemas.openxmlformats.org/officeDocument/2006/relationships/image" Target="../media/image24.wmf"/></Relationships>
</file>

<file path=ppt/slides/_rels/slide25.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6.wmf"/><Relationship Id="rId5" Type="http://schemas.openxmlformats.org/officeDocument/2006/relationships/oleObject" Target="../embeddings/oleObject14.bin"/><Relationship Id="rId4" Type="http://schemas.openxmlformats.org/officeDocument/2006/relationships/image" Target="../media/image25.wmf"/></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280.png"/><Relationship Id="rId4" Type="http://schemas.openxmlformats.org/officeDocument/2006/relationships/image" Target="../media/image30.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31.wmf"/><Relationship Id="rId4" Type="http://schemas.openxmlformats.org/officeDocument/2006/relationships/oleObject" Target="../embeddings/oleObject17.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4.xml"/><Relationship Id="rId1" Type="http://schemas.openxmlformats.org/officeDocument/2006/relationships/vmlDrawing" Target="../drawings/vmlDrawing9.vml"/><Relationship Id="rId4" Type="http://schemas.openxmlformats.org/officeDocument/2006/relationships/image" Target="../media/image33.wmf"/></Relationships>
</file>

<file path=ppt/slides/_rels/slide57.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390.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39.wmf"/></Relationships>
</file>

<file path=ppt/slides/_rels/slide6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4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a:off x="0" y="-1"/>
            <a:ext cx="1695450" cy="3155678"/>
          </a:xfrm>
          <a:custGeom>
            <a:avLst/>
            <a:gdLst>
              <a:gd name="connsiteX0" fmla="*/ 0 w 1532690"/>
              <a:gd name="connsiteY0" fmla="*/ 0 h 2852739"/>
              <a:gd name="connsiteX1" fmla="*/ 1532690 w 1532690"/>
              <a:gd name="connsiteY1" fmla="*/ 0 h 2852739"/>
              <a:gd name="connsiteX2" fmla="*/ 4438 w 1532690"/>
              <a:gd name="connsiteY2" fmla="*/ 2852739 h 2852739"/>
              <a:gd name="connsiteX3" fmla="*/ 0 w 1532690"/>
              <a:gd name="connsiteY3" fmla="*/ 2852739 h 2852739"/>
            </a:gdLst>
            <a:ahLst/>
            <a:cxnLst>
              <a:cxn ang="0">
                <a:pos x="connsiteX0" y="connsiteY0"/>
              </a:cxn>
              <a:cxn ang="0">
                <a:pos x="connsiteX1" y="connsiteY1"/>
              </a:cxn>
              <a:cxn ang="0">
                <a:pos x="connsiteX2" y="connsiteY2"/>
              </a:cxn>
              <a:cxn ang="0">
                <a:pos x="connsiteX3" y="connsiteY3"/>
              </a:cxn>
            </a:cxnLst>
            <a:rect l="l" t="t" r="r" b="b"/>
            <a:pathLst>
              <a:path w="1532690" h="2852739">
                <a:moveTo>
                  <a:pt x="0" y="0"/>
                </a:moveTo>
                <a:lnTo>
                  <a:pt x="1532690" y="0"/>
                </a:lnTo>
                <a:lnTo>
                  <a:pt x="4438" y="2852739"/>
                </a:lnTo>
                <a:lnTo>
                  <a:pt x="0" y="2852739"/>
                </a:lnTo>
                <a:close/>
              </a:path>
            </a:pathLst>
          </a:cu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文本框 7"/>
          <p:cNvSpPr txBox="1"/>
          <p:nvPr/>
        </p:nvSpPr>
        <p:spPr>
          <a:xfrm>
            <a:off x="3879809" y="3250010"/>
            <a:ext cx="4453753" cy="646331"/>
          </a:xfrm>
          <a:prstGeom prst="rect">
            <a:avLst/>
          </a:prstGeom>
          <a:noFill/>
        </p:spPr>
        <p:txBody>
          <a:bodyPr wrap="square" rtlCol="0">
            <a:spAutoFit/>
          </a:bodyPr>
          <a:lstStyle/>
          <a:p>
            <a:pPr algn="dist"/>
            <a:r>
              <a:rPr lang="zh-CN" altLang="en-US" sz="3600" b="1" dirty="0" smtClean="0"/>
              <a:t>财务管理的价值观念</a:t>
            </a:r>
            <a:endParaRPr lang="zh-CN" altLang="en-US" sz="3600" b="1" dirty="0"/>
          </a:p>
        </p:txBody>
      </p:sp>
      <p:sp>
        <p:nvSpPr>
          <p:cNvPr id="11" name="文本框 10"/>
          <p:cNvSpPr txBox="1"/>
          <p:nvPr/>
        </p:nvSpPr>
        <p:spPr>
          <a:xfrm>
            <a:off x="4858850" y="1796621"/>
            <a:ext cx="2495673" cy="769441"/>
          </a:xfrm>
          <a:prstGeom prst="rect">
            <a:avLst/>
          </a:prstGeom>
          <a:noFill/>
        </p:spPr>
        <p:txBody>
          <a:bodyPr wrap="square" rtlCol="0">
            <a:spAutoFit/>
            <a:scene3d>
              <a:camera prst="orthographicFront"/>
              <a:lightRig rig="threePt" dir="t"/>
            </a:scene3d>
            <a:sp3d contourW="12700"/>
          </a:bodyPr>
          <a:lstStyle/>
          <a:p>
            <a:r>
              <a:rPr lang="zh-CN" altLang="en-US" sz="4400" dirty="0">
                <a:solidFill>
                  <a:srgbClr val="C81622"/>
                </a:solidFill>
                <a:latin typeface="Century Gothic" panose="020B0502020202020204" pitchFamily="34" charset="0"/>
              </a:rPr>
              <a:t>第二章</a:t>
            </a:r>
            <a:endParaRPr lang="zh-CN" altLang="en-US" sz="4400" b="1" dirty="0">
              <a:solidFill>
                <a:srgbClr val="C81622"/>
              </a:solidFill>
              <a:latin typeface="Century Gothic" panose="020B0502020202020204" pitchFamily="34" charset="0"/>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菱形 10"/>
          <p:cNvSpPr/>
          <p:nvPr/>
        </p:nvSpPr>
        <p:spPr>
          <a:xfrm>
            <a:off x="404134" y="385010"/>
            <a:ext cx="390886" cy="390886"/>
          </a:xfrm>
          <a:prstGeom prst="diamond">
            <a:avLst/>
          </a:prstGeom>
          <a:gradFill flip="none" rotWithShape="1">
            <a:gsLst>
              <a:gs pos="100000">
                <a:srgbClr val="B61D22"/>
              </a:gs>
              <a:gs pos="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996514" y="234957"/>
            <a:ext cx="4743886" cy="584775"/>
          </a:xfrm>
          <a:prstGeom prst="rect">
            <a:avLst/>
          </a:prstGeom>
        </p:spPr>
        <p:txBody>
          <a:bodyPr wrap="square">
            <a:spAutoFit/>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Arial"/>
                <a:ea typeface="微软雅黑"/>
                <a:cs typeface="+mn-cs"/>
              </a:rPr>
              <a:t>单利的现值和终值</a:t>
            </a:r>
            <a:r>
              <a:rPr kumimoji="0" lang="en-US" altLang="zh-CN" sz="2800" b="1" i="0" u="none" strike="noStrike" kern="1200" cap="none" spc="0" normalizeH="0" baseline="0" noProof="0" dirty="0">
                <a:ln>
                  <a:noFill/>
                </a:ln>
                <a:solidFill>
                  <a:srgbClr val="000000"/>
                </a:solidFill>
                <a:effectLst/>
                <a:uLnTx/>
                <a:uFillTx/>
                <a:latin typeface="Arial"/>
                <a:ea typeface="微软雅黑"/>
                <a:cs typeface="+mn-cs"/>
              </a:rPr>
              <a:t>—</a:t>
            </a:r>
            <a:r>
              <a:rPr lang="zh-CN" altLang="en-US" sz="3200" b="1" dirty="0">
                <a:solidFill>
                  <a:srgbClr val="FF0000"/>
                </a:solidFill>
                <a:latin typeface="Arial"/>
                <a:ea typeface="微软雅黑"/>
              </a:rPr>
              <a:t>小</a:t>
            </a:r>
            <a:r>
              <a:rPr kumimoji="0" lang="zh-CN" altLang="en-US" sz="3200" b="1" i="0" u="none" strike="noStrike" kern="1200" cap="none" spc="0" normalizeH="0" baseline="0" noProof="0" dirty="0">
                <a:ln>
                  <a:noFill/>
                </a:ln>
                <a:solidFill>
                  <a:srgbClr val="FF0000"/>
                </a:solidFill>
                <a:effectLst/>
                <a:uLnTx/>
                <a:uFillTx/>
                <a:latin typeface="Arial"/>
                <a:ea typeface="微软雅黑"/>
                <a:cs typeface="+mn-cs"/>
              </a:rPr>
              <a:t>结</a:t>
            </a: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6" name="TextBox 5"/>
          <p:cNvSpPr txBox="1"/>
          <p:nvPr/>
        </p:nvSpPr>
        <p:spPr>
          <a:xfrm>
            <a:off x="478808" y="1116106"/>
            <a:ext cx="10057112" cy="41549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a:t>
            </a:r>
            <a:endParaRPr kumimoji="0" lang="en-US" altLang="zh-CN" sz="24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Arial"/>
                <a:ea typeface="微软雅黑"/>
                <a:cs typeface="+mn-cs"/>
              </a:rPr>
              <a:t>一、单利终值的计算（已知现值计算终值）</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单利终值是指一定量的货币在若干期之后按单利计算的本利和。</a:t>
            </a:r>
            <a:endParaRPr kumimoji="0" lang="en-US" altLang="zh-CN" sz="24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Arial"/>
                <a:ea typeface="微软雅黑"/>
                <a:cs typeface="+mn-cs"/>
              </a:rPr>
              <a:t>二、单利现值的计算（已知终值计算现值）</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单利现值是指在单利计息条件下未来某一时点上的资金相当于现在的价值。</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zh-CN" sz="2400" b="0" i="0" u="none" strike="noStrike" kern="1200" cap="none" spc="0" normalizeH="0" baseline="0" noProof="0" dirty="0">
              <a:ln>
                <a:noFill/>
              </a:ln>
              <a:solidFill>
                <a:srgbClr val="000000"/>
              </a:solidFill>
              <a:effectLst/>
              <a:uLnTx/>
              <a:uFillTx/>
              <a:latin typeface="Arial"/>
              <a:ea typeface="微软雅黑"/>
              <a:cs typeface="+mn-cs"/>
            </a:endParaRPr>
          </a:p>
        </p:txBody>
      </p:sp>
      <p:graphicFrame>
        <p:nvGraphicFramePr>
          <p:cNvPr id="3" name="对象 2"/>
          <p:cNvGraphicFramePr>
            <a:graphicFrameLocks noGrp="1"/>
          </p:cNvGraphicFramePr>
          <p:nvPr>
            <p:extLst>
              <p:ext uri="{D42A27DB-BD31-4B8C-83A1-F6EECF244321}">
                <p14:modId xmlns:p14="http://schemas.microsoft.com/office/powerpoint/2010/main" val="2416966484"/>
              </p:ext>
            </p:extLst>
          </p:nvPr>
        </p:nvGraphicFramePr>
        <p:xfrm>
          <a:off x="3432175" y="2389472"/>
          <a:ext cx="2663825" cy="504825"/>
        </p:xfrm>
        <a:graphic>
          <a:graphicData uri="http://schemas.openxmlformats.org/presentationml/2006/ole">
            <mc:AlternateContent xmlns:mc="http://schemas.openxmlformats.org/markup-compatibility/2006">
              <mc:Choice xmlns:v="urn:schemas-microsoft-com:vml" Requires="v">
                <p:oleObj spid="_x0000_s1198" r:id="rId3" imgW="1065875" imgH="203024" progId="Equation.3">
                  <p:embed/>
                </p:oleObj>
              </mc:Choice>
              <mc:Fallback>
                <p:oleObj r:id="rId3" imgW="1065875" imgH="203024" progId="Equation.3">
                  <p:embed/>
                  <p:pic>
                    <p:nvPicPr>
                      <p:cNvPr id="3" name="对象 2"/>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2175" y="2389472"/>
                        <a:ext cx="2663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Grp="1"/>
          </p:cNvGraphicFramePr>
          <p:nvPr>
            <p:extLst>
              <p:ext uri="{D42A27DB-BD31-4B8C-83A1-F6EECF244321}">
                <p14:modId xmlns:p14="http://schemas.microsoft.com/office/powerpoint/2010/main" val="3121870909"/>
              </p:ext>
            </p:extLst>
          </p:nvPr>
        </p:nvGraphicFramePr>
        <p:xfrm>
          <a:off x="3576320" y="3963704"/>
          <a:ext cx="2590800" cy="1008062"/>
        </p:xfrm>
        <a:graphic>
          <a:graphicData uri="http://schemas.openxmlformats.org/presentationml/2006/ole">
            <mc:AlternateContent xmlns:mc="http://schemas.openxmlformats.org/markup-compatibility/2006">
              <mc:Choice xmlns:v="urn:schemas-microsoft-com:vml" Requires="v">
                <p:oleObj spid="_x0000_s1199" r:id="rId5" imgW="850531" imgH="418918" progId="Equation.3">
                  <p:embed/>
                </p:oleObj>
              </mc:Choice>
              <mc:Fallback>
                <p:oleObj r:id="rId5" imgW="850531" imgH="418918" progId="Equation.3">
                  <p:embed/>
                  <p:pic>
                    <p:nvPicPr>
                      <p:cNvPr id="4" name="对象 3"/>
                      <p:cNvPicPr>
                        <a:picLocks noGrp="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6320" y="3963704"/>
                        <a:ext cx="259080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65100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93010" y="160317"/>
            <a:ext cx="4819070" cy="523220"/>
          </a:xfrm>
          <a:prstGeom prst="rect">
            <a:avLst/>
          </a:prstGeom>
        </p:spPr>
        <p:txBody>
          <a:bodyPr wrap="square">
            <a:spAutoFit/>
          </a:bodyPr>
          <a:lstStyle/>
          <a:p>
            <a:pPr>
              <a:defRPr/>
            </a:pPr>
            <a:r>
              <a:rPr lang="zh-CN" altLang="en-US" sz="2800" b="1" dirty="0" smtClean="0"/>
              <a:t>（二）复利</a:t>
            </a:r>
            <a:r>
              <a:rPr lang="zh-CN" altLang="en-US" sz="2800" b="1" dirty="0"/>
              <a:t>终</a:t>
            </a:r>
            <a:r>
              <a:rPr lang="zh-CN" altLang="en-US" sz="2800" b="1" dirty="0" smtClean="0"/>
              <a:t>值和现值的计算</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mc:AlternateContent xmlns:mc="http://schemas.openxmlformats.org/markup-compatibility/2006" xmlns:a14="http://schemas.microsoft.com/office/drawing/2010/main">
        <mc:Choice Requires="a14">
          <p:sp>
            <p:nvSpPr>
              <p:cNvPr id="6" name="TextBox 5"/>
              <p:cNvSpPr txBox="1"/>
              <p:nvPr/>
            </p:nvSpPr>
            <p:spPr>
              <a:xfrm>
                <a:off x="478808" y="1775012"/>
                <a:ext cx="10443192" cy="4026743"/>
              </a:xfrm>
              <a:prstGeom prst="rect">
                <a:avLst/>
              </a:prstGeom>
              <a:noFill/>
            </p:spPr>
            <p:txBody>
              <a:bodyPr wrap="square" rtlCol="0">
                <a:spAutoFit/>
              </a:bodyPr>
              <a:lstStyle/>
              <a:p>
                <a:pPr algn="just">
                  <a:lnSpc>
                    <a:spcPct val="150000"/>
                  </a:lnSpc>
                  <a:spcBef>
                    <a:spcPts val="400"/>
                  </a:spcBef>
                  <a:spcAft>
                    <a:spcPts val="400"/>
                  </a:spcAft>
                </a:pPr>
                <a:r>
                  <a:rPr lang="zh-CN" altLang="en-US" sz="2200" b="1" dirty="0">
                    <a:solidFill>
                      <a:srgbClr val="FF0000"/>
                    </a:solidFill>
                  </a:rPr>
                  <a:t>复利的终值</a:t>
                </a:r>
                <a:r>
                  <a:rPr lang="zh-CN" altLang="en-US" sz="2200" dirty="0"/>
                  <a:t>是指一定量的本金按复利计算的若干年后的</a:t>
                </a:r>
                <a:r>
                  <a:rPr lang="zh-CN" altLang="en-US" sz="2200" b="1" dirty="0"/>
                  <a:t>本利和</a:t>
                </a:r>
                <a:r>
                  <a:rPr lang="zh-CN" altLang="en-US" sz="2200" dirty="0"/>
                  <a:t>。</a:t>
                </a:r>
                <a:endParaRPr lang="en-US" altLang="zh-CN" sz="2200" dirty="0"/>
              </a:p>
              <a:p>
                <a:pPr algn="just">
                  <a:spcBef>
                    <a:spcPts val="400"/>
                  </a:spcBef>
                  <a:spcAft>
                    <a:spcPts val="400"/>
                  </a:spcAft>
                </a:pPr>
                <a:r>
                  <a:rPr lang="zh-CN" altLang="zh-CN" sz="2200" dirty="0"/>
                  <a:t>若某人将本金存放于银行，年利率为</a:t>
                </a:r>
                <a:r>
                  <a:rPr lang="en-US" altLang="zh-CN" sz="2200" dirty="0"/>
                  <a:t>i</a:t>
                </a:r>
                <a:r>
                  <a:rPr lang="zh-CN" altLang="zh-CN" sz="2200" dirty="0"/>
                  <a:t>，则：</a:t>
                </a:r>
              </a:p>
              <a:p>
                <a:pPr algn="just">
                  <a:spcBef>
                    <a:spcPts val="400"/>
                  </a:spcBef>
                  <a:spcAft>
                    <a:spcPts val="400"/>
                  </a:spcAft>
                </a:pPr>
                <a:r>
                  <a:rPr lang="zh-CN" altLang="zh-CN" sz="2200" dirty="0"/>
                  <a:t>第一年的本利和为：</a:t>
                </a:r>
                <a:r>
                  <a:rPr lang="en-US" altLang="zh-CN" sz="2200" dirty="0"/>
                  <a:t>F=P+P</a:t>
                </a:r>
                <a:r>
                  <a:rPr lang="zh-CN" altLang="zh-CN" sz="2200" dirty="0"/>
                  <a:t>×</a:t>
                </a:r>
                <a:r>
                  <a:rPr lang="en-US" altLang="zh-CN" sz="2200" dirty="0"/>
                  <a:t>i=P</a:t>
                </a:r>
                <a:r>
                  <a:rPr lang="zh-CN" altLang="zh-CN" sz="2200" dirty="0"/>
                  <a:t>×（</a:t>
                </a:r>
                <a:r>
                  <a:rPr lang="en-US" altLang="zh-CN" sz="2200" dirty="0"/>
                  <a:t>1+i</a:t>
                </a:r>
                <a:r>
                  <a:rPr lang="zh-CN" altLang="zh-CN" sz="2200" dirty="0"/>
                  <a:t>）</a:t>
                </a:r>
              </a:p>
              <a:p>
                <a:pPr algn="just">
                  <a:spcBef>
                    <a:spcPts val="400"/>
                  </a:spcBef>
                  <a:spcAft>
                    <a:spcPts val="400"/>
                  </a:spcAft>
                </a:pPr>
                <a:r>
                  <a:rPr lang="zh-CN" altLang="zh-CN" sz="2200" dirty="0"/>
                  <a:t>第二年的本利和为：</a:t>
                </a:r>
                <a:r>
                  <a:rPr lang="en-US" altLang="zh-CN" sz="2200" dirty="0"/>
                  <a:t>F=</a:t>
                </a:r>
                <a:r>
                  <a:rPr lang="en-US" altLang="zh-CN" sz="2200" b="1" dirty="0"/>
                  <a:t>P</a:t>
                </a:r>
                <a:r>
                  <a:rPr lang="zh-CN" altLang="zh-CN" sz="2200" b="1" dirty="0"/>
                  <a:t>×</a:t>
                </a:r>
                <a:r>
                  <a:rPr lang="en-US" altLang="zh-CN" sz="2200" b="1" dirty="0"/>
                  <a:t>(1+i)</a:t>
                </a:r>
                <a:r>
                  <a:rPr lang="zh-CN" altLang="zh-CN" sz="2200" dirty="0"/>
                  <a:t>×</a:t>
                </a:r>
                <a:r>
                  <a:rPr lang="en-US" altLang="zh-CN" sz="2200" dirty="0"/>
                  <a:t>(1+i)=P</a:t>
                </a:r>
                <a:r>
                  <a:rPr lang="zh-CN" altLang="zh-CN" sz="2200" dirty="0"/>
                  <a:t>×</a:t>
                </a:r>
                <a14:m>
                  <m:oMath xmlns:m="http://schemas.openxmlformats.org/officeDocument/2006/math">
                    <m:sSup>
                      <m:sSupPr>
                        <m:ctrlPr>
                          <a:rPr lang="zh-CN" altLang="zh-CN" sz="2200" i="1">
                            <a:latin typeface="Cambria Math" panose="02040503050406030204" pitchFamily="18" charset="0"/>
                          </a:rPr>
                        </m:ctrlPr>
                      </m:sSupPr>
                      <m:e>
                        <m:r>
                          <a:rPr lang="zh-CN" altLang="zh-CN" sz="2200">
                            <a:latin typeface="Cambria Math"/>
                          </a:rPr>
                          <m:t>（</m:t>
                        </m:r>
                        <m:r>
                          <a:rPr lang="en-US" altLang="zh-CN" sz="2200" i="1">
                            <a:latin typeface="Cambria Math"/>
                          </a:rPr>
                          <m:t>1+</m:t>
                        </m:r>
                        <m:r>
                          <a:rPr lang="en-US" altLang="zh-CN" sz="2200" i="1">
                            <a:latin typeface="Cambria Math"/>
                          </a:rPr>
                          <m:t>𝑖</m:t>
                        </m:r>
                        <m:r>
                          <a:rPr lang="zh-CN" altLang="zh-CN" sz="2200">
                            <a:latin typeface="Cambria Math"/>
                          </a:rPr>
                          <m:t>）</m:t>
                        </m:r>
                      </m:e>
                      <m:sup>
                        <m:r>
                          <a:rPr lang="en-US" altLang="zh-CN" sz="2200" i="1">
                            <a:latin typeface="Cambria Math"/>
                          </a:rPr>
                          <m:t>2</m:t>
                        </m:r>
                      </m:sup>
                    </m:sSup>
                  </m:oMath>
                </a14:m>
                <a:endParaRPr lang="zh-CN" altLang="zh-CN" sz="2200" dirty="0"/>
              </a:p>
              <a:p>
                <a:pPr algn="just">
                  <a:spcBef>
                    <a:spcPts val="400"/>
                  </a:spcBef>
                  <a:spcAft>
                    <a:spcPts val="400"/>
                  </a:spcAft>
                </a:pPr>
                <a:r>
                  <a:rPr lang="zh-CN" altLang="zh-CN" sz="2200" dirty="0"/>
                  <a:t>第三年的本利和为：</a:t>
                </a:r>
                <a:r>
                  <a:rPr lang="en-US" altLang="zh-CN" sz="2200" dirty="0"/>
                  <a:t>F= P</a:t>
                </a:r>
                <a:r>
                  <a:rPr lang="zh-CN" altLang="zh-CN" sz="2200" dirty="0"/>
                  <a:t>×</a:t>
                </a:r>
                <a14:m>
                  <m:oMath xmlns:m="http://schemas.openxmlformats.org/officeDocument/2006/math">
                    <m:sSup>
                      <m:sSupPr>
                        <m:ctrlPr>
                          <a:rPr lang="zh-CN" altLang="zh-CN" sz="2200" i="1">
                            <a:latin typeface="Cambria Math" panose="02040503050406030204" pitchFamily="18" charset="0"/>
                          </a:rPr>
                        </m:ctrlPr>
                      </m:sSupPr>
                      <m:e>
                        <m:r>
                          <a:rPr lang="zh-CN" altLang="zh-CN" sz="2200">
                            <a:latin typeface="Cambria Math"/>
                          </a:rPr>
                          <m:t>（</m:t>
                        </m:r>
                        <m:r>
                          <a:rPr lang="en-US" altLang="zh-CN" sz="2200" i="1">
                            <a:latin typeface="Cambria Math"/>
                          </a:rPr>
                          <m:t>1+</m:t>
                        </m:r>
                        <m:r>
                          <a:rPr lang="en-US" altLang="zh-CN" sz="2200" i="1">
                            <a:latin typeface="Cambria Math"/>
                          </a:rPr>
                          <m:t>𝑖</m:t>
                        </m:r>
                        <m:r>
                          <a:rPr lang="zh-CN" altLang="zh-CN" sz="2200">
                            <a:latin typeface="Cambria Math"/>
                          </a:rPr>
                          <m:t>）</m:t>
                        </m:r>
                      </m:e>
                      <m:sup>
                        <m:r>
                          <a:rPr lang="en-US" altLang="zh-CN" sz="2200" i="1">
                            <a:latin typeface="Cambria Math"/>
                          </a:rPr>
                          <m:t>2</m:t>
                        </m:r>
                      </m:sup>
                    </m:sSup>
                  </m:oMath>
                </a14:m>
                <a:r>
                  <a:rPr lang="zh-CN" altLang="zh-CN" sz="2200" dirty="0"/>
                  <a:t>×</a:t>
                </a:r>
                <a:r>
                  <a:rPr lang="en-US" altLang="zh-CN" sz="2200" dirty="0"/>
                  <a:t>(1+i)=P</a:t>
                </a:r>
                <a:r>
                  <a:rPr lang="zh-CN" altLang="zh-CN" sz="2200" dirty="0"/>
                  <a:t>×</a:t>
                </a:r>
                <a14:m>
                  <m:oMath xmlns:m="http://schemas.openxmlformats.org/officeDocument/2006/math">
                    <m:sSup>
                      <m:sSupPr>
                        <m:ctrlPr>
                          <a:rPr lang="zh-CN" altLang="zh-CN" sz="2200" i="1">
                            <a:latin typeface="Cambria Math" panose="02040503050406030204" pitchFamily="18" charset="0"/>
                          </a:rPr>
                        </m:ctrlPr>
                      </m:sSupPr>
                      <m:e>
                        <m:r>
                          <a:rPr lang="zh-CN" altLang="zh-CN" sz="2200">
                            <a:latin typeface="Cambria Math"/>
                          </a:rPr>
                          <m:t>（</m:t>
                        </m:r>
                        <m:r>
                          <a:rPr lang="en-US" altLang="zh-CN" sz="2200" i="1">
                            <a:latin typeface="Cambria Math"/>
                          </a:rPr>
                          <m:t>1+</m:t>
                        </m:r>
                        <m:r>
                          <a:rPr lang="en-US" altLang="zh-CN" sz="2200" i="1">
                            <a:latin typeface="Cambria Math"/>
                          </a:rPr>
                          <m:t>𝑖</m:t>
                        </m:r>
                        <m:r>
                          <a:rPr lang="zh-CN" altLang="zh-CN" sz="2200">
                            <a:latin typeface="Cambria Math"/>
                          </a:rPr>
                          <m:t>）</m:t>
                        </m:r>
                      </m:e>
                      <m:sup>
                        <m:r>
                          <a:rPr lang="en-US" altLang="zh-CN" sz="2200" i="1">
                            <a:latin typeface="Cambria Math"/>
                          </a:rPr>
                          <m:t>3</m:t>
                        </m:r>
                      </m:sup>
                    </m:sSup>
                  </m:oMath>
                </a14:m>
                <a:endParaRPr lang="zh-CN" altLang="zh-CN" sz="2200" dirty="0"/>
              </a:p>
              <a:p>
                <a:pPr algn="just">
                  <a:spcBef>
                    <a:spcPts val="400"/>
                  </a:spcBef>
                  <a:spcAft>
                    <a:spcPts val="400"/>
                  </a:spcAft>
                </a:pPr>
                <a:r>
                  <a:rPr lang="zh-CN" altLang="zh-CN" sz="2200" dirty="0"/>
                  <a:t>第</a:t>
                </a:r>
                <a:r>
                  <a:rPr lang="en-US" altLang="zh-CN" sz="2200" dirty="0"/>
                  <a:t>n</a:t>
                </a:r>
                <a:r>
                  <a:rPr lang="zh-CN" altLang="zh-CN" sz="2200" dirty="0"/>
                  <a:t>年的本利和为</a:t>
                </a:r>
                <a:r>
                  <a:rPr lang="zh-CN" altLang="zh-CN" sz="2200" b="1" dirty="0"/>
                  <a:t>：</a:t>
                </a:r>
                <a:r>
                  <a:rPr lang="en-US" altLang="zh-CN" sz="2200" b="1" dirty="0"/>
                  <a:t>  F=P×(1+i)</a:t>
                </a:r>
                <a:r>
                  <a:rPr lang="en-US" altLang="zh-CN" sz="2200" b="1" baseline="30000" dirty="0"/>
                  <a:t>n</a:t>
                </a:r>
                <a:endParaRPr lang="zh-CN" altLang="zh-CN" sz="2200" b="1" baseline="30000" dirty="0"/>
              </a:p>
              <a:p>
                <a:pPr algn="just">
                  <a:spcBef>
                    <a:spcPts val="400"/>
                  </a:spcBef>
                  <a:spcAft>
                    <a:spcPts val="400"/>
                  </a:spcAft>
                </a:pPr>
                <a:r>
                  <a:rPr lang="zh-CN" altLang="zh-CN" sz="2200" dirty="0"/>
                  <a:t>上式中</a:t>
                </a:r>
                <a:r>
                  <a:rPr lang="en-US" altLang="zh-CN" sz="2200" dirty="0"/>
                  <a:t>(1+i)</a:t>
                </a:r>
                <a:r>
                  <a:rPr lang="en-US" altLang="zh-CN" sz="2200" baseline="30000" dirty="0"/>
                  <a:t>n</a:t>
                </a:r>
                <a:r>
                  <a:rPr lang="zh-CN" altLang="zh-CN" sz="2200" dirty="0"/>
                  <a:t>称为</a:t>
                </a:r>
                <a:r>
                  <a:rPr lang="en-US" altLang="zh-CN" sz="2200" dirty="0"/>
                  <a:t>“</a:t>
                </a:r>
                <a:r>
                  <a:rPr lang="zh-CN" altLang="zh-CN" sz="2200" dirty="0"/>
                  <a:t>复利终值系数</a:t>
                </a:r>
                <a:r>
                  <a:rPr lang="en-US" altLang="zh-CN" sz="2200" dirty="0"/>
                  <a:t>”</a:t>
                </a:r>
                <a:r>
                  <a:rPr lang="zh-CN" altLang="zh-CN" sz="2200" dirty="0"/>
                  <a:t>或</a:t>
                </a:r>
                <a:r>
                  <a:rPr lang="en-US" altLang="zh-CN" sz="2200" dirty="0"/>
                  <a:t>“1</a:t>
                </a:r>
                <a:r>
                  <a:rPr lang="zh-CN" altLang="zh-CN" sz="2200" dirty="0"/>
                  <a:t>元复利终值系数</a:t>
                </a:r>
                <a:r>
                  <a:rPr lang="en-US" altLang="zh-CN" sz="2200" dirty="0"/>
                  <a:t>”</a:t>
                </a:r>
                <a:r>
                  <a:rPr lang="zh-CN" altLang="zh-CN" sz="2200" dirty="0"/>
                  <a:t>，用</a:t>
                </a:r>
                <a:r>
                  <a:rPr lang="zh-CN" altLang="zh-CN" sz="2200" b="1" dirty="0"/>
                  <a:t>符号</a:t>
                </a:r>
                <a:r>
                  <a:rPr lang="en-US" altLang="zh-CN" sz="2200" b="1" dirty="0"/>
                  <a:t> </a:t>
                </a:r>
                <a:r>
                  <a:rPr lang="en-US" altLang="zh-CN" sz="2200" b="1" dirty="0">
                    <a:solidFill>
                      <a:srgbClr val="FF0000"/>
                    </a:solidFill>
                  </a:rPr>
                  <a:t>(F/P</a:t>
                </a:r>
                <a:r>
                  <a:rPr lang="zh-CN" altLang="zh-CN" sz="2200" b="1" dirty="0">
                    <a:solidFill>
                      <a:srgbClr val="FF0000"/>
                    </a:solidFill>
                  </a:rPr>
                  <a:t>，</a:t>
                </a:r>
                <a:r>
                  <a:rPr lang="en-US" altLang="zh-CN" sz="2200" b="1" dirty="0">
                    <a:solidFill>
                      <a:srgbClr val="FF0000"/>
                    </a:solidFill>
                  </a:rPr>
                  <a:t>i</a:t>
                </a:r>
                <a:r>
                  <a:rPr lang="zh-CN" altLang="zh-CN" sz="2200" b="1" dirty="0">
                    <a:solidFill>
                      <a:srgbClr val="FF0000"/>
                    </a:solidFill>
                  </a:rPr>
                  <a:t>，</a:t>
                </a:r>
                <a:r>
                  <a:rPr lang="en-US" altLang="zh-CN" sz="2200" b="1" dirty="0">
                    <a:solidFill>
                      <a:srgbClr val="FF0000"/>
                    </a:solidFill>
                  </a:rPr>
                  <a:t>n) </a:t>
                </a:r>
                <a:r>
                  <a:rPr lang="zh-CN" altLang="zh-CN" sz="2200" dirty="0"/>
                  <a:t>表示。复利终值系数可以通过查阅附表一：复利终值系数表，直接获得。</a:t>
                </a:r>
                <a:endParaRPr lang="en-US" altLang="zh-CN" sz="2200" dirty="0"/>
              </a:p>
              <a:p>
                <a:pPr algn="just">
                  <a:spcBef>
                    <a:spcPts val="400"/>
                  </a:spcBef>
                  <a:spcAft>
                    <a:spcPts val="400"/>
                  </a:spcAft>
                </a:pPr>
                <a:r>
                  <a:rPr lang="en-US" altLang="zh-CN" sz="2200" b="1" dirty="0">
                    <a:solidFill>
                      <a:srgbClr val="FF0000"/>
                    </a:solidFill>
                  </a:rPr>
                  <a:t>F</a:t>
                </a:r>
                <a:r>
                  <a:rPr lang="zh-CN" altLang="en-US" sz="2200" b="1" dirty="0">
                    <a:solidFill>
                      <a:srgbClr val="FF0000"/>
                    </a:solidFill>
                  </a:rPr>
                  <a:t>表示复利终值，</a:t>
                </a:r>
                <a:r>
                  <a:rPr lang="en-US" altLang="zh-CN" sz="2200" b="1" dirty="0">
                    <a:solidFill>
                      <a:srgbClr val="FF0000"/>
                    </a:solidFill>
                  </a:rPr>
                  <a:t>P</a:t>
                </a:r>
                <a:r>
                  <a:rPr lang="zh-CN" altLang="en-US" sz="2200" b="1" dirty="0">
                    <a:solidFill>
                      <a:srgbClr val="FF0000"/>
                    </a:solidFill>
                  </a:rPr>
                  <a:t>表示复利现值， </a:t>
                </a:r>
                <a:r>
                  <a:rPr lang="en-US" altLang="zh-CN" sz="2200" b="1" dirty="0">
                    <a:solidFill>
                      <a:srgbClr val="FF0000"/>
                    </a:solidFill>
                  </a:rPr>
                  <a:t>i</a:t>
                </a:r>
                <a:r>
                  <a:rPr lang="zh-CN" altLang="en-US" sz="2200" b="1" dirty="0">
                    <a:solidFill>
                      <a:srgbClr val="FF0000"/>
                    </a:solidFill>
                  </a:rPr>
                  <a:t>表示利息率，</a:t>
                </a:r>
                <a:r>
                  <a:rPr lang="en-US" altLang="zh-CN" sz="2200" b="1" dirty="0">
                    <a:solidFill>
                      <a:srgbClr val="FF0000"/>
                    </a:solidFill>
                  </a:rPr>
                  <a:t>n</a:t>
                </a:r>
                <a:r>
                  <a:rPr lang="zh-CN" altLang="en-US" sz="2200" b="1" dirty="0">
                    <a:solidFill>
                      <a:srgbClr val="FF0000"/>
                    </a:solidFill>
                  </a:rPr>
                  <a:t>表示计息期数</a:t>
                </a:r>
                <a:endParaRPr lang="zh-CN" altLang="zh-CN" sz="2200" b="1" dirty="0">
                  <a:solidFill>
                    <a:srgbClr val="FF0000"/>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478808" y="1775012"/>
                <a:ext cx="10443192" cy="4026743"/>
              </a:xfrm>
              <a:prstGeom prst="rect">
                <a:avLst/>
              </a:prstGeom>
              <a:blipFill>
                <a:blip r:embed="rId2"/>
                <a:stretch>
                  <a:fillRect l="-759" r="-759" b="-2118"/>
                </a:stretch>
              </a:blipFill>
            </p:spPr>
            <p:txBody>
              <a:bodyPr/>
              <a:lstStyle/>
              <a:p>
                <a:r>
                  <a:rPr lang="zh-CN" altLang="en-US">
                    <a:noFill/>
                  </a:rPr>
                  <a:t> </a:t>
                </a:r>
              </a:p>
            </p:txBody>
          </p:sp>
        </mc:Fallback>
      </mc:AlternateContent>
      <p:sp>
        <p:nvSpPr>
          <p:cNvPr id="9" name="Rectangle 2"/>
          <p:cNvSpPr>
            <a:spLocks noGrp="1" noChangeArrowheads="1"/>
          </p:cNvSpPr>
          <p:nvPr>
            <p:ph type="title"/>
          </p:nvPr>
        </p:nvSpPr>
        <p:spPr>
          <a:xfrm>
            <a:off x="599577" y="1108575"/>
            <a:ext cx="5373688" cy="587886"/>
          </a:xfrm>
        </p:spPr>
        <p:txBody>
          <a:bodyPr/>
          <a:lstStyle/>
          <a:p>
            <a:pPr eaLnBrk="1" hangingPunct="1"/>
            <a:r>
              <a:rPr lang="en-US" altLang="zh-CN" sz="2800" b="1" dirty="0" smtClean="0">
                <a:solidFill>
                  <a:srgbClr val="C00000"/>
                </a:solidFill>
              </a:rPr>
              <a:t>1.</a:t>
            </a:r>
            <a:r>
              <a:rPr lang="zh-CN" altLang="en-US" sz="2800" b="1" dirty="0" smtClean="0">
                <a:solidFill>
                  <a:srgbClr val="C00000"/>
                </a:solidFill>
              </a:rPr>
              <a:t>复利</a:t>
            </a:r>
            <a:r>
              <a:rPr lang="zh-CN" altLang="en-US" sz="2800" b="1" dirty="0">
                <a:solidFill>
                  <a:srgbClr val="C00000"/>
                </a:solidFill>
              </a:rPr>
              <a:t>终值</a:t>
            </a:r>
          </a:p>
        </p:txBody>
      </p:sp>
    </p:spTree>
    <p:extLst>
      <p:ext uri="{BB962C8B-B14F-4D97-AF65-F5344CB8AC3E}">
        <p14:creationId xmlns:p14="http://schemas.microsoft.com/office/powerpoint/2010/main" val="30313910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393010" y="1473260"/>
            <a:ext cx="11409914" cy="3970318"/>
          </a:xfrm>
          <a:prstGeom prst="rect">
            <a:avLst/>
          </a:prstGeom>
          <a:noFill/>
        </p:spPr>
        <p:txBody>
          <a:bodyPr wrap="square" rtlCol="0">
            <a:spAutoFit/>
          </a:bodyPr>
          <a:lstStyle/>
          <a:p>
            <a:r>
              <a:rPr lang="zh-CN" altLang="en-US" sz="2800" b="1" dirty="0">
                <a:solidFill>
                  <a:srgbClr val="FF0000"/>
                </a:solidFill>
              </a:rPr>
              <a:t>例题</a:t>
            </a:r>
            <a:r>
              <a:rPr lang="en-US" altLang="zh-CN" sz="2800" b="1" dirty="0">
                <a:solidFill>
                  <a:srgbClr val="FF0000"/>
                </a:solidFill>
              </a:rPr>
              <a:t>2</a:t>
            </a:r>
            <a:r>
              <a:rPr lang="zh-CN" altLang="en-US" sz="2800" b="1" dirty="0">
                <a:solidFill>
                  <a:srgbClr val="FF0000"/>
                </a:solidFill>
              </a:rPr>
              <a:t>－</a:t>
            </a:r>
            <a:r>
              <a:rPr lang="en-US" altLang="zh-CN" sz="2800" b="1" dirty="0">
                <a:solidFill>
                  <a:srgbClr val="FF0000"/>
                </a:solidFill>
              </a:rPr>
              <a:t>3</a:t>
            </a:r>
            <a:r>
              <a:rPr lang="zh-CN" altLang="en-US" sz="2800" b="1" dirty="0">
                <a:solidFill>
                  <a:srgbClr val="FF0000"/>
                </a:solidFill>
              </a:rPr>
              <a:t>：</a:t>
            </a:r>
            <a:r>
              <a:rPr lang="zh-CN" altLang="en-US" sz="2800" dirty="0"/>
              <a:t>小李现在将</a:t>
            </a:r>
            <a:r>
              <a:rPr lang="en-US" altLang="zh-CN" sz="2800" dirty="0"/>
              <a:t>10000</a:t>
            </a:r>
            <a:r>
              <a:rPr lang="zh-CN" altLang="en-US" sz="2800" dirty="0"/>
              <a:t>元闲置资金存入银行，</a:t>
            </a:r>
            <a:r>
              <a:rPr lang="zh-CN" altLang="en-US" sz="2800" b="1" dirty="0"/>
              <a:t>复利计算</a:t>
            </a:r>
            <a:r>
              <a:rPr lang="zh-CN" altLang="en-US" sz="2800" dirty="0"/>
              <a:t>，按现行一年期的银行利率</a:t>
            </a:r>
            <a:r>
              <a:rPr lang="en-US" altLang="zh-CN" sz="2800" dirty="0"/>
              <a:t>5%</a:t>
            </a:r>
            <a:r>
              <a:rPr lang="zh-CN" altLang="en-US" sz="2800" dirty="0"/>
              <a:t>进行计算，两年后本利和是多少</a:t>
            </a:r>
            <a:r>
              <a:rPr lang="zh-CN" altLang="en-US" sz="2800" dirty="0" smtClean="0"/>
              <a:t>？</a:t>
            </a:r>
            <a:endParaRPr lang="en-US" altLang="zh-CN" sz="2800" dirty="0" smtClean="0"/>
          </a:p>
          <a:p>
            <a:endParaRPr lang="zh-CN" altLang="en-US" sz="2800" dirty="0"/>
          </a:p>
          <a:p>
            <a:r>
              <a:rPr lang="en-US" altLang="zh-CN" sz="2400" dirty="0"/>
              <a:t>F</a:t>
            </a:r>
            <a:r>
              <a:rPr lang="zh-CN" altLang="en-US" sz="2400" dirty="0"/>
              <a:t>＝</a:t>
            </a:r>
            <a:r>
              <a:rPr lang="en-US" altLang="zh-CN" sz="2400" dirty="0"/>
              <a:t>P</a:t>
            </a:r>
            <a:r>
              <a:rPr lang="zh-CN" altLang="en-US" sz="2400" dirty="0"/>
              <a:t>（</a:t>
            </a:r>
            <a:r>
              <a:rPr lang="en-US" altLang="zh-CN" sz="2400" dirty="0"/>
              <a:t>F/P</a:t>
            </a:r>
            <a:r>
              <a:rPr lang="zh-CN" altLang="en-US" sz="2400" dirty="0"/>
              <a:t>，</a:t>
            </a:r>
            <a:r>
              <a:rPr lang="en-US" altLang="zh-CN" sz="2400" dirty="0"/>
              <a:t>5% </a:t>
            </a:r>
            <a:r>
              <a:rPr lang="zh-CN" altLang="en-US" sz="2400" dirty="0"/>
              <a:t>，</a:t>
            </a:r>
            <a:r>
              <a:rPr lang="en-US" altLang="zh-CN" sz="2400" dirty="0"/>
              <a:t>2</a:t>
            </a:r>
            <a:r>
              <a:rPr lang="zh-CN" altLang="en-US" sz="2400" dirty="0"/>
              <a:t>）＝</a:t>
            </a:r>
            <a:r>
              <a:rPr lang="en-US" altLang="zh-CN" sz="2400" dirty="0"/>
              <a:t>10000×1.1025</a:t>
            </a:r>
            <a:r>
              <a:rPr lang="zh-CN" altLang="en-US" sz="2400" dirty="0"/>
              <a:t>＝</a:t>
            </a:r>
            <a:r>
              <a:rPr lang="en-US" altLang="zh-CN" sz="2400" dirty="0"/>
              <a:t>11025</a:t>
            </a:r>
            <a:r>
              <a:rPr lang="zh-CN" altLang="en-US" sz="2400" dirty="0"/>
              <a:t>（元</a:t>
            </a:r>
            <a:r>
              <a:rPr lang="zh-CN" altLang="en-US" sz="2400" dirty="0" smtClean="0"/>
              <a:t>）</a:t>
            </a:r>
            <a:endParaRPr lang="en-US" altLang="zh-CN" sz="2400" dirty="0" smtClean="0"/>
          </a:p>
          <a:p>
            <a:endParaRPr lang="zh-CN" altLang="en-US" sz="2400" dirty="0"/>
          </a:p>
          <a:p>
            <a:r>
              <a:rPr lang="zh-CN" altLang="en-US" sz="2400" dirty="0"/>
              <a:t>上述中（</a:t>
            </a:r>
            <a:r>
              <a:rPr lang="en-US" altLang="zh-CN" sz="2400" dirty="0"/>
              <a:t>F/P</a:t>
            </a:r>
            <a:r>
              <a:rPr lang="zh-CN" altLang="en-US" sz="2400" dirty="0"/>
              <a:t>，</a:t>
            </a:r>
            <a:r>
              <a:rPr lang="en-US" altLang="zh-CN" sz="2400" dirty="0"/>
              <a:t>5% </a:t>
            </a:r>
            <a:r>
              <a:rPr lang="zh-CN" altLang="en-US" sz="2400" dirty="0"/>
              <a:t>，</a:t>
            </a:r>
            <a:r>
              <a:rPr lang="en-US" altLang="zh-CN" sz="2400" dirty="0"/>
              <a:t>2</a:t>
            </a:r>
            <a:r>
              <a:rPr lang="zh-CN" altLang="en-US" sz="2400" dirty="0"/>
              <a:t>）表示银行存款利率为</a:t>
            </a:r>
            <a:r>
              <a:rPr lang="en-US" altLang="zh-CN" sz="2400" dirty="0"/>
              <a:t>5%</a:t>
            </a:r>
            <a:r>
              <a:rPr lang="zh-CN" altLang="en-US" sz="2400" dirty="0"/>
              <a:t>、期限为</a:t>
            </a:r>
            <a:r>
              <a:rPr lang="en-US" altLang="zh-CN" sz="2400" dirty="0"/>
              <a:t>2</a:t>
            </a:r>
            <a:r>
              <a:rPr lang="zh-CN" altLang="en-US" sz="2400" dirty="0"/>
              <a:t>年的复利终值系数，通过复利终值系数表可以查找到（</a:t>
            </a:r>
            <a:r>
              <a:rPr lang="en-US" altLang="zh-CN" sz="2400" dirty="0"/>
              <a:t>F/P</a:t>
            </a:r>
            <a:r>
              <a:rPr lang="zh-CN" altLang="en-US" sz="2400" dirty="0"/>
              <a:t>，</a:t>
            </a:r>
            <a:r>
              <a:rPr lang="en-US" altLang="zh-CN" sz="2400" dirty="0"/>
              <a:t>5% </a:t>
            </a:r>
            <a:r>
              <a:rPr lang="zh-CN" altLang="en-US" sz="2400" dirty="0"/>
              <a:t>，</a:t>
            </a:r>
            <a:r>
              <a:rPr lang="en-US" altLang="zh-CN" sz="2400" dirty="0"/>
              <a:t>2</a:t>
            </a:r>
            <a:r>
              <a:rPr lang="zh-CN" altLang="en-US" sz="2400" dirty="0"/>
              <a:t>）＝</a:t>
            </a:r>
            <a:r>
              <a:rPr lang="en-US" altLang="zh-CN" sz="2400" dirty="0"/>
              <a:t>1.1025</a:t>
            </a:r>
            <a:r>
              <a:rPr lang="zh-CN" altLang="en-US" sz="2400" dirty="0"/>
              <a:t>，详见复利终值系数简表</a:t>
            </a:r>
            <a:r>
              <a:rPr lang="en-US" altLang="zh-CN" sz="2400" dirty="0"/>
              <a:t>2-1</a:t>
            </a:r>
            <a:r>
              <a:rPr lang="zh-CN" altLang="en-US" sz="2400" dirty="0"/>
              <a:t>所示</a:t>
            </a:r>
            <a:r>
              <a:rPr lang="zh-CN" altLang="en-US" sz="2400" dirty="0" smtClean="0"/>
              <a:t>。</a:t>
            </a:r>
            <a:endParaRPr lang="zh-CN" altLang="en-US" sz="2400" dirty="0"/>
          </a:p>
          <a:p>
            <a:endParaRPr lang="en-US" altLang="zh-CN" sz="2400" dirty="0"/>
          </a:p>
          <a:p>
            <a:endParaRPr lang="en-US" altLang="zh-CN" sz="2400" dirty="0"/>
          </a:p>
        </p:txBody>
      </p:sp>
      <p:sp>
        <p:nvSpPr>
          <p:cNvPr id="10" name="矩形 9"/>
          <p:cNvSpPr/>
          <p:nvPr/>
        </p:nvSpPr>
        <p:spPr>
          <a:xfrm>
            <a:off x="393010" y="160317"/>
            <a:ext cx="4819070" cy="523220"/>
          </a:xfrm>
          <a:prstGeom prst="rect">
            <a:avLst/>
          </a:prstGeom>
        </p:spPr>
        <p:txBody>
          <a:bodyPr wrap="square">
            <a:spAutoFit/>
          </a:bodyPr>
          <a:lstStyle/>
          <a:p>
            <a:pPr>
              <a:defRPr/>
            </a:pPr>
            <a:r>
              <a:rPr lang="zh-CN" altLang="en-US" sz="2800" b="1" dirty="0" smtClean="0"/>
              <a:t>（二）复利</a:t>
            </a:r>
            <a:r>
              <a:rPr lang="zh-CN" altLang="en-US" sz="2800" b="1" dirty="0"/>
              <a:t>终</a:t>
            </a:r>
            <a:r>
              <a:rPr lang="zh-CN" altLang="en-US" sz="2800" b="1" dirty="0" smtClean="0"/>
              <a:t>值和现值的计算</a:t>
            </a:r>
            <a:endParaRPr lang="zh-CN" altLang="en-US" sz="2800" b="1" dirty="0"/>
          </a:p>
        </p:txBody>
      </p:sp>
    </p:spTree>
    <p:extLst>
      <p:ext uri="{BB962C8B-B14F-4D97-AF65-F5344CB8AC3E}">
        <p14:creationId xmlns:p14="http://schemas.microsoft.com/office/powerpoint/2010/main" val="25493034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599576" y="1775012"/>
            <a:ext cx="10757271" cy="2723823"/>
          </a:xfrm>
          <a:prstGeom prst="rect">
            <a:avLst/>
          </a:prstGeom>
          <a:noFill/>
        </p:spPr>
        <p:txBody>
          <a:bodyPr wrap="square" rtlCol="0">
            <a:spAutoFit/>
          </a:bodyPr>
          <a:lstStyle/>
          <a:p>
            <a:pPr algn="just">
              <a:lnSpc>
                <a:spcPct val="150000"/>
              </a:lnSpc>
            </a:pPr>
            <a:r>
              <a:rPr lang="zh-CN" altLang="zh-CN" sz="2400" b="1" dirty="0">
                <a:solidFill>
                  <a:srgbClr val="FF0000"/>
                </a:solidFill>
              </a:rPr>
              <a:t>复利现值</a:t>
            </a:r>
            <a:r>
              <a:rPr lang="zh-CN" altLang="zh-CN" sz="2400" dirty="0"/>
              <a:t>，是指在将来某一特定时间取得或支出一定数额的资金，按</a:t>
            </a:r>
            <a:r>
              <a:rPr lang="zh-CN" altLang="zh-CN" sz="2400" b="1" dirty="0"/>
              <a:t>复利折算到现在的价值</a:t>
            </a:r>
            <a:r>
              <a:rPr lang="zh-CN" altLang="zh-CN" sz="2400" dirty="0" smtClean="0"/>
              <a:t>。计算</a:t>
            </a:r>
            <a:r>
              <a:rPr lang="zh-CN" altLang="zh-CN" sz="2400" dirty="0"/>
              <a:t>公式为：</a:t>
            </a:r>
          </a:p>
          <a:p>
            <a:pPr algn="ctr">
              <a:lnSpc>
                <a:spcPct val="150000"/>
              </a:lnSpc>
            </a:pPr>
            <a:r>
              <a:rPr lang="en-US" altLang="zh-CN" b="1" dirty="0"/>
              <a:t>P</a:t>
            </a:r>
            <a:r>
              <a:rPr lang="zh-CN" altLang="zh-CN" b="1" dirty="0"/>
              <a:t>＝</a:t>
            </a:r>
            <a:r>
              <a:rPr lang="en-US" altLang="zh-CN" b="1" dirty="0"/>
              <a:t>F</a:t>
            </a:r>
            <a:r>
              <a:rPr lang="zh-CN" altLang="zh-CN" b="1" dirty="0"/>
              <a:t>（</a:t>
            </a:r>
            <a:r>
              <a:rPr lang="en-US" altLang="zh-CN" b="1" dirty="0"/>
              <a:t>1+i</a:t>
            </a:r>
            <a:r>
              <a:rPr lang="zh-CN" altLang="zh-CN" b="1" dirty="0"/>
              <a:t>）</a:t>
            </a:r>
            <a:r>
              <a:rPr lang="en-US" altLang="zh-CN" b="1" baseline="30000" dirty="0"/>
              <a:t>-n</a:t>
            </a:r>
            <a:r>
              <a:rPr lang="zh-CN" altLang="zh-CN" b="1" dirty="0"/>
              <a:t>＝</a:t>
            </a:r>
            <a:r>
              <a:rPr lang="en-US" altLang="zh-CN" b="1" dirty="0"/>
              <a:t>F</a:t>
            </a:r>
            <a:r>
              <a:rPr lang="zh-CN" altLang="zh-CN" b="1" dirty="0"/>
              <a:t>（</a:t>
            </a:r>
            <a:r>
              <a:rPr lang="en-US" altLang="zh-CN" b="1" dirty="0"/>
              <a:t>P/F</a:t>
            </a:r>
            <a:r>
              <a:rPr lang="zh-CN" altLang="zh-CN" b="1" dirty="0"/>
              <a:t>，</a:t>
            </a:r>
            <a:r>
              <a:rPr lang="en-US" altLang="zh-CN" b="1" dirty="0" err="1"/>
              <a:t>i</a:t>
            </a:r>
            <a:r>
              <a:rPr lang="en-US" altLang="zh-CN" b="1" dirty="0"/>
              <a:t> </a:t>
            </a:r>
            <a:r>
              <a:rPr lang="zh-CN" altLang="zh-CN" b="1" dirty="0"/>
              <a:t>，</a:t>
            </a:r>
            <a:r>
              <a:rPr lang="en-US" altLang="zh-CN" b="1" dirty="0"/>
              <a:t>n</a:t>
            </a:r>
            <a:r>
              <a:rPr lang="zh-CN" altLang="zh-CN" b="1" dirty="0" smtClean="0"/>
              <a:t>）</a:t>
            </a:r>
            <a:endParaRPr lang="en-US" altLang="zh-CN" b="1" dirty="0" smtClean="0"/>
          </a:p>
          <a:p>
            <a:pPr algn="just">
              <a:lnSpc>
                <a:spcPct val="150000"/>
              </a:lnSpc>
            </a:pPr>
            <a:r>
              <a:rPr lang="zh-CN" altLang="zh-CN" sz="2400" dirty="0" smtClean="0"/>
              <a:t>式</a:t>
            </a:r>
            <a:r>
              <a:rPr lang="zh-CN" altLang="zh-CN" sz="2400" dirty="0"/>
              <a:t>中的</a:t>
            </a:r>
            <a:r>
              <a:rPr lang="en-US" altLang="zh-CN" sz="2400" dirty="0"/>
              <a:t>(1+i)</a:t>
            </a:r>
            <a:r>
              <a:rPr lang="en-US" altLang="zh-CN" sz="2400" baseline="30000" dirty="0"/>
              <a:t>-n</a:t>
            </a:r>
            <a:r>
              <a:rPr lang="zh-CN" altLang="zh-CN" sz="2400" dirty="0"/>
              <a:t>称为</a:t>
            </a:r>
            <a:r>
              <a:rPr lang="en-US" altLang="zh-CN" sz="2400" dirty="0"/>
              <a:t>“</a:t>
            </a:r>
            <a:r>
              <a:rPr lang="zh-CN" altLang="zh-CN" sz="2400" dirty="0"/>
              <a:t>复利现值系数</a:t>
            </a:r>
            <a:r>
              <a:rPr lang="en-US" altLang="zh-CN" sz="2400" dirty="0"/>
              <a:t>”</a:t>
            </a:r>
            <a:r>
              <a:rPr lang="zh-CN" altLang="zh-CN" sz="2400" dirty="0"/>
              <a:t>或</a:t>
            </a:r>
            <a:r>
              <a:rPr lang="en-US" altLang="zh-CN" sz="2400" dirty="0"/>
              <a:t>“1</a:t>
            </a:r>
            <a:r>
              <a:rPr lang="zh-CN" altLang="zh-CN" sz="2400" dirty="0"/>
              <a:t>元复利现值系数</a:t>
            </a:r>
            <a:r>
              <a:rPr lang="en-US" altLang="zh-CN" sz="2400" dirty="0"/>
              <a:t>”</a:t>
            </a:r>
            <a:r>
              <a:rPr lang="zh-CN" altLang="zh-CN" sz="2400" dirty="0"/>
              <a:t>，用符号</a:t>
            </a:r>
            <a:r>
              <a:rPr lang="en-US" altLang="zh-CN" sz="2400" dirty="0">
                <a:solidFill>
                  <a:srgbClr val="FF0000"/>
                </a:solidFill>
              </a:rPr>
              <a:t>(P/F</a:t>
            </a:r>
            <a:r>
              <a:rPr lang="zh-CN" altLang="zh-CN" sz="2400" dirty="0">
                <a:solidFill>
                  <a:srgbClr val="FF0000"/>
                </a:solidFill>
              </a:rPr>
              <a:t>，</a:t>
            </a:r>
            <a:r>
              <a:rPr lang="en-US" altLang="zh-CN" sz="2400" dirty="0">
                <a:solidFill>
                  <a:srgbClr val="FF0000"/>
                </a:solidFill>
              </a:rPr>
              <a:t>i</a:t>
            </a:r>
            <a:r>
              <a:rPr lang="zh-CN" altLang="zh-CN" sz="2400" dirty="0">
                <a:solidFill>
                  <a:srgbClr val="FF0000"/>
                </a:solidFill>
              </a:rPr>
              <a:t>，</a:t>
            </a:r>
            <a:r>
              <a:rPr lang="en-US" altLang="zh-CN" sz="2400" dirty="0">
                <a:solidFill>
                  <a:srgbClr val="FF0000"/>
                </a:solidFill>
              </a:rPr>
              <a:t>n)</a:t>
            </a:r>
            <a:r>
              <a:rPr lang="zh-CN" altLang="zh-CN" sz="2400" dirty="0"/>
              <a:t>表示，其数值可</a:t>
            </a:r>
            <a:r>
              <a:rPr lang="zh-CN" altLang="en-US" sz="2400" dirty="0"/>
              <a:t>查</a:t>
            </a:r>
            <a:r>
              <a:rPr lang="zh-CN" altLang="zh-CN" sz="2400" dirty="0"/>
              <a:t>复利现值系数表，直接获得。</a:t>
            </a:r>
          </a:p>
        </p:txBody>
      </p:sp>
      <p:sp>
        <p:nvSpPr>
          <p:cNvPr id="9" name="Rectangle 2"/>
          <p:cNvSpPr>
            <a:spLocks noGrp="1" noChangeArrowheads="1"/>
          </p:cNvSpPr>
          <p:nvPr>
            <p:ph type="title"/>
          </p:nvPr>
        </p:nvSpPr>
        <p:spPr>
          <a:xfrm>
            <a:off x="599577" y="1108575"/>
            <a:ext cx="5373688" cy="587886"/>
          </a:xfrm>
        </p:spPr>
        <p:txBody>
          <a:bodyPr/>
          <a:lstStyle/>
          <a:p>
            <a:pPr eaLnBrk="1" hangingPunct="1"/>
            <a:r>
              <a:rPr lang="en-US" altLang="zh-CN" sz="2800" b="1" dirty="0" smtClean="0">
                <a:solidFill>
                  <a:srgbClr val="C00000"/>
                </a:solidFill>
              </a:rPr>
              <a:t>2.</a:t>
            </a:r>
            <a:r>
              <a:rPr lang="zh-CN" altLang="en-US" sz="2800" b="1" dirty="0" smtClean="0">
                <a:solidFill>
                  <a:srgbClr val="C00000"/>
                </a:solidFill>
              </a:rPr>
              <a:t>复利</a:t>
            </a:r>
            <a:r>
              <a:rPr lang="zh-CN" altLang="en-US" sz="2800" b="1" dirty="0">
                <a:solidFill>
                  <a:srgbClr val="C00000"/>
                </a:solidFill>
              </a:rPr>
              <a:t>现值</a:t>
            </a:r>
          </a:p>
        </p:txBody>
      </p:sp>
      <p:sp>
        <p:nvSpPr>
          <p:cNvPr id="10" name="矩形 9"/>
          <p:cNvSpPr/>
          <p:nvPr/>
        </p:nvSpPr>
        <p:spPr>
          <a:xfrm>
            <a:off x="393010" y="160317"/>
            <a:ext cx="4819070" cy="523220"/>
          </a:xfrm>
          <a:prstGeom prst="rect">
            <a:avLst/>
          </a:prstGeom>
        </p:spPr>
        <p:txBody>
          <a:bodyPr wrap="square">
            <a:spAutoFit/>
          </a:bodyPr>
          <a:lstStyle/>
          <a:p>
            <a:pPr>
              <a:defRPr/>
            </a:pPr>
            <a:r>
              <a:rPr lang="zh-CN" altLang="en-US" sz="2800" b="1" dirty="0" smtClean="0"/>
              <a:t>（二）复利</a:t>
            </a:r>
            <a:r>
              <a:rPr lang="zh-CN" altLang="en-US" sz="2800" b="1" dirty="0"/>
              <a:t>终</a:t>
            </a:r>
            <a:r>
              <a:rPr lang="zh-CN" altLang="en-US" sz="2800" b="1" dirty="0" smtClean="0"/>
              <a:t>值和现值的计算</a:t>
            </a:r>
            <a:endParaRPr lang="zh-CN" altLang="en-US" sz="2800" b="1" dirty="0"/>
          </a:p>
        </p:txBody>
      </p:sp>
    </p:spTree>
    <p:extLst>
      <p:ext uri="{BB962C8B-B14F-4D97-AF65-F5344CB8AC3E}">
        <p14:creationId xmlns:p14="http://schemas.microsoft.com/office/powerpoint/2010/main" val="23310104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6" name="TextBox 5"/>
          <p:cNvSpPr txBox="1"/>
          <p:nvPr/>
        </p:nvSpPr>
        <p:spPr>
          <a:xfrm>
            <a:off x="393010" y="1336100"/>
            <a:ext cx="11485046" cy="3785652"/>
          </a:xfrm>
          <a:prstGeom prst="rect">
            <a:avLst/>
          </a:prstGeom>
          <a:noFill/>
        </p:spPr>
        <p:txBody>
          <a:bodyPr wrap="square" rtlCol="0">
            <a:spAutoFit/>
          </a:bodyPr>
          <a:lstStyle/>
          <a:p>
            <a:pPr lvl="0"/>
            <a:r>
              <a:rPr kumimoji="0" lang="zh-CN" altLang="en-US" sz="2400" b="1" i="0" u="none" strike="noStrike" kern="1200" cap="none" spc="0" normalizeH="0" baseline="0" noProof="0" dirty="0">
                <a:ln>
                  <a:noFill/>
                </a:ln>
                <a:solidFill>
                  <a:srgbClr val="FF0000"/>
                </a:solidFill>
                <a:effectLst/>
                <a:uLnTx/>
                <a:uFillTx/>
                <a:latin typeface="Arial"/>
                <a:ea typeface="微软雅黑"/>
                <a:cs typeface="+mn-cs"/>
              </a:rPr>
              <a:t>例题</a:t>
            </a:r>
            <a:r>
              <a:rPr kumimoji="0" lang="en-US" altLang="zh-CN" sz="2400" b="1" i="0" u="none" strike="noStrike" kern="1200" cap="none" spc="0" normalizeH="0" baseline="0" noProof="0" dirty="0">
                <a:ln>
                  <a:noFill/>
                </a:ln>
                <a:solidFill>
                  <a:srgbClr val="FF0000"/>
                </a:solidFill>
                <a:effectLst/>
                <a:uLnTx/>
                <a:uFillTx/>
                <a:latin typeface="Arial"/>
                <a:ea typeface="微软雅黑"/>
                <a:cs typeface="+mn-cs"/>
              </a:rPr>
              <a:t>2-4</a:t>
            </a:r>
            <a:r>
              <a:rPr kumimoji="0" lang="zh-CN" altLang="en-US" sz="2400" b="1" i="0" u="none" strike="noStrike" kern="1200" cap="none" spc="0" normalizeH="0" baseline="0" noProof="0" dirty="0" smtClean="0">
                <a:ln>
                  <a:noFill/>
                </a:ln>
                <a:solidFill>
                  <a:srgbClr val="FF0000"/>
                </a:solidFill>
                <a:effectLst/>
                <a:uLnTx/>
                <a:uFillTx/>
                <a:latin typeface="Arial"/>
                <a:ea typeface="微软雅黑"/>
                <a:cs typeface="+mn-cs"/>
              </a:rPr>
              <a:t>：</a:t>
            </a:r>
            <a:r>
              <a:rPr lang="zh-CN" altLang="en-US" sz="2400" dirty="0" smtClean="0"/>
              <a:t>小林</a:t>
            </a:r>
            <a:r>
              <a:rPr lang="zh-CN" altLang="en-US" sz="2400" dirty="0"/>
              <a:t>希望</a:t>
            </a:r>
            <a:r>
              <a:rPr lang="en-US" altLang="zh-CN" sz="2400" dirty="0"/>
              <a:t>10</a:t>
            </a:r>
            <a:r>
              <a:rPr lang="zh-CN" altLang="en-US" sz="2400" dirty="0"/>
              <a:t>年后获得</a:t>
            </a:r>
            <a:r>
              <a:rPr lang="en-US" altLang="zh-CN" sz="2400" dirty="0"/>
              <a:t>20000</a:t>
            </a:r>
            <a:r>
              <a:rPr lang="zh-CN" altLang="en-US" sz="2400" dirty="0"/>
              <a:t>元本金和利息，银行存款利率</a:t>
            </a:r>
            <a:r>
              <a:rPr lang="en-US" altLang="zh-CN" sz="2400" dirty="0"/>
              <a:t>8%</a:t>
            </a:r>
            <a:r>
              <a:rPr lang="zh-CN" altLang="en-US" sz="2400" dirty="0"/>
              <a:t>，</a:t>
            </a:r>
            <a:r>
              <a:rPr lang="zh-CN" altLang="en-US" sz="2400" b="1" dirty="0"/>
              <a:t>复利计算</a:t>
            </a:r>
            <a:r>
              <a:rPr lang="zh-CN" altLang="en-US" sz="2400" dirty="0"/>
              <a:t>，现在小林应存入银行多少资金</a:t>
            </a:r>
            <a:r>
              <a:rPr lang="zh-CN" altLang="en-US" sz="2400" dirty="0" smtClean="0"/>
              <a:t>？</a:t>
            </a:r>
            <a:endParaRPr lang="en-US" altLang="zh-CN" sz="2400" dirty="0" smtClean="0"/>
          </a:p>
          <a:p>
            <a:pPr lvl="0"/>
            <a:endParaRPr lang="zh-CN" altLang="en-US" sz="2400" dirty="0"/>
          </a:p>
          <a:p>
            <a:pPr lvl="0"/>
            <a:r>
              <a:rPr lang="en-US" altLang="zh-CN" sz="2400" dirty="0"/>
              <a:t>P</a:t>
            </a:r>
            <a:r>
              <a:rPr lang="zh-CN" altLang="en-US" sz="2400" dirty="0"/>
              <a:t>＝</a:t>
            </a:r>
            <a:r>
              <a:rPr lang="en-US" altLang="zh-CN" sz="2400" dirty="0"/>
              <a:t>F</a:t>
            </a:r>
            <a:r>
              <a:rPr lang="zh-CN" altLang="en-US" sz="2400" dirty="0"/>
              <a:t>（</a:t>
            </a:r>
            <a:r>
              <a:rPr lang="en-US" altLang="zh-CN" sz="2400" dirty="0"/>
              <a:t>P/F</a:t>
            </a:r>
            <a:r>
              <a:rPr lang="zh-CN" altLang="en-US" sz="2400" dirty="0"/>
              <a:t>，</a:t>
            </a:r>
            <a:r>
              <a:rPr lang="en-US" altLang="zh-CN" sz="2400" dirty="0"/>
              <a:t>8% </a:t>
            </a:r>
            <a:r>
              <a:rPr lang="zh-CN" altLang="en-US" sz="2400" dirty="0"/>
              <a:t>，</a:t>
            </a:r>
            <a:r>
              <a:rPr lang="en-US" altLang="zh-CN" sz="2400" dirty="0"/>
              <a:t>10</a:t>
            </a:r>
            <a:r>
              <a:rPr lang="zh-CN" altLang="en-US" sz="2400" dirty="0"/>
              <a:t>）＝</a:t>
            </a:r>
            <a:r>
              <a:rPr lang="en-US" altLang="zh-CN" sz="2400" dirty="0"/>
              <a:t>20000×0.4632</a:t>
            </a:r>
            <a:r>
              <a:rPr lang="zh-CN" altLang="en-US" sz="2400" dirty="0"/>
              <a:t>＝</a:t>
            </a:r>
            <a:r>
              <a:rPr lang="en-US" altLang="zh-CN" sz="2400" dirty="0"/>
              <a:t>9264</a:t>
            </a:r>
            <a:r>
              <a:rPr lang="zh-CN" altLang="en-US" sz="2400" dirty="0"/>
              <a:t>（元</a:t>
            </a:r>
            <a:r>
              <a:rPr lang="zh-CN" altLang="en-US" sz="2400" dirty="0" smtClean="0"/>
              <a:t>）</a:t>
            </a:r>
            <a:endParaRPr lang="en-US" altLang="zh-CN" sz="2400" dirty="0" smtClean="0"/>
          </a:p>
          <a:p>
            <a:pPr lvl="0"/>
            <a:endParaRPr lang="zh-CN" altLang="en-US" sz="2400" dirty="0"/>
          </a:p>
          <a:p>
            <a:pPr lvl="0"/>
            <a:r>
              <a:rPr lang="zh-CN" altLang="en-US" sz="2400" dirty="0"/>
              <a:t>上述中（</a:t>
            </a:r>
            <a:r>
              <a:rPr lang="en-US" altLang="zh-CN" sz="2400" dirty="0"/>
              <a:t>P/F</a:t>
            </a:r>
            <a:r>
              <a:rPr lang="zh-CN" altLang="en-US" sz="2400" dirty="0"/>
              <a:t>，</a:t>
            </a:r>
            <a:r>
              <a:rPr lang="en-US" altLang="zh-CN" sz="2400" dirty="0"/>
              <a:t>8% </a:t>
            </a:r>
            <a:r>
              <a:rPr lang="zh-CN" altLang="en-US" sz="2400" dirty="0"/>
              <a:t>，</a:t>
            </a:r>
            <a:r>
              <a:rPr lang="en-US" altLang="zh-CN" sz="2400" dirty="0"/>
              <a:t>10</a:t>
            </a:r>
            <a:r>
              <a:rPr lang="zh-CN" altLang="en-US" sz="2400" dirty="0"/>
              <a:t>）表示银行存款利率为</a:t>
            </a:r>
            <a:r>
              <a:rPr lang="en-US" altLang="zh-CN" sz="2400" dirty="0"/>
              <a:t>8%</a:t>
            </a:r>
            <a:r>
              <a:rPr lang="zh-CN" altLang="en-US" sz="2400" dirty="0"/>
              <a:t>、期限为</a:t>
            </a:r>
            <a:r>
              <a:rPr lang="en-US" altLang="zh-CN" sz="2400" dirty="0"/>
              <a:t>10</a:t>
            </a:r>
            <a:r>
              <a:rPr lang="zh-CN" altLang="en-US" sz="2400" dirty="0"/>
              <a:t>年的复利现值系数，通过复利现值系数表可以查找到（</a:t>
            </a:r>
            <a:r>
              <a:rPr lang="en-US" altLang="zh-CN" sz="2400" dirty="0"/>
              <a:t>P/F</a:t>
            </a:r>
            <a:r>
              <a:rPr lang="zh-CN" altLang="en-US" sz="2400" dirty="0"/>
              <a:t>，</a:t>
            </a:r>
            <a:r>
              <a:rPr lang="en-US" altLang="zh-CN" sz="2400" dirty="0"/>
              <a:t>8% </a:t>
            </a:r>
            <a:r>
              <a:rPr lang="zh-CN" altLang="en-US" sz="2400" dirty="0"/>
              <a:t>，</a:t>
            </a:r>
            <a:r>
              <a:rPr lang="en-US" altLang="zh-CN" sz="2400" dirty="0"/>
              <a:t>10</a:t>
            </a:r>
            <a:r>
              <a:rPr lang="zh-CN" altLang="en-US" sz="2400" dirty="0"/>
              <a:t>）＝</a:t>
            </a:r>
            <a:r>
              <a:rPr lang="en-US" altLang="zh-CN" sz="2400" dirty="0"/>
              <a:t>0.4632</a:t>
            </a:r>
            <a:r>
              <a:rPr lang="zh-CN" altLang="en-US" sz="2400" dirty="0"/>
              <a:t>，详见复利现值系数简表</a:t>
            </a:r>
            <a:r>
              <a:rPr lang="en-US" altLang="zh-CN" sz="2400" dirty="0"/>
              <a:t>2-2</a:t>
            </a:r>
            <a:r>
              <a:rPr lang="zh-CN" altLang="en-US" sz="2400" dirty="0"/>
              <a:t>所示。</a:t>
            </a:r>
            <a:endParaRPr kumimoji="0" lang="en-US" altLang="zh-CN" sz="2400" i="0" u="none" strike="noStrike" kern="1200" cap="none" spc="0" normalizeH="0" baseline="0" noProof="0" dirty="0">
              <a:ln>
                <a:noFill/>
              </a:ln>
              <a:effectLst/>
              <a:uLnTx/>
              <a:uFillTx/>
              <a:latin typeface="Arial"/>
              <a:ea typeface="微软雅黑"/>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zh-CN" sz="24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0" name="矩形 9"/>
          <p:cNvSpPr/>
          <p:nvPr/>
        </p:nvSpPr>
        <p:spPr>
          <a:xfrm>
            <a:off x="393010" y="160317"/>
            <a:ext cx="4819070"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000000"/>
                </a:solidFill>
                <a:effectLst/>
                <a:uLnTx/>
                <a:uFillTx/>
                <a:latin typeface="Arial"/>
                <a:ea typeface="微软雅黑"/>
                <a:cs typeface="+mn-cs"/>
              </a:rPr>
              <a:t>（二）复利</a:t>
            </a:r>
            <a:r>
              <a:rPr kumimoji="0" lang="zh-CN" altLang="en-US" sz="2800" b="1" i="0" u="none" strike="noStrike" kern="1200" cap="none" spc="0" normalizeH="0" baseline="0" noProof="0" dirty="0">
                <a:ln>
                  <a:noFill/>
                </a:ln>
                <a:solidFill>
                  <a:srgbClr val="000000"/>
                </a:solidFill>
                <a:effectLst/>
                <a:uLnTx/>
                <a:uFillTx/>
                <a:latin typeface="Arial"/>
                <a:ea typeface="微软雅黑"/>
                <a:cs typeface="+mn-cs"/>
              </a:rPr>
              <a:t>终</a:t>
            </a:r>
            <a:r>
              <a:rPr kumimoji="0" lang="zh-CN" altLang="en-US" sz="2800" b="1" i="0" u="none" strike="noStrike" kern="1200" cap="none" spc="0" normalizeH="0" baseline="0" noProof="0" dirty="0" smtClean="0">
                <a:ln>
                  <a:noFill/>
                </a:ln>
                <a:solidFill>
                  <a:srgbClr val="000000"/>
                </a:solidFill>
                <a:effectLst/>
                <a:uLnTx/>
                <a:uFillTx/>
                <a:latin typeface="Arial"/>
                <a:ea typeface="微软雅黑"/>
                <a:cs typeface="+mn-cs"/>
              </a:rPr>
              <a:t>值和现值的计算</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23667768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12064" y="1336100"/>
            <a:ext cx="10652760" cy="1200329"/>
          </a:xfrm>
          <a:prstGeom prst="rect">
            <a:avLst/>
          </a:prstGeom>
          <a:noFill/>
        </p:spPr>
        <p:txBody>
          <a:bodyPr wrap="square" rtlCol="0">
            <a:spAutoFit/>
          </a:bodyPr>
          <a:lstStyle/>
          <a:p>
            <a:r>
              <a:rPr lang="zh-CN" altLang="zh-CN" sz="2400" b="1" dirty="0" smtClean="0"/>
              <a:t>某人</a:t>
            </a:r>
            <a:r>
              <a:rPr lang="zh-CN" altLang="zh-CN" sz="2400" b="1" dirty="0"/>
              <a:t>希望</a:t>
            </a:r>
            <a:r>
              <a:rPr lang="en-US" altLang="zh-CN" sz="2400" b="1" dirty="0"/>
              <a:t>5</a:t>
            </a:r>
            <a:r>
              <a:rPr lang="zh-CN" altLang="zh-CN" sz="2400" b="1" dirty="0"/>
              <a:t>年后获得</a:t>
            </a:r>
            <a:r>
              <a:rPr lang="en-US" altLang="zh-CN" sz="2400" b="1" dirty="0"/>
              <a:t>10 000</a:t>
            </a:r>
            <a:r>
              <a:rPr lang="zh-CN" altLang="zh-CN" sz="2400" b="1" dirty="0"/>
              <a:t>元本利，银行利率为</a:t>
            </a:r>
            <a:r>
              <a:rPr lang="en-US" altLang="zh-CN" sz="2400" b="1" dirty="0"/>
              <a:t>5%</a:t>
            </a:r>
            <a:r>
              <a:rPr lang="zh-CN" altLang="zh-CN" sz="2400" b="1" dirty="0"/>
              <a:t>，复利计息，要求：计算某人现在应存入银行多少资金？</a:t>
            </a:r>
          </a:p>
          <a:p>
            <a:endParaRPr lang="en-US" altLang="zh-CN" sz="2400" dirty="0"/>
          </a:p>
        </p:txBody>
      </p:sp>
      <p:sp>
        <p:nvSpPr>
          <p:cNvPr id="10" name="矩形 9"/>
          <p:cNvSpPr/>
          <p:nvPr/>
        </p:nvSpPr>
        <p:spPr>
          <a:xfrm>
            <a:off x="393010" y="160317"/>
            <a:ext cx="4819070" cy="523220"/>
          </a:xfrm>
          <a:prstGeom prst="rect">
            <a:avLst/>
          </a:prstGeom>
        </p:spPr>
        <p:txBody>
          <a:bodyPr wrap="square">
            <a:spAutoFit/>
          </a:bodyPr>
          <a:lstStyle/>
          <a:p>
            <a:pPr>
              <a:defRPr/>
            </a:pPr>
            <a:r>
              <a:rPr lang="zh-CN" altLang="en-US" sz="2800" b="1" dirty="0" smtClean="0"/>
              <a:t>现场演练</a:t>
            </a:r>
            <a:endParaRPr lang="zh-CN" altLang="en-US" sz="2800" b="1" dirty="0"/>
          </a:p>
        </p:txBody>
      </p:sp>
      <p:sp>
        <p:nvSpPr>
          <p:cNvPr id="3" name="矩形 2"/>
          <p:cNvSpPr/>
          <p:nvPr/>
        </p:nvSpPr>
        <p:spPr>
          <a:xfrm>
            <a:off x="393010" y="2688052"/>
            <a:ext cx="6096000" cy="1938992"/>
          </a:xfrm>
          <a:prstGeom prst="rect">
            <a:avLst/>
          </a:prstGeom>
        </p:spPr>
        <p:txBody>
          <a:bodyPr>
            <a:spAutoFit/>
          </a:bodyPr>
          <a:lstStyle/>
          <a:p>
            <a:pPr lvl="0"/>
            <a:r>
              <a:rPr lang="zh-CN" altLang="zh-CN" sz="2400" dirty="0">
                <a:solidFill>
                  <a:srgbClr val="000000"/>
                </a:solidFill>
              </a:rPr>
              <a:t>解：</a:t>
            </a:r>
            <a:r>
              <a:rPr lang="en-US" altLang="zh-CN" sz="2400" dirty="0">
                <a:solidFill>
                  <a:srgbClr val="000000"/>
                </a:solidFill>
              </a:rPr>
              <a:t> </a:t>
            </a:r>
            <a:endParaRPr lang="en-US" altLang="zh-CN" sz="2400" dirty="0" smtClean="0">
              <a:solidFill>
                <a:srgbClr val="000000"/>
              </a:solidFill>
            </a:endParaRPr>
          </a:p>
          <a:p>
            <a:pPr lvl="0"/>
            <a:r>
              <a:rPr lang="en-US" altLang="zh-CN" sz="2400" dirty="0" smtClean="0">
                <a:solidFill>
                  <a:srgbClr val="000000"/>
                </a:solidFill>
              </a:rPr>
              <a:t> </a:t>
            </a:r>
            <a:r>
              <a:rPr lang="en-US" altLang="zh-CN" sz="2400" dirty="0">
                <a:solidFill>
                  <a:srgbClr val="000000"/>
                </a:solidFill>
              </a:rPr>
              <a:t>P= F×(1+i)</a:t>
            </a:r>
            <a:r>
              <a:rPr lang="en-US" altLang="zh-CN" sz="2400" baseline="30000" dirty="0">
                <a:solidFill>
                  <a:srgbClr val="000000"/>
                </a:solidFill>
              </a:rPr>
              <a:t>-n</a:t>
            </a:r>
            <a:endParaRPr lang="zh-CN" altLang="zh-CN" sz="2400" baseline="30000" dirty="0">
              <a:solidFill>
                <a:srgbClr val="000000"/>
              </a:solidFill>
            </a:endParaRPr>
          </a:p>
          <a:p>
            <a:pPr lvl="0"/>
            <a:r>
              <a:rPr lang="en-US" altLang="zh-CN" sz="2400" dirty="0">
                <a:solidFill>
                  <a:srgbClr val="000000"/>
                </a:solidFill>
              </a:rPr>
              <a:t>  </a:t>
            </a:r>
            <a:r>
              <a:rPr lang="en-US" altLang="zh-CN" sz="2400" dirty="0" smtClean="0">
                <a:solidFill>
                  <a:srgbClr val="000000"/>
                </a:solidFill>
              </a:rPr>
              <a:t> </a:t>
            </a:r>
            <a:r>
              <a:rPr lang="en-US" altLang="zh-CN" sz="2400" dirty="0">
                <a:solidFill>
                  <a:srgbClr val="000000"/>
                </a:solidFill>
              </a:rPr>
              <a:t>=F×(P/F</a:t>
            </a:r>
            <a:r>
              <a:rPr lang="zh-CN" altLang="zh-CN" sz="2400" dirty="0">
                <a:solidFill>
                  <a:srgbClr val="000000"/>
                </a:solidFill>
              </a:rPr>
              <a:t>，</a:t>
            </a:r>
            <a:r>
              <a:rPr lang="en-US" altLang="zh-CN" sz="2400" dirty="0">
                <a:solidFill>
                  <a:srgbClr val="000000"/>
                </a:solidFill>
              </a:rPr>
              <a:t>5%</a:t>
            </a:r>
            <a:r>
              <a:rPr lang="zh-CN" altLang="zh-CN" sz="2400" dirty="0">
                <a:solidFill>
                  <a:srgbClr val="000000"/>
                </a:solidFill>
              </a:rPr>
              <a:t>，</a:t>
            </a:r>
            <a:r>
              <a:rPr lang="en-US" altLang="zh-CN" sz="2400" dirty="0">
                <a:solidFill>
                  <a:srgbClr val="000000"/>
                </a:solidFill>
              </a:rPr>
              <a:t>5)</a:t>
            </a:r>
            <a:endParaRPr lang="zh-CN" altLang="zh-CN" sz="2400" dirty="0">
              <a:solidFill>
                <a:srgbClr val="000000"/>
              </a:solidFill>
            </a:endParaRPr>
          </a:p>
          <a:p>
            <a:pPr lvl="0"/>
            <a:r>
              <a:rPr lang="en-US" altLang="zh-CN" sz="2400" dirty="0" smtClean="0">
                <a:solidFill>
                  <a:srgbClr val="000000"/>
                </a:solidFill>
              </a:rPr>
              <a:t>   =</a:t>
            </a:r>
            <a:r>
              <a:rPr lang="en-US" altLang="zh-CN" sz="2400" dirty="0">
                <a:solidFill>
                  <a:srgbClr val="000000"/>
                </a:solidFill>
              </a:rPr>
              <a:t>10 000×0.7835</a:t>
            </a:r>
            <a:endParaRPr lang="zh-CN" altLang="zh-CN" sz="2400" dirty="0">
              <a:solidFill>
                <a:srgbClr val="000000"/>
              </a:solidFill>
            </a:endParaRPr>
          </a:p>
          <a:p>
            <a:pPr lvl="0"/>
            <a:r>
              <a:rPr lang="en-US" altLang="zh-CN" sz="2400" dirty="0">
                <a:solidFill>
                  <a:srgbClr val="000000"/>
                </a:solidFill>
              </a:rPr>
              <a:t>   </a:t>
            </a:r>
            <a:r>
              <a:rPr lang="en-US" altLang="zh-CN" sz="2400" dirty="0" smtClean="0">
                <a:solidFill>
                  <a:srgbClr val="000000"/>
                </a:solidFill>
              </a:rPr>
              <a:t>=</a:t>
            </a:r>
            <a:r>
              <a:rPr lang="en-US" altLang="zh-CN" sz="2400" dirty="0">
                <a:solidFill>
                  <a:srgbClr val="000000"/>
                </a:solidFill>
              </a:rPr>
              <a:t>7 835</a:t>
            </a:r>
            <a:r>
              <a:rPr lang="zh-CN" altLang="zh-CN" sz="2400" dirty="0">
                <a:solidFill>
                  <a:srgbClr val="000000"/>
                </a:solidFill>
              </a:rPr>
              <a:t>（元）</a:t>
            </a:r>
            <a:endParaRPr lang="en-US" altLang="zh-CN" sz="2400" dirty="0">
              <a:solidFill>
                <a:srgbClr val="000000"/>
              </a:solidFill>
            </a:endParaRPr>
          </a:p>
        </p:txBody>
      </p:sp>
    </p:spTree>
    <p:extLst>
      <p:ext uri="{BB962C8B-B14F-4D97-AF65-F5344CB8AC3E}">
        <p14:creationId xmlns:p14="http://schemas.microsoft.com/office/powerpoint/2010/main" val="214064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菱形 10"/>
          <p:cNvSpPr/>
          <p:nvPr/>
        </p:nvSpPr>
        <p:spPr>
          <a:xfrm>
            <a:off x="404134" y="385010"/>
            <a:ext cx="390886" cy="390886"/>
          </a:xfrm>
          <a:prstGeom prst="diamond">
            <a:avLst/>
          </a:prstGeom>
          <a:gradFill flip="none" rotWithShape="1">
            <a:gsLst>
              <a:gs pos="100000">
                <a:srgbClr val="B61D22"/>
              </a:gs>
              <a:gs pos="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599577" y="892256"/>
            <a:ext cx="10118072" cy="6370975"/>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复利现值是复利终值的逆运算</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（复利）现值系数与（复利）终值系数</a:t>
            </a:r>
            <a:r>
              <a:rPr kumimoji="0" lang="zh-CN" altLang="en-US" sz="2400" b="1" i="0" u="none" strike="noStrike" kern="1200" cap="none" spc="0" normalizeH="0" baseline="0" noProof="0" dirty="0">
                <a:ln>
                  <a:noFill/>
                </a:ln>
                <a:solidFill>
                  <a:srgbClr val="000000"/>
                </a:solidFill>
                <a:effectLst/>
                <a:uLnTx/>
                <a:uFillTx/>
                <a:latin typeface="Arial"/>
                <a:ea typeface="微软雅黑"/>
                <a:cs typeface="+mn-cs"/>
              </a:rPr>
              <a:t>互逆</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2400" b="1" i="0" u="none" strike="noStrike" kern="1200" cap="none" spc="0" normalizeH="0" baseline="0" noProof="0" dirty="0">
                <a:ln>
                  <a:noFill/>
                </a:ln>
                <a:solidFill>
                  <a:srgbClr val="0064D2"/>
                </a:solidFill>
                <a:effectLst/>
                <a:uLnTx/>
                <a:uFillTx/>
                <a:latin typeface="Arial"/>
                <a:ea typeface="微软雅黑"/>
                <a:cs typeface="+mn-cs"/>
              </a:rPr>
              <a:t>终值系数与现值系数互为倒数关系</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 </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(F/</a:t>
            </a:r>
            <a:r>
              <a:rPr kumimoji="0" lang="en-US" altLang="zh-CN" sz="2400" b="0" i="0" u="none" strike="noStrike" kern="1200" cap="none" spc="0" normalizeH="0" baseline="0" noProof="0" dirty="0" err="1">
                <a:ln>
                  <a:noFill/>
                </a:ln>
                <a:solidFill>
                  <a:srgbClr val="000000"/>
                </a:solidFill>
                <a:effectLst/>
                <a:uLnTx/>
                <a:uFillTx/>
                <a:latin typeface="Arial"/>
                <a:ea typeface="微软雅黑"/>
                <a:cs typeface="+mn-cs"/>
              </a:rPr>
              <a:t>P,i,n</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a:t>
            </a:r>
            <a:r>
              <a:rPr kumimoji="0" lang="zh-CN" altLang="en-US" sz="24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P/</a:t>
            </a:r>
            <a:r>
              <a:rPr kumimoji="0" lang="en-US" altLang="zh-CN" sz="2400" b="0" i="0" u="none" strike="noStrike" kern="1200" cap="none" spc="0" normalizeH="0" baseline="0" noProof="0" dirty="0" err="1">
                <a:ln>
                  <a:noFill/>
                </a:ln>
                <a:solidFill>
                  <a:srgbClr val="000000"/>
                </a:solidFill>
                <a:effectLst/>
                <a:uLnTx/>
                <a:uFillTx/>
                <a:latin typeface="Arial"/>
                <a:ea typeface="微软雅黑"/>
                <a:cs typeface="+mn-cs"/>
              </a:rPr>
              <a:t>F,i,n</a:t>
            </a:r>
            <a:r>
              <a:rPr kumimoji="0" lang="en-US" altLang="zh-CN" sz="2400" b="0" i="0" u="none" strike="noStrike" kern="1200" cap="none" spc="0" normalizeH="0" baseline="0" noProof="0" dirty="0">
                <a:ln>
                  <a:noFill/>
                </a:ln>
                <a:solidFill>
                  <a:srgbClr val="000000"/>
                </a:solidFill>
                <a:effectLst/>
                <a:uLnTx/>
                <a:uFillTx/>
                <a:latin typeface="Arial"/>
                <a:ea typeface="微软雅黑"/>
                <a:cs typeface="+mn-cs"/>
              </a:rPr>
              <a:t>)=1</a:t>
            </a:r>
          </a:p>
          <a:p>
            <a:pPr algn="just"/>
            <a:endParaRPr lang="en-US" altLang="zh-CN" sz="2400" b="1" dirty="0">
              <a:solidFill>
                <a:srgbClr val="FF0000"/>
              </a:solidFill>
            </a:endParaRPr>
          </a:p>
          <a:p>
            <a:pPr algn="just"/>
            <a:r>
              <a:rPr lang="zh-CN" altLang="en-US" sz="2400" b="1" dirty="0">
                <a:solidFill>
                  <a:srgbClr val="FF0000"/>
                </a:solidFill>
              </a:rPr>
              <a:t>一、复利终值的计算（已知现值计算终值）</a:t>
            </a:r>
          </a:p>
          <a:p>
            <a:pPr algn="just"/>
            <a:r>
              <a:rPr lang="zh-CN" altLang="en-US" sz="2400" dirty="0"/>
              <a:t>       复利终值是指一定量的货币在若干期之后按复利计算的本利和。</a:t>
            </a:r>
            <a:endParaRPr lang="en-US" altLang="zh-CN" sz="2400" dirty="0"/>
          </a:p>
          <a:p>
            <a:pPr algn="just"/>
            <a:endParaRPr lang="en-US" altLang="zh-CN" sz="2400" dirty="0"/>
          </a:p>
          <a:p>
            <a:pPr algn="just"/>
            <a:endParaRPr lang="en-US" altLang="zh-CN" sz="2400" dirty="0"/>
          </a:p>
          <a:p>
            <a:pPr algn="just"/>
            <a:r>
              <a:rPr lang="zh-CN" altLang="en-US" sz="2400" b="1" dirty="0">
                <a:solidFill>
                  <a:srgbClr val="FF0000"/>
                </a:solidFill>
              </a:rPr>
              <a:t>二、复利现值的计算（已知终值计算现值）</a:t>
            </a:r>
          </a:p>
          <a:p>
            <a:pPr algn="just"/>
            <a:r>
              <a:rPr lang="zh-CN" altLang="en-US" sz="2400" dirty="0"/>
              <a:t>       复利现值是指在复利计息条件下未来某一时点上的资金相当于现在的价值。</a:t>
            </a:r>
          </a:p>
          <a:p>
            <a:pPr algn="just"/>
            <a:endParaRPr lang="en-US" altLang="zh-CN" sz="2400" dirty="0"/>
          </a:p>
          <a:p>
            <a:pPr algn="just"/>
            <a:endParaRPr lang="en-US" altLang="zh-CN" sz="2400" dirty="0"/>
          </a:p>
          <a:p>
            <a:pPr algn="just"/>
            <a:endParaRPr lang="en-US" altLang="zh-CN" sz="2400" dirty="0"/>
          </a:p>
          <a:p>
            <a:pPr algn="just"/>
            <a:endParaRPr lang="zh-CN" altLang="en-US" sz="2400" dirty="0"/>
          </a:p>
          <a:p>
            <a:endParaRPr lang="zh-CN" altLang="zh-CN" sz="2400" dirty="0"/>
          </a:p>
        </p:txBody>
      </p:sp>
      <p:graphicFrame>
        <p:nvGraphicFramePr>
          <p:cNvPr id="2" name="对象 1"/>
          <p:cNvGraphicFramePr>
            <a:graphicFrameLocks noGrp="1"/>
          </p:cNvGraphicFramePr>
          <p:nvPr>
            <p:extLst>
              <p:ext uri="{D42A27DB-BD31-4B8C-83A1-F6EECF244321}">
                <p14:modId xmlns:p14="http://schemas.microsoft.com/office/powerpoint/2010/main" val="3591940771"/>
              </p:ext>
            </p:extLst>
          </p:nvPr>
        </p:nvGraphicFramePr>
        <p:xfrm>
          <a:off x="2678002" y="3535844"/>
          <a:ext cx="4103687" cy="576262"/>
        </p:xfrm>
        <a:graphic>
          <a:graphicData uri="http://schemas.openxmlformats.org/presentationml/2006/ole">
            <mc:AlternateContent xmlns:mc="http://schemas.openxmlformats.org/markup-compatibility/2006">
              <mc:Choice xmlns:v="urn:schemas-microsoft-com:vml" Requires="v">
                <p:oleObj spid="_x0000_s4356" r:id="rId3" imgW="1879600" imgH="228600" progId="Equation.3">
                  <p:embed/>
                </p:oleObj>
              </mc:Choice>
              <mc:Fallback>
                <p:oleObj r:id="rId3" imgW="1879600" imgH="228600" progId="Equation.3">
                  <p:embed/>
                  <p:pic>
                    <p:nvPicPr>
                      <p:cNvPr id="0" name=""/>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8002" y="3535844"/>
                        <a:ext cx="41036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p:cNvGraphicFramePr>
          <p:nvPr>
            <p:extLst>
              <p:ext uri="{D42A27DB-BD31-4B8C-83A1-F6EECF244321}">
                <p14:modId xmlns:p14="http://schemas.microsoft.com/office/powerpoint/2010/main" val="3567429852"/>
              </p:ext>
            </p:extLst>
          </p:nvPr>
        </p:nvGraphicFramePr>
        <p:xfrm>
          <a:off x="3189178" y="5694646"/>
          <a:ext cx="2789237" cy="676275"/>
        </p:xfrm>
        <a:graphic>
          <a:graphicData uri="http://schemas.openxmlformats.org/presentationml/2006/ole">
            <mc:AlternateContent xmlns:mc="http://schemas.openxmlformats.org/markup-compatibility/2006">
              <mc:Choice xmlns:v="urn:schemas-microsoft-com:vml" Requires="v">
                <p:oleObj spid="_x0000_s4357" r:id="rId5" imgW="939800" imgH="228600" progId="Equation.3">
                  <p:embed/>
                </p:oleObj>
              </mc:Choice>
              <mc:Fallback>
                <p:oleObj r:id="rId5" imgW="939800" imgH="228600" progId="Equation.3">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89178" y="5694646"/>
                        <a:ext cx="2789237"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p:cNvGraphicFramePr>
          <p:nvPr>
            <p:extLst>
              <p:ext uri="{D42A27DB-BD31-4B8C-83A1-F6EECF244321}">
                <p14:modId xmlns:p14="http://schemas.microsoft.com/office/powerpoint/2010/main" val="3707833402"/>
              </p:ext>
            </p:extLst>
          </p:nvPr>
        </p:nvGraphicFramePr>
        <p:xfrm>
          <a:off x="2925651" y="5006065"/>
          <a:ext cx="3608388" cy="619125"/>
        </p:xfrm>
        <a:graphic>
          <a:graphicData uri="http://schemas.openxmlformats.org/presentationml/2006/ole">
            <mc:AlternateContent xmlns:mc="http://schemas.openxmlformats.org/markup-compatibility/2006">
              <mc:Choice xmlns:v="urn:schemas-microsoft-com:vml" Requires="v">
                <p:oleObj spid="_x0000_s4358" r:id="rId7" imgW="1180800" imgH="203040" progId="Equation.3">
                  <p:embed/>
                </p:oleObj>
              </mc:Choice>
              <mc:Fallback>
                <p:oleObj r:id="rId7" imgW="1180800" imgH="203040" progId="Equation.3">
                  <p:embed/>
                  <p:pic>
                    <p:nvPicPr>
                      <p:cNvPr id="0" name=""/>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5651" y="5006065"/>
                        <a:ext cx="3608388"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矩形 11"/>
          <p:cNvSpPr/>
          <p:nvPr/>
        </p:nvSpPr>
        <p:spPr>
          <a:xfrm>
            <a:off x="996514" y="234957"/>
            <a:ext cx="4835326" cy="584775"/>
          </a:xfrm>
          <a:prstGeom prst="rect">
            <a:avLst/>
          </a:prstGeom>
        </p:spPr>
        <p:txBody>
          <a:bodyPr wrap="square">
            <a:spAutoFit/>
          </a:bodyPr>
          <a:lstStyle/>
          <a:p>
            <a:pPr algn="dist">
              <a:defRPr/>
            </a:pPr>
            <a:r>
              <a:rPr lang="zh-CN" altLang="en-US" sz="2800" b="1" dirty="0"/>
              <a:t>复利的现值和终值</a:t>
            </a:r>
            <a:r>
              <a:rPr lang="en-US" altLang="zh-CN" sz="2800" b="1" dirty="0"/>
              <a:t>—</a:t>
            </a:r>
            <a:r>
              <a:rPr lang="zh-CN" altLang="en-US" sz="3200" b="1" dirty="0">
                <a:solidFill>
                  <a:srgbClr val="FF0000"/>
                </a:solidFill>
              </a:rPr>
              <a:t>小结</a:t>
            </a:r>
          </a:p>
        </p:txBody>
      </p:sp>
    </p:spTree>
    <p:extLst>
      <p:ext uri="{BB962C8B-B14F-4D97-AF65-F5344CB8AC3E}">
        <p14:creationId xmlns:p14="http://schemas.microsoft.com/office/powerpoint/2010/main" val="588178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404134" y="1358153"/>
            <a:ext cx="10792186" cy="3600986"/>
          </a:xfrm>
          <a:prstGeom prst="rect">
            <a:avLst/>
          </a:prstGeom>
          <a:noFill/>
        </p:spPr>
        <p:txBody>
          <a:bodyPr wrap="square" rtlCol="0">
            <a:spAutoFit/>
          </a:bodyPr>
          <a:lstStyle/>
          <a:p>
            <a:pPr algn="just">
              <a:lnSpc>
                <a:spcPct val="150000"/>
              </a:lnSpc>
            </a:pPr>
            <a:r>
              <a:rPr lang="zh-CN" altLang="en-US" sz="2400" b="1" dirty="0">
                <a:solidFill>
                  <a:srgbClr val="FF0000"/>
                </a:solidFill>
              </a:rPr>
              <a:t>年金</a:t>
            </a:r>
            <a:r>
              <a:rPr lang="zh-CN" altLang="en-US" sz="2400" dirty="0"/>
              <a:t>是指一定时期内，</a:t>
            </a:r>
            <a:r>
              <a:rPr lang="zh-CN" altLang="en-US" sz="2400" b="1" dirty="0"/>
              <a:t>每隔相同的时间</a:t>
            </a:r>
            <a:r>
              <a:rPr lang="zh-CN" altLang="en-US" sz="2400" dirty="0"/>
              <a:t>，</a:t>
            </a:r>
            <a:r>
              <a:rPr lang="zh-CN" altLang="en-US" sz="2400" b="1" dirty="0"/>
              <a:t>收入或支出相同金额</a:t>
            </a:r>
            <a:r>
              <a:rPr lang="zh-CN" altLang="en-US" sz="2400" dirty="0"/>
              <a:t>的系列款项。例如</a:t>
            </a:r>
            <a:r>
              <a:rPr lang="zh-CN" altLang="en-US" sz="2400" dirty="0">
                <a:solidFill>
                  <a:srgbClr val="7030A0"/>
                </a:solidFill>
              </a:rPr>
              <a:t>折旧、租金、等额分期付款、养老金、保险费</a:t>
            </a:r>
            <a:r>
              <a:rPr lang="zh-CN" altLang="en-US" sz="2400" dirty="0"/>
              <a:t>等都属于年金问题。年金的确定应当符合</a:t>
            </a:r>
            <a:r>
              <a:rPr lang="zh-CN" altLang="en-US" sz="2400" b="1" dirty="0"/>
              <a:t>三个条件</a:t>
            </a:r>
            <a:r>
              <a:rPr lang="zh-CN" altLang="en-US" sz="2400" dirty="0"/>
              <a:t>：一是时间间隔相同，二是金额相等，三是必须有一系列连续的收付款项（至少两期或两期以上）。</a:t>
            </a:r>
          </a:p>
          <a:p>
            <a:pPr algn="just">
              <a:lnSpc>
                <a:spcPct val="150000"/>
              </a:lnSpc>
            </a:pPr>
            <a:r>
              <a:rPr lang="zh-CN" altLang="en-US" sz="2400" dirty="0"/>
              <a:t>年金根据每次收付发生的时点不同，可分为</a:t>
            </a:r>
            <a:r>
              <a:rPr lang="zh-CN" altLang="en-US" sz="2800" b="1" dirty="0">
                <a:solidFill>
                  <a:srgbClr val="FF0000"/>
                </a:solidFill>
              </a:rPr>
              <a:t>普通年金、预付年金、递延年金和永续年金</a:t>
            </a:r>
            <a:r>
              <a:rPr lang="zh-CN" altLang="en-US" sz="2400" dirty="0"/>
              <a:t>四种。</a:t>
            </a:r>
            <a:endParaRPr lang="en-US" altLang="zh-CN" sz="2400" dirty="0"/>
          </a:p>
        </p:txBody>
      </p:sp>
    </p:spTree>
    <p:extLst>
      <p:ext uri="{BB962C8B-B14F-4D97-AF65-F5344CB8AC3E}">
        <p14:creationId xmlns:p14="http://schemas.microsoft.com/office/powerpoint/2010/main" val="22658461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617328" y="1906459"/>
            <a:ext cx="8096904" cy="2308324"/>
          </a:xfrm>
          <a:prstGeom prst="rect">
            <a:avLst/>
          </a:prstGeom>
          <a:noFill/>
        </p:spPr>
        <p:txBody>
          <a:bodyPr wrap="square" rtlCol="0">
            <a:spAutoFit/>
          </a:bodyPr>
          <a:lstStyle/>
          <a:p>
            <a:pPr algn="just">
              <a:lnSpc>
                <a:spcPct val="150000"/>
              </a:lnSpc>
            </a:pPr>
            <a:r>
              <a:rPr lang="zh-CN" altLang="en-US" sz="2400" b="1" dirty="0">
                <a:solidFill>
                  <a:srgbClr val="FF0000"/>
                </a:solidFill>
              </a:rPr>
              <a:t>普通年金：每期的期末、间隔相等时间、等额收付款项的</a:t>
            </a:r>
            <a:r>
              <a:rPr lang="zh-CN" altLang="en-US" sz="2400" b="1" dirty="0" smtClean="0">
                <a:solidFill>
                  <a:srgbClr val="FF0000"/>
                </a:solidFill>
              </a:rPr>
              <a:t>年金。</a:t>
            </a:r>
            <a:endParaRPr lang="en-US" altLang="zh-CN" sz="2400" b="1" dirty="0" smtClean="0">
              <a:solidFill>
                <a:srgbClr val="FF0000"/>
              </a:solidFill>
            </a:endParaRPr>
          </a:p>
          <a:p>
            <a:pPr algn="just">
              <a:lnSpc>
                <a:spcPct val="150000"/>
              </a:lnSpc>
            </a:pPr>
            <a:r>
              <a:rPr lang="zh-CN" altLang="en-US" sz="2400" dirty="0" smtClean="0"/>
              <a:t>每一间隔期，有期初和期末两个时点，由于普通年金是在</a:t>
            </a:r>
            <a:r>
              <a:rPr lang="zh-CN" altLang="en-US" sz="2400" b="1" dirty="0" smtClean="0"/>
              <a:t>期末</a:t>
            </a:r>
            <a:r>
              <a:rPr lang="zh-CN" altLang="en-US" sz="2400" dirty="0" smtClean="0"/>
              <a:t>这个时点上</a:t>
            </a:r>
            <a:r>
              <a:rPr lang="zh-CN" altLang="en-US" sz="2400" b="1" dirty="0" smtClean="0"/>
              <a:t>发生收付</a:t>
            </a:r>
            <a:r>
              <a:rPr lang="zh-CN" altLang="en-US" sz="2400" dirty="0" smtClean="0"/>
              <a:t>，故又称后付年金。</a:t>
            </a:r>
            <a:endParaRPr lang="en-US" altLang="zh-CN" sz="2400" dirty="0" smtClean="0"/>
          </a:p>
        </p:txBody>
      </p:sp>
      <p:sp>
        <p:nvSpPr>
          <p:cNvPr id="2" name="矩形 1"/>
          <p:cNvSpPr/>
          <p:nvPr/>
        </p:nvSpPr>
        <p:spPr>
          <a:xfrm>
            <a:off x="599577" y="1261747"/>
            <a:ext cx="3518912" cy="461665"/>
          </a:xfrm>
          <a:prstGeom prst="rect">
            <a:avLst/>
          </a:prstGeom>
        </p:spPr>
        <p:txBody>
          <a:bodyPr wrap="none">
            <a:spAutoFit/>
          </a:bodyPr>
          <a:lstStyle/>
          <a:p>
            <a:r>
              <a:rPr lang="en-US" altLang="zh-CN" sz="2400" b="1" dirty="0"/>
              <a:t>1.</a:t>
            </a:r>
            <a:r>
              <a:rPr lang="zh-CN" altLang="en-US" sz="2400" b="1" dirty="0"/>
              <a:t>普通年金的终值和现值</a:t>
            </a:r>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17737376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pic>
        <p:nvPicPr>
          <p:cNvPr id="2" name="图片 1"/>
          <p:cNvPicPr>
            <a:picLocks noChangeAspect="1"/>
          </p:cNvPicPr>
          <p:nvPr/>
        </p:nvPicPr>
        <p:blipFill>
          <a:blip r:embed="rId2"/>
          <a:stretch>
            <a:fillRect/>
          </a:stretch>
        </p:blipFill>
        <p:spPr>
          <a:xfrm>
            <a:off x="2679192" y="3692731"/>
            <a:ext cx="7744968" cy="2694831"/>
          </a:xfrm>
          <a:prstGeom prst="rect">
            <a:avLst/>
          </a:prstGeom>
        </p:spPr>
      </p:pic>
      <p:sp>
        <p:nvSpPr>
          <p:cNvPr id="10" name="矩形 9"/>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
        <p:nvSpPr>
          <p:cNvPr id="3" name="矩形 2"/>
          <p:cNvSpPr/>
          <p:nvPr/>
        </p:nvSpPr>
        <p:spPr>
          <a:xfrm>
            <a:off x="404134" y="1038827"/>
            <a:ext cx="10916138" cy="2308324"/>
          </a:xfrm>
          <a:prstGeom prst="rect">
            <a:avLst/>
          </a:prstGeom>
        </p:spPr>
        <p:txBody>
          <a:bodyPr wrap="square">
            <a:spAutoFit/>
          </a:bodyPr>
          <a:lstStyle/>
          <a:p>
            <a:pPr lvl="0" algn="just">
              <a:lnSpc>
                <a:spcPct val="150000"/>
              </a:lnSpc>
            </a:pPr>
            <a:r>
              <a:rPr lang="zh-CN" altLang="en-US" sz="2400" b="1" dirty="0">
                <a:solidFill>
                  <a:srgbClr val="FF0000"/>
                </a:solidFill>
              </a:rPr>
              <a:t>（</a:t>
            </a:r>
            <a:r>
              <a:rPr lang="en-US" altLang="zh-CN" sz="2400" b="1" dirty="0">
                <a:solidFill>
                  <a:srgbClr val="FF0000"/>
                </a:solidFill>
              </a:rPr>
              <a:t>1</a:t>
            </a:r>
            <a:r>
              <a:rPr lang="zh-CN" altLang="en-US" sz="2400" b="1" dirty="0">
                <a:solidFill>
                  <a:srgbClr val="FF0000"/>
                </a:solidFill>
              </a:rPr>
              <a:t>）普通年金终值的计算（已知年金</a:t>
            </a:r>
            <a:r>
              <a:rPr lang="en-US" altLang="zh-CN" sz="2400" b="1" dirty="0">
                <a:solidFill>
                  <a:srgbClr val="FF0000"/>
                </a:solidFill>
              </a:rPr>
              <a:t>A </a:t>
            </a:r>
            <a:r>
              <a:rPr lang="zh-CN" altLang="en-US" sz="2400" b="1" dirty="0">
                <a:solidFill>
                  <a:srgbClr val="FF0000"/>
                </a:solidFill>
              </a:rPr>
              <a:t>，求终值</a:t>
            </a:r>
            <a:r>
              <a:rPr lang="en-US" altLang="zh-CN" sz="2400" b="1" dirty="0">
                <a:solidFill>
                  <a:srgbClr val="FF0000"/>
                </a:solidFill>
              </a:rPr>
              <a:t>FA </a:t>
            </a:r>
            <a:r>
              <a:rPr lang="zh-CN" altLang="en-US" sz="2400" b="1" dirty="0">
                <a:solidFill>
                  <a:srgbClr val="FF0000"/>
                </a:solidFill>
              </a:rPr>
              <a:t>）</a:t>
            </a:r>
          </a:p>
          <a:p>
            <a:pPr lvl="0" algn="just">
              <a:lnSpc>
                <a:spcPct val="150000"/>
              </a:lnSpc>
            </a:pPr>
            <a:r>
              <a:rPr lang="zh-CN" altLang="en-US" sz="2400" b="1" dirty="0">
                <a:solidFill>
                  <a:srgbClr val="000000"/>
                </a:solidFill>
              </a:rPr>
              <a:t>普通年金终值</a:t>
            </a:r>
            <a:r>
              <a:rPr lang="zh-CN" altLang="en-US" sz="2400" dirty="0">
                <a:solidFill>
                  <a:srgbClr val="000000"/>
                </a:solidFill>
              </a:rPr>
              <a:t>是指一定时期内每期期末等额收付款项的复利终值之和。按复利计算，在</a:t>
            </a:r>
            <a:r>
              <a:rPr lang="zh-CN" altLang="en-US" sz="2400" b="1" dirty="0">
                <a:solidFill>
                  <a:srgbClr val="0064D2"/>
                </a:solidFill>
              </a:rPr>
              <a:t>最后一期</a:t>
            </a:r>
            <a:r>
              <a:rPr lang="zh-CN" altLang="en-US" sz="2400" dirty="0">
                <a:solidFill>
                  <a:srgbClr val="000000"/>
                </a:solidFill>
              </a:rPr>
              <a:t>所得的本利和。每期期末收入或支出的款项用</a:t>
            </a:r>
            <a:r>
              <a:rPr lang="en-US" altLang="zh-CN" sz="2400" b="1" dirty="0">
                <a:solidFill>
                  <a:srgbClr val="000000"/>
                </a:solidFill>
              </a:rPr>
              <a:t>A</a:t>
            </a:r>
            <a:r>
              <a:rPr lang="zh-CN" altLang="en-US" sz="2400" dirty="0">
                <a:solidFill>
                  <a:srgbClr val="000000"/>
                </a:solidFill>
              </a:rPr>
              <a:t>表示，利率用</a:t>
            </a:r>
            <a:r>
              <a:rPr lang="en-US" altLang="zh-CN" sz="2400" b="1" dirty="0" err="1">
                <a:solidFill>
                  <a:srgbClr val="000000"/>
                </a:solidFill>
              </a:rPr>
              <a:t>i</a:t>
            </a:r>
            <a:r>
              <a:rPr lang="zh-CN" altLang="en-US" sz="2400" dirty="0">
                <a:solidFill>
                  <a:srgbClr val="000000"/>
                </a:solidFill>
              </a:rPr>
              <a:t>表示，期数用</a:t>
            </a:r>
            <a:r>
              <a:rPr lang="en-US" altLang="zh-CN" sz="2400" b="1" dirty="0">
                <a:solidFill>
                  <a:srgbClr val="000000"/>
                </a:solidFill>
              </a:rPr>
              <a:t>n</a:t>
            </a:r>
            <a:r>
              <a:rPr lang="zh-CN" altLang="en-US" sz="2400" dirty="0">
                <a:solidFill>
                  <a:srgbClr val="000000"/>
                </a:solidFill>
              </a:rPr>
              <a:t>表示，那么每期期末收入或支出的款项，折算到第</a:t>
            </a:r>
            <a:r>
              <a:rPr lang="en-US" altLang="zh-CN" sz="2400" dirty="0">
                <a:solidFill>
                  <a:srgbClr val="000000"/>
                </a:solidFill>
              </a:rPr>
              <a:t>n</a:t>
            </a:r>
            <a:r>
              <a:rPr lang="zh-CN" altLang="en-US" sz="2400" dirty="0">
                <a:solidFill>
                  <a:srgbClr val="000000"/>
                </a:solidFill>
              </a:rPr>
              <a:t>年的终值。</a:t>
            </a:r>
          </a:p>
        </p:txBody>
      </p:sp>
    </p:spTree>
    <p:extLst>
      <p:ext uri="{BB962C8B-B14F-4D97-AF65-F5344CB8AC3E}">
        <p14:creationId xmlns:p14="http://schemas.microsoft.com/office/powerpoint/2010/main" val="36158155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46"/>
          <p:cNvGrpSpPr/>
          <p:nvPr/>
        </p:nvGrpSpPr>
        <p:grpSpPr>
          <a:xfrm>
            <a:off x="2423467" y="2903383"/>
            <a:ext cx="544787" cy="1386670"/>
            <a:chOff x="3886938" y="2409472"/>
            <a:chExt cx="631567" cy="1725011"/>
          </a:xfrm>
        </p:grpSpPr>
        <p:sp>
          <p:nvSpPr>
            <p:cNvPr id="15" name="Rounded Rectangle 12"/>
            <p:cNvSpPr/>
            <p:nvPr/>
          </p:nvSpPr>
          <p:spPr>
            <a:xfrm rot="18900000">
              <a:off x="3928032" y="2409472"/>
              <a:ext cx="590473" cy="590473"/>
            </a:xfrm>
            <a:prstGeom prst="roundRect">
              <a:avLst/>
            </a:pr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6" name="Shape 5269"/>
            <p:cNvSpPr/>
            <p:nvPr/>
          </p:nvSpPr>
          <p:spPr>
            <a:xfrm>
              <a:off x="4070231" y="2577330"/>
              <a:ext cx="306076" cy="254758"/>
            </a:xfrm>
            <a:custGeom>
              <a:avLst/>
              <a:gdLst/>
              <a:ahLst/>
              <a:cxnLst>
                <a:cxn ang="0">
                  <a:pos x="wd2" y="hd2"/>
                </a:cxn>
                <a:cxn ang="5400000">
                  <a:pos x="wd2" y="hd2"/>
                </a:cxn>
                <a:cxn ang="10800000">
                  <a:pos x="wd2" y="hd2"/>
                </a:cxn>
                <a:cxn ang="16200000">
                  <a:pos x="wd2" y="hd2"/>
                </a:cxn>
              </a:cxnLst>
              <a:rect l="0" t="0" r="r" b="b"/>
              <a:pathLst>
                <a:path w="21600" h="21600" extrusionOk="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sp>
          <p:nvSpPr>
            <p:cNvPr id="21" name="Rounded Rectangle 22"/>
            <p:cNvSpPr/>
            <p:nvPr/>
          </p:nvSpPr>
          <p:spPr>
            <a:xfrm rot="18900000">
              <a:off x="3886938" y="3544009"/>
              <a:ext cx="590473" cy="590474"/>
            </a:xfrm>
            <a:prstGeom prst="round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 name="Shape 5306"/>
            <p:cNvSpPr/>
            <p:nvPr/>
          </p:nvSpPr>
          <p:spPr>
            <a:xfrm>
              <a:off x="4047464" y="3699664"/>
              <a:ext cx="269419" cy="249261"/>
            </a:xfrm>
            <a:custGeom>
              <a:avLst/>
              <a:gdLst/>
              <a:ahLst/>
              <a:cxnLst>
                <a:cxn ang="0">
                  <a:pos x="wd2" y="hd2"/>
                </a:cxn>
                <a:cxn ang="5400000">
                  <a:pos x="wd2" y="hd2"/>
                </a:cxn>
                <a:cxn ang="10800000">
                  <a:pos x="wd2" y="hd2"/>
                </a:cxn>
                <a:cxn ang="16200000">
                  <a:pos x="wd2" y="hd2"/>
                </a:cxn>
              </a:cxnLst>
              <a:rect l="0" t="0" r="r" b="b"/>
              <a:pathLst>
                <a:path w="21600" h="21600" extrusionOk="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grpSp>
      <p:sp>
        <p:nvSpPr>
          <p:cNvPr id="52" name="îṩ1íďé"/>
          <p:cNvSpPr/>
          <p:nvPr/>
        </p:nvSpPr>
        <p:spPr>
          <a:xfrm>
            <a:off x="533762" y="267166"/>
            <a:ext cx="2057384" cy="2057383"/>
          </a:xfrm>
          <a:prstGeom prst="ellipse">
            <a:avLst/>
          </a:prstGeom>
          <a:blipFill>
            <a:blip r:embed="rId3"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3277368" y="2879102"/>
            <a:ext cx="2620512" cy="523220"/>
          </a:xfrm>
          <a:prstGeom prst="rect">
            <a:avLst/>
          </a:prstGeom>
        </p:spPr>
        <p:txBody>
          <a:bodyPr wrap="square">
            <a:spAutoFit/>
          </a:bodyPr>
          <a:lstStyle/>
          <a:p>
            <a:pPr>
              <a:defRPr/>
            </a:pPr>
            <a:r>
              <a:rPr lang="zh-CN" altLang="en-US" sz="2800" b="1" dirty="0">
                <a:solidFill>
                  <a:srgbClr val="FF0000"/>
                </a:solidFill>
              </a:rPr>
              <a:t>资金时间</a:t>
            </a:r>
            <a:r>
              <a:rPr lang="zh-CN" altLang="en-US" sz="2800" b="1" dirty="0" smtClean="0">
                <a:solidFill>
                  <a:srgbClr val="FF0000"/>
                </a:solidFill>
              </a:rPr>
              <a:t>价值</a:t>
            </a:r>
            <a:endParaRPr lang="zh-CN" altLang="en-US" sz="2800" b="1" dirty="0">
              <a:solidFill>
                <a:srgbClr val="FF0000"/>
              </a:solidFill>
            </a:endParaRPr>
          </a:p>
        </p:txBody>
      </p:sp>
      <p:sp>
        <p:nvSpPr>
          <p:cNvPr id="23" name="矩形 22"/>
          <p:cNvSpPr/>
          <p:nvPr/>
        </p:nvSpPr>
        <p:spPr>
          <a:xfrm>
            <a:off x="3257729" y="3791113"/>
            <a:ext cx="2394315" cy="523220"/>
          </a:xfrm>
          <a:prstGeom prst="rect">
            <a:avLst/>
          </a:prstGeom>
        </p:spPr>
        <p:txBody>
          <a:bodyPr wrap="square">
            <a:spAutoFit/>
          </a:bodyPr>
          <a:lstStyle/>
          <a:p>
            <a:pPr lvl="0">
              <a:defRPr/>
            </a:pPr>
            <a:r>
              <a:rPr lang="zh-CN" altLang="en-US" sz="2800" b="1" dirty="0" smtClean="0"/>
              <a:t>投资</a:t>
            </a:r>
            <a:r>
              <a:rPr lang="zh-CN" altLang="en-US" sz="2800" b="1" dirty="0"/>
              <a:t>风险价值</a:t>
            </a: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grpId="0" nodeType="afterEffect">
                                  <p:stCondLst>
                                    <p:cond delay="0"/>
                                  </p:stCondLst>
                                  <p:childTnLst>
                                    <p:animEffect transition="out" filter="fade">
                                      <p:cBhvr>
                                        <p:cTn id="12" dur="500" tmFilter="0, 0; .2, .5; .8, .5; 1, 0"/>
                                        <p:tgtEl>
                                          <p:spTgt spid="19"/>
                                        </p:tgtEl>
                                      </p:cBhvr>
                                    </p:animEffect>
                                    <p:animScale>
                                      <p:cBhvr>
                                        <p:cTn id="13"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graphicFrame>
        <p:nvGraphicFramePr>
          <p:cNvPr id="50180" name="对象 50179"/>
          <p:cNvGraphicFramePr>
            <a:graphicFrameLocks/>
          </p:cNvGraphicFramePr>
          <p:nvPr>
            <p:extLst>
              <p:ext uri="{D42A27DB-BD31-4B8C-83A1-F6EECF244321}">
                <p14:modId xmlns:p14="http://schemas.microsoft.com/office/powerpoint/2010/main" val="1525071751"/>
              </p:ext>
            </p:extLst>
          </p:nvPr>
        </p:nvGraphicFramePr>
        <p:xfrm>
          <a:off x="512064" y="1354455"/>
          <a:ext cx="9394825" cy="720725"/>
        </p:xfrm>
        <a:graphic>
          <a:graphicData uri="http://schemas.openxmlformats.org/presentationml/2006/ole">
            <mc:AlternateContent xmlns:mc="http://schemas.openxmlformats.org/markup-compatibility/2006">
              <mc:Choice xmlns:v="urn:schemas-microsoft-com:vml" Requires="v">
                <p:oleObj spid="_x0000_s5296" name="公式" r:id="rId3" imgW="3886200" imgH="228600" progId="Equation.3">
                  <p:embed/>
                </p:oleObj>
              </mc:Choice>
              <mc:Fallback>
                <p:oleObj name="公式" r:id="rId3" imgW="3886200" imgH="228600" progId="Equation.3">
                  <p:embed/>
                  <p:pic>
                    <p:nvPicPr>
                      <p:cNvPr id="0" name=""/>
                      <p:cNvPicPr>
                        <a:picLocks noChangeArrowheads="1"/>
                      </p:cNvPicPr>
                      <p:nvPr/>
                    </p:nvPicPr>
                    <p:blipFill>
                      <a:blip r:embed="rId4"/>
                      <a:srcRect/>
                      <a:stretch>
                        <a:fillRect/>
                      </a:stretch>
                    </p:blipFill>
                    <p:spPr bwMode="auto">
                      <a:xfrm>
                        <a:off x="512064" y="1354455"/>
                        <a:ext cx="9394825" cy="720725"/>
                      </a:xfrm>
                      <a:prstGeom prst="rect">
                        <a:avLst/>
                      </a:prstGeom>
                      <a:noFill/>
                      <a:ln>
                        <a:noFill/>
                      </a:ln>
                    </p:spPr>
                  </p:pic>
                </p:oleObj>
              </mc:Fallback>
            </mc:AlternateContent>
          </a:graphicData>
        </a:graphic>
      </p:graphicFrame>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graphicFrame>
        <p:nvGraphicFramePr>
          <p:cNvPr id="50184" name="对象 50183"/>
          <p:cNvGraphicFramePr>
            <a:graphicFrameLocks/>
          </p:cNvGraphicFramePr>
          <p:nvPr>
            <p:extLst>
              <p:ext uri="{D42A27DB-BD31-4B8C-83A1-F6EECF244321}">
                <p14:modId xmlns:p14="http://schemas.microsoft.com/office/powerpoint/2010/main" val="2699119983"/>
              </p:ext>
            </p:extLst>
          </p:nvPr>
        </p:nvGraphicFramePr>
        <p:xfrm>
          <a:off x="2226952" y="4280501"/>
          <a:ext cx="6496424" cy="1216025"/>
        </p:xfrm>
        <a:graphic>
          <a:graphicData uri="http://schemas.openxmlformats.org/presentationml/2006/ole">
            <mc:AlternateContent xmlns:mc="http://schemas.openxmlformats.org/markup-compatibility/2006">
              <mc:Choice xmlns:v="urn:schemas-microsoft-com:vml" Requires="v">
                <p:oleObj spid="_x0000_s5297" name="公式" r:id="rId5" imgW="1485720" imgH="419040" progId="Equation.3">
                  <p:embed/>
                </p:oleObj>
              </mc:Choice>
              <mc:Fallback>
                <p:oleObj name="公式" r:id="rId5" imgW="1485720" imgH="419040" progId="Equation.3">
                  <p:embed/>
                  <p:pic>
                    <p:nvPicPr>
                      <p:cNvPr id="0" name=""/>
                      <p:cNvPicPr>
                        <a:picLocks noChangeArrowheads="1"/>
                      </p:cNvPicPr>
                      <p:nvPr/>
                    </p:nvPicPr>
                    <p:blipFill>
                      <a:blip r:embed="rId6"/>
                      <a:srcRect/>
                      <a:stretch>
                        <a:fillRect/>
                      </a:stretch>
                    </p:blipFill>
                    <p:spPr bwMode="auto">
                      <a:xfrm>
                        <a:off x="2226952" y="4280501"/>
                        <a:ext cx="6496424" cy="1216025"/>
                      </a:xfrm>
                      <a:prstGeom prst="rect">
                        <a:avLst/>
                      </a:prstGeom>
                      <a:noFill/>
                      <a:ln>
                        <a:noFill/>
                      </a:ln>
                      <a:extLst/>
                    </p:spPr>
                  </p:pic>
                </p:oleObj>
              </mc:Fallback>
            </mc:AlternateContent>
          </a:graphicData>
        </a:graphic>
      </p:graphicFrame>
      <p:sp>
        <p:nvSpPr>
          <p:cNvPr id="50185" name="右箭头 77833"/>
          <p:cNvSpPr>
            <a:spLocks noChangeArrowheads="1"/>
          </p:cNvSpPr>
          <p:nvPr/>
        </p:nvSpPr>
        <p:spPr bwMode="auto">
          <a:xfrm>
            <a:off x="599576" y="2850865"/>
            <a:ext cx="1386416" cy="381000"/>
          </a:xfrm>
          <a:prstGeom prst="rightArrow">
            <a:avLst>
              <a:gd name="adj1" fmla="val 50000"/>
              <a:gd name="adj2" fmla="val 68078"/>
            </a:avLst>
          </a:prstGeom>
          <a:solidFill>
            <a:srgbClr val="FFCC99"/>
          </a:solidFill>
          <a:ln w="9525">
            <a:solidFill>
              <a:srgbClr val="FFCC99"/>
            </a:solidFill>
            <a:miter lim="800000"/>
            <a:headEnd/>
            <a:tailEnd/>
          </a:ln>
          <a:effectLst>
            <a:outerShdw dist="107763" dir="18900000" algn="ctr" rotWithShape="0">
              <a:schemeClr val="bg2">
                <a:alpha val="50000"/>
              </a:schemeClr>
            </a:outerShdw>
          </a:effectLst>
        </p:spPr>
        <p:txBody>
          <a:bodyPr/>
          <a:lstStyle/>
          <a:p>
            <a:pPr eaLnBrk="1" hangingPunct="1"/>
            <a:endParaRPr lang="zh-CN" altLang="en-US">
              <a:ea typeface="宋体" pitchFamily="2" charset="-122"/>
            </a:endParaRPr>
          </a:p>
        </p:txBody>
      </p:sp>
      <p:sp>
        <p:nvSpPr>
          <p:cNvPr id="50186" name="右箭头 77834"/>
          <p:cNvSpPr>
            <a:spLocks noChangeArrowheads="1"/>
          </p:cNvSpPr>
          <p:nvPr/>
        </p:nvSpPr>
        <p:spPr bwMode="auto">
          <a:xfrm>
            <a:off x="565709" y="4646612"/>
            <a:ext cx="1420283" cy="381000"/>
          </a:xfrm>
          <a:prstGeom prst="rightArrow">
            <a:avLst>
              <a:gd name="adj1" fmla="val 50000"/>
              <a:gd name="adj2" fmla="val 69740"/>
            </a:avLst>
          </a:prstGeom>
          <a:solidFill>
            <a:srgbClr val="FFCC99"/>
          </a:solidFill>
          <a:ln w="9525">
            <a:solidFill>
              <a:srgbClr val="FFCC99"/>
            </a:solidFill>
            <a:miter lim="800000"/>
            <a:headEnd/>
            <a:tailEnd/>
          </a:ln>
          <a:effectLst>
            <a:outerShdw dist="107763" dir="18900000" algn="ctr" rotWithShape="0">
              <a:schemeClr val="bg2">
                <a:alpha val="50000"/>
              </a:schemeClr>
            </a:outerShdw>
          </a:effec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B823014D-5259-4112-92F8-BB9D09C57137}"/>
                  </a:ext>
                </a:extLst>
              </p:cNvPr>
              <p:cNvSpPr txBox="1"/>
              <p:nvPr/>
            </p:nvSpPr>
            <p:spPr>
              <a:xfrm>
                <a:off x="2226952" y="2418592"/>
                <a:ext cx="4799704" cy="1620765"/>
              </a:xfrm>
              <a:prstGeom prst="rect">
                <a:avLst/>
              </a:prstGeom>
              <a:noFill/>
            </p:spPr>
            <p:txBody>
              <a:bodyPr wrap="square">
                <a:spAutoFit/>
              </a:bodyPr>
              <a:lstStyle/>
              <a:p>
                <a:r>
                  <a:rPr lang="zh-CN" altLang="en-US" sz="2400" dirty="0">
                    <a:solidFill>
                      <a:srgbClr val="000000"/>
                    </a:solidFill>
                    <a:latin typeface="Arial"/>
                    <a:ea typeface="微软雅黑"/>
                  </a:rPr>
                  <a:t>根据等比数列前</a:t>
                </a:r>
                <a:r>
                  <a:rPr lang="en-US" altLang="zh-CN" sz="2400" dirty="0">
                    <a:solidFill>
                      <a:srgbClr val="000000"/>
                    </a:solidFill>
                    <a:latin typeface="Arial"/>
                    <a:ea typeface="微软雅黑"/>
                  </a:rPr>
                  <a:t>n</a:t>
                </a:r>
                <a:r>
                  <a:rPr lang="zh-CN" altLang="en-US" sz="2400" dirty="0">
                    <a:solidFill>
                      <a:srgbClr val="000000"/>
                    </a:solidFill>
                    <a:latin typeface="Arial"/>
                    <a:ea typeface="微软雅黑"/>
                  </a:rPr>
                  <a:t>项和公式：</a:t>
                </a:r>
                <a:endParaRPr lang="en-US" altLang="zh-CN" sz="2400" dirty="0">
                  <a:solidFill>
                    <a:srgbClr val="000000"/>
                  </a:solidFill>
                  <a:latin typeface="Arial"/>
                  <a:ea typeface="微软雅黑"/>
                </a:endParaRPr>
              </a:p>
              <a:p>
                <a:endParaRPr lang="en-US" altLang="zh-CN" sz="2400" dirty="0">
                  <a:solidFill>
                    <a:srgbClr val="000000"/>
                  </a:solidFill>
                  <a:latin typeface="Arial"/>
                  <a:ea typeface="微软雅黑"/>
                </a:endParaRPr>
              </a:p>
              <a:p>
                <a14:m>
                  <m:oMath xmlns:m="http://schemas.openxmlformats.org/officeDocument/2006/math">
                    <m:sSub>
                      <m:sSubPr>
                        <m:ctrlPr>
                          <a:rPr lang="en-US" altLang="zh-CN" sz="3200" b="0" i="1" smtClean="0">
                            <a:latin typeface="Cambria Math" panose="02040503050406030204" pitchFamily="18" charset="0"/>
                          </a:rPr>
                        </m:ctrlPr>
                      </m:sSubPr>
                      <m:e>
                        <m:r>
                          <a:rPr lang="en-US" altLang="zh-CN" sz="3200" b="0" i="1" smtClean="0">
                            <a:latin typeface="Cambria Math" panose="02040503050406030204" pitchFamily="18" charset="0"/>
                          </a:rPr>
                          <m:t>𝑠</m:t>
                        </m:r>
                      </m:e>
                      <m:sub>
                        <m:r>
                          <a:rPr lang="en-US" altLang="zh-CN" sz="3200" b="0" i="1" smtClean="0">
                            <a:latin typeface="Cambria Math" panose="02040503050406030204" pitchFamily="18" charset="0"/>
                          </a:rPr>
                          <m:t>𝑛</m:t>
                        </m:r>
                      </m:sub>
                    </m:sSub>
                  </m:oMath>
                </a14:m>
                <a:r>
                  <a:rPr lang="en-US" altLang="zh-CN" sz="3200" dirty="0"/>
                  <a:t>=</a:t>
                </a:r>
                <a14:m>
                  <m:oMath xmlns:m="http://schemas.openxmlformats.org/officeDocument/2006/math">
                    <m:f>
                      <m:fPr>
                        <m:ctrlPr>
                          <a:rPr lang="en-US" altLang="zh-CN" sz="3200" i="1" dirty="0" smtClean="0">
                            <a:latin typeface="Cambria Math" panose="02040503050406030204" pitchFamily="18" charset="0"/>
                          </a:rPr>
                        </m:ctrlPr>
                      </m:fPr>
                      <m:num>
                        <m:sSub>
                          <m:sSubPr>
                            <m:ctrlPr>
                              <a:rPr lang="en-US" altLang="zh-CN" sz="3200" i="1" dirty="0" smtClean="0">
                                <a:latin typeface="Cambria Math" panose="02040503050406030204" pitchFamily="18" charset="0"/>
                              </a:rPr>
                            </m:ctrlPr>
                          </m:sSubPr>
                          <m:e>
                            <m:r>
                              <a:rPr lang="en-US" altLang="zh-CN" sz="3200" b="0" i="1" dirty="0" smtClean="0">
                                <a:latin typeface="Cambria Math" panose="02040503050406030204" pitchFamily="18" charset="0"/>
                              </a:rPr>
                              <m:t>𝑎</m:t>
                            </m:r>
                          </m:e>
                          <m:sub>
                            <m:r>
                              <a:rPr lang="en-US" altLang="zh-CN" sz="3200" b="0" i="1" dirty="0" smtClean="0">
                                <a:latin typeface="Cambria Math" panose="02040503050406030204" pitchFamily="18" charset="0"/>
                              </a:rPr>
                              <m:t>1(1−</m:t>
                            </m:r>
                            <m:sSup>
                              <m:sSupPr>
                                <m:ctrlPr>
                                  <a:rPr lang="en-US" altLang="zh-CN" sz="3200" b="0" i="1" dirty="0" smtClean="0">
                                    <a:latin typeface="Cambria Math" panose="02040503050406030204" pitchFamily="18" charset="0"/>
                                  </a:rPr>
                                </m:ctrlPr>
                              </m:sSupPr>
                              <m:e>
                                <m:r>
                                  <a:rPr lang="en-US" altLang="zh-CN" sz="3200" b="0" i="1" dirty="0" smtClean="0">
                                    <a:latin typeface="Cambria Math" panose="02040503050406030204" pitchFamily="18" charset="0"/>
                                  </a:rPr>
                                  <m:t>𝑞</m:t>
                                </m:r>
                              </m:e>
                              <m:sup>
                                <m:r>
                                  <a:rPr lang="en-US" altLang="zh-CN" sz="3200" b="0" i="1" dirty="0" smtClean="0">
                                    <a:latin typeface="Cambria Math" panose="02040503050406030204" pitchFamily="18" charset="0"/>
                                  </a:rPr>
                                  <m:t>𝑛</m:t>
                                </m:r>
                              </m:sup>
                            </m:sSup>
                            <m:r>
                              <a:rPr lang="en-US" altLang="zh-CN" sz="3200" b="0" i="1" dirty="0" smtClean="0">
                                <a:latin typeface="Cambria Math" panose="02040503050406030204" pitchFamily="18" charset="0"/>
                              </a:rPr>
                              <m:t>)</m:t>
                            </m:r>
                          </m:sub>
                        </m:sSub>
                      </m:num>
                      <m:den>
                        <m:r>
                          <a:rPr lang="en-US" altLang="zh-CN" sz="3200" b="0" i="1" dirty="0" smtClean="0">
                            <a:latin typeface="Cambria Math" panose="02040503050406030204" pitchFamily="18" charset="0"/>
                          </a:rPr>
                          <m:t>1−</m:t>
                        </m:r>
                        <m:r>
                          <a:rPr lang="en-US" altLang="zh-CN" sz="3200" b="0" i="1" dirty="0" smtClean="0">
                            <a:latin typeface="Cambria Math" panose="02040503050406030204" pitchFamily="18" charset="0"/>
                          </a:rPr>
                          <m:t>𝑞</m:t>
                        </m:r>
                      </m:den>
                    </m:f>
                  </m:oMath>
                </a14:m>
                <a:endParaRPr lang="zh-CN" altLang="en-US" sz="3200" dirty="0"/>
              </a:p>
            </p:txBody>
          </p:sp>
        </mc:Choice>
        <mc:Fallback xmlns="">
          <p:sp>
            <p:nvSpPr>
              <p:cNvPr id="15" name="文本框 14">
                <a:extLst>
                  <a:ext uri="{FF2B5EF4-FFF2-40B4-BE49-F238E27FC236}">
                    <a16:creationId xmlns:a16="http://schemas.microsoft.com/office/drawing/2014/main" id="{B823014D-5259-4112-92F8-BB9D09C57137}"/>
                  </a:ext>
                </a:extLst>
              </p:cNvPr>
              <p:cNvSpPr txBox="1">
                <a:spLocks noRot="1" noChangeAspect="1" noMove="1" noResize="1" noEditPoints="1" noAdjustHandles="1" noChangeArrowheads="1" noChangeShapeType="1" noTextEdit="1"/>
              </p:cNvSpPr>
              <p:nvPr/>
            </p:nvSpPr>
            <p:spPr>
              <a:xfrm>
                <a:off x="2226952" y="2418592"/>
                <a:ext cx="4799704" cy="1620765"/>
              </a:xfrm>
              <a:prstGeom prst="rect">
                <a:avLst/>
              </a:prstGeom>
              <a:blipFill>
                <a:blip r:embed="rId7"/>
                <a:stretch>
                  <a:fillRect l="-1904" t="-3008" b="-1128"/>
                </a:stretch>
              </a:blipFill>
            </p:spPr>
            <p:txBody>
              <a:bodyPr/>
              <a:lstStyle/>
              <a:p>
                <a:r>
                  <a:rPr lang="zh-CN" altLang="en-US">
                    <a:noFill/>
                  </a:rPr>
                  <a:t> </a:t>
                </a:r>
              </a:p>
            </p:txBody>
          </p:sp>
        </mc:Fallback>
      </mc:AlternateContent>
      <p:sp>
        <p:nvSpPr>
          <p:cNvPr id="13" name="矩形 12"/>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4153247550"/>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blinds(horizontal)">
                                      <p:cBhvr>
                                        <p:cTn id="7" dur="500"/>
                                        <p:tgtEl>
                                          <p:spTgt spid="501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0185"/>
                                        </p:tgtEl>
                                        <p:attrNameLst>
                                          <p:attrName>style.visibility</p:attrName>
                                        </p:attrNameLst>
                                      </p:cBhvr>
                                      <p:to>
                                        <p:strVal val="visible"/>
                                      </p:to>
                                    </p:set>
                                    <p:animEffect transition="in" filter="blinds(horizontal)">
                                      <p:cBhvr>
                                        <p:cTn id="12" dur="500"/>
                                        <p:tgtEl>
                                          <p:spTgt spid="501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0186"/>
                                        </p:tgtEl>
                                        <p:attrNameLst>
                                          <p:attrName>style.visibility</p:attrName>
                                        </p:attrNameLst>
                                      </p:cBhvr>
                                      <p:to>
                                        <p:strVal val="visible"/>
                                      </p:to>
                                    </p:set>
                                    <p:animEffect transition="in" filter="blinds(horizontal)">
                                      <p:cBhvr>
                                        <p:cTn id="17" dur="500"/>
                                        <p:tgtEl>
                                          <p:spTgt spid="5018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0184"/>
                                        </p:tgtEl>
                                        <p:attrNameLst>
                                          <p:attrName>style.visibility</p:attrName>
                                        </p:attrNameLst>
                                      </p:cBhvr>
                                      <p:to>
                                        <p:strVal val="visible"/>
                                      </p:to>
                                    </p:set>
                                    <p:animEffect transition="in" filter="blinds(horizontal)">
                                      <p:cBhvr>
                                        <p:cTn id="22"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graphicFrame>
        <p:nvGraphicFramePr>
          <p:cNvPr id="50184" name="对象 50183"/>
          <p:cNvGraphicFramePr>
            <a:graphicFrameLocks/>
          </p:cNvGraphicFramePr>
          <p:nvPr>
            <p:extLst>
              <p:ext uri="{D42A27DB-BD31-4B8C-83A1-F6EECF244321}">
                <p14:modId xmlns:p14="http://schemas.microsoft.com/office/powerpoint/2010/main" val="4146941072"/>
              </p:ext>
            </p:extLst>
          </p:nvPr>
        </p:nvGraphicFramePr>
        <p:xfrm>
          <a:off x="604044" y="1316023"/>
          <a:ext cx="6978650" cy="1216025"/>
        </p:xfrm>
        <a:graphic>
          <a:graphicData uri="http://schemas.openxmlformats.org/presentationml/2006/ole">
            <mc:AlternateContent xmlns:mc="http://schemas.openxmlformats.org/markup-compatibility/2006">
              <mc:Choice xmlns:v="urn:schemas-microsoft-com:vml" Requires="v">
                <p:oleObj spid="_x0000_s6407" name="公式" r:id="rId3" imgW="1485720" imgH="419040" progId="Equation.3">
                  <p:embed/>
                </p:oleObj>
              </mc:Choice>
              <mc:Fallback>
                <p:oleObj name="公式" r:id="rId3" imgW="1485720" imgH="419040" progId="Equation.3">
                  <p:embed/>
                  <p:pic>
                    <p:nvPicPr>
                      <p:cNvPr id="0" name=""/>
                      <p:cNvPicPr>
                        <a:picLocks noChangeArrowheads="1"/>
                      </p:cNvPicPr>
                      <p:nvPr/>
                    </p:nvPicPr>
                    <p:blipFill>
                      <a:blip r:embed="rId4"/>
                      <a:srcRect/>
                      <a:stretch>
                        <a:fillRect/>
                      </a:stretch>
                    </p:blipFill>
                    <p:spPr bwMode="auto">
                      <a:xfrm>
                        <a:off x="604044" y="1316023"/>
                        <a:ext cx="697865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191610" y="3360193"/>
            <a:ext cx="6694394" cy="769441"/>
          </a:xfrm>
          <a:prstGeom prst="rect">
            <a:avLst/>
          </a:prstGeom>
          <a:noFill/>
        </p:spPr>
        <p:txBody>
          <a:bodyPr wrap="square" rtlCol="0">
            <a:spAutoFit/>
          </a:bodyPr>
          <a:lstStyle/>
          <a:p>
            <a:r>
              <a:rPr lang="zh-CN" altLang="en-US" sz="2000" dirty="0"/>
              <a:t>称为</a:t>
            </a:r>
            <a:r>
              <a:rPr lang="zh-CN" altLang="en-US" sz="2400" b="1" dirty="0">
                <a:solidFill>
                  <a:schemeClr val="accent6"/>
                </a:solidFill>
              </a:rPr>
              <a:t>普通年金终值系数</a:t>
            </a:r>
            <a:r>
              <a:rPr lang="zh-CN" altLang="en-US" sz="2000" dirty="0"/>
              <a:t>，也表示为</a:t>
            </a:r>
            <a:r>
              <a:rPr lang="en-US" altLang="zh-CN" sz="2400" b="1" dirty="0">
                <a:solidFill>
                  <a:schemeClr val="accent6"/>
                </a:solidFill>
              </a:rPr>
              <a:t>(F/A</a:t>
            </a:r>
            <a:r>
              <a:rPr lang="zh-CN" altLang="en-US" sz="2400" b="1" dirty="0">
                <a:solidFill>
                  <a:schemeClr val="accent6"/>
                </a:solidFill>
              </a:rPr>
              <a:t>，</a:t>
            </a:r>
            <a:r>
              <a:rPr lang="en-US" altLang="zh-CN" sz="2400" b="1" dirty="0">
                <a:solidFill>
                  <a:schemeClr val="accent6"/>
                </a:solidFill>
              </a:rPr>
              <a:t>i</a:t>
            </a:r>
            <a:r>
              <a:rPr lang="zh-CN" altLang="en-US" sz="2400" b="1" dirty="0">
                <a:solidFill>
                  <a:schemeClr val="accent6"/>
                </a:solidFill>
              </a:rPr>
              <a:t>，</a:t>
            </a:r>
            <a:r>
              <a:rPr lang="en-US" altLang="zh-CN" sz="2400" b="1" dirty="0">
                <a:solidFill>
                  <a:schemeClr val="accent6"/>
                </a:solidFill>
              </a:rPr>
              <a:t>n)</a:t>
            </a:r>
            <a:r>
              <a:rPr lang="zh-CN" altLang="en-US" sz="2000" dirty="0"/>
              <a:t>，</a:t>
            </a:r>
            <a:r>
              <a:rPr lang="en-US" altLang="zh-CN" sz="2000" dirty="0"/>
              <a:t>FA</a:t>
            </a:r>
            <a:r>
              <a:rPr lang="zh-CN" altLang="en-US" sz="2000" dirty="0"/>
              <a:t>表示年金终值（</a:t>
            </a:r>
            <a:r>
              <a:rPr lang="en-US" altLang="zh-CN" sz="2000" dirty="0"/>
              <a:t>Future Value of Annuity</a:t>
            </a:r>
            <a:r>
              <a:rPr lang="zh-CN" altLang="en-US" sz="2000" dirty="0"/>
              <a:t>）</a:t>
            </a:r>
            <a:endParaRPr lang="en-US" altLang="zh-CN" sz="2000" dirty="0"/>
          </a:p>
        </p:txBody>
      </p:sp>
      <p:graphicFrame>
        <p:nvGraphicFramePr>
          <p:cNvPr id="3" name="对象 2"/>
          <p:cNvGraphicFramePr>
            <a:graphicFrameLocks/>
          </p:cNvGraphicFramePr>
          <p:nvPr>
            <p:extLst>
              <p:ext uri="{D42A27DB-BD31-4B8C-83A1-F6EECF244321}">
                <p14:modId xmlns:p14="http://schemas.microsoft.com/office/powerpoint/2010/main" val="2720778777"/>
              </p:ext>
            </p:extLst>
          </p:nvPr>
        </p:nvGraphicFramePr>
        <p:xfrm>
          <a:off x="512064" y="3228975"/>
          <a:ext cx="1616075" cy="844550"/>
        </p:xfrm>
        <a:graphic>
          <a:graphicData uri="http://schemas.openxmlformats.org/presentationml/2006/ole">
            <mc:AlternateContent xmlns:mc="http://schemas.openxmlformats.org/markup-compatibility/2006">
              <mc:Choice xmlns:v="urn:schemas-microsoft-com:vml" Requires="v">
                <p:oleObj spid="_x0000_s6408" r:id="rId5" imgW="685800" imgH="419100" progId="">
                  <p:embed/>
                </p:oleObj>
              </mc:Choice>
              <mc:Fallback>
                <p:oleObj r:id="rId5" imgW="685800" imgH="419100" progId="">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2064" y="3228975"/>
                        <a:ext cx="1616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p:cNvGraphicFramePr>
          <p:nvPr>
            <p:extLst>
              <p:ext uri="{D42A27DB-BD31-4B8C-83A1-F6EECF244321}">
                <p14:modId xmlns:p14="http://schemas.microsoft.com/office/powerpoint/2010/main" val="2307777899"/>
              </p:ext>
            </p:extLst>
          </p:nvPr>
        </p:nvGraphicFramePr>
        <p:xfrm>
          <a:off x="1016000" y="4589463"/>
          <a:ext cx="6154738" cy="588962"/>
        </p:xfrm>
        <a:graphic>
          <a:graphicData uri="http://schemas.openxmlformats.org/presentationml/2006/ole">
            <mc:AlternateContent xmlns:mc="http://schemas.openxmlformats.org/markup-compatibility/2006">
              <mc:Choice xmlns:v="urn:schemas-microsoft-com:vml" Requires="v">
                <p:oleObj spid="_x0000_s6409" name="公式" r:id="rId7" imgW="1473120" imgH="203040" progId="Equation.3">
                  <p:embed/>
                </p:oleObj>
              </mc:Choice>
              <mc:Fallback>
                <p:oleObj name="公式" r:id="rId7" imgW="1473120" imgH="203040" progId="Equation.3">
                  <p:embed/>
                  <p:pic>
                    <p:nvPicPr>
                      <p:cNvPr id="0" name=""/>
                      <p:cNvPicPr>
                        <a:picLocks noChangeArrowheads="1"/>
                      </p:cNvPicPr>
                      <p:nvPr/>
                    </p:nvPicPr>
                    <p:blipFill>
                      <a:blip r:embed="rId8"/>
                      <a:srcRect/>
                      <a:stretch>
                        <a:fillRect/>
                      </a:stretch>
                    </p:blipFill>
                    <p:spPr bwMode="auto">
                      <a:xfrm>
                        <a:off x="1016000" y="4589463"/>
                        <a:ext cx="6154738"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Box 4"/>
          <p:cNvSpPr txBox="1"/>
          <p:nvPr/>
        </p:nvSpPr>
        <p:spPr>
          <a:xfrm>
            <a:off x="996515" y="5620871"/>
            <a:ext cx="6533627" cy="400110"/>
          </a:xfrm>
          <a:prstGeom prst="rect">
            <a:avLst/>
          </a:prstGeom>
          <a:noFill/>
        </p:spPr>
        <p:txBody>
          <a:bodyPr wrap="square" rtlCol="0">
            <a:spAutoFit/>
          </a:bodyPr>
          <a:lstStyle/>
          <a:p>
            <a:r>
              <a:rPr lang="zh-CN" altLang="en-US" sz="2000" dirty="0"/>
              <a:t>年金终值系数可以通过查阅年金终值系数表，直接获得。</a:t>
            </a:r>
          </a:p>
        </p:txBody>
      </p:sp>
      <p:sp>
        <p:nvSpPr>
          <p:cNvPr id="13" name="矩形 12"/>
          <p:cNvSpPr/>
          <p:nvPr/>
        </p:nvSpPr>
        <p:spPr>
          <a:xfrm>
            <a:off x="372265" y="26161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3015364722"/>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84"/>
                                        </p:tgtEl>
                                        <p:attrNameLst>
                                          <p:attrName>style.visibility</p:attrName>
                                        </p:attrNameLst>
                                      </p:cBhvr>
                                      <p:to>
                                        <p:strVal val="visible"/>
                                      </p:to>
                                    </p:set>
                                    <p:animEffect transition="in" filter="blinds(horizontal)">
                                      <p:cBhvr>
                                        <p:cTn id="7" dur="500"/>
                                        <p:tgtEl>
                                          <p:spTgt spid="5018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39542" y="1006280"/>
            <a:ext cx="11135594" cy="3816429"/>
          </a:xfrm>
          <a:prstGeom prst="rect">
            <a:avLst/>
          </a:prstGeom>
          <a:noFill/>
        </p:spPr>
        <p:txBody>
          <a:bodyPr wrap="square" rtlCol="0">
            <a:spAutoFit/>
          </a:bodyPr>
          <a:lstStyle/>
          <a:p>
            <a:pPr algn="just">
              <a:lnSpc>
                <a:spcPct val="150000"/>
              </a:lnSpc>
            </a:pPr>
            <a:r>
              <a:rPr lang="zh-CN" altLang="en-US" sz="2800" b="1" dirty="0">
                <a:solidFill>
                  <a:srgbClr val="FF0000"/>
                </a:solidFill>
              </a:rPr>
              <a:t>例题</a:t>
            </a:r>
            <a:r>
              <a:rPr lang="en-US" altLang="zh-CN" sz="2800" b="1" dirty="0" smtClean="0">
                <a:solidFill>
                  <a:srgbClr val="FF0000"/>
                </a:solidFill>
              </a:rPr>
              <a:t>2-5</a:t>
            </a:r>
            <a:r>
              <a:rPr lang="zh-CN" altLang="en-US" sz="2800" b="1" dirty="0" smtClean="0">
                <a:solidFill>
                  <a:srgbClr val="FF0000"/>
                </a:solidFill>
              </a:rPr>
              <a:t>：</a:t>
            </a:r>
            <a:r>
              <a:rPr lang="zh-CN" altLang="en-US" sz="2400" b="1" dirty="0" smtClean="0"/>
              <a:t>大</a:t>
            </a:r>
            <a:r>
              <a:rPr lang="zh-CN" altLang="en-US" sz="2400" b="1" dirty="0"/>
              <a:t>新公司打算购买一台价值</a:t>
            </a:r>
            <a:r>
              <a:rPr lang="en-US" altLang="zh-CN" sz="2400" b="1" dirty="0"/>
              <a:t>200000</a:t>
            </a:r>
            <a:r>
              <a:rPr lang="zh-CN" altLang="en-US" sz="2400" b="1" dirty="0"/>
              <a:t>元的机器设备。从现在起，准备每年年末向银行存入</a:t>
            </a:r>
            <a:r>
              <a:rPr lang="en-US" altLang="zh-CN" sz="2400" b="1" dirty="0"/>
              <a:t>40000</a:t>
            </a:r>
            <a:r>
              <a:rPr lang="zh-CN" altLang="en-US" sz="2400" b="1" dirty="0"/>
              <a:t>元，连续存入</a:t>
            </a:r>
            <a:r>
              <a:rPr lang="en-US" altLang="zh-CN" sz="2400" b="1" dirty="0"/>
              <a:t>5</a:t>
            </a:r>
            <a:r>
              <a:rPr lang="zh-CN" altLang="en-US" sz="2400" b="1" dirty="0"/>
              <a:t>年，假定银行存款利率</a:t>
            </a:r>
            <a:r>
              <a:rPr lang="en-US" altLang="zh-CN" sz="2400" b="1" dirty="0"/>
              <a:t>2%</a:t>
            </a:r>
            <a:r>
              <a:rPr lang="zh-CN" altLang="en-US" sz="2400" b="1" dirty="0"/>
              <a:t>，计算</a:t>
            </a:r>
            <a:r>
              <a:rPr lang="en-US" altLang="zh-CN" sz="2400" b="1" dirty="0"/>
              <a:t>5</a:t>
            </a:r>
            <a:r>
              <a:rPr lang="zh-CN" altLang="en-US" sz="2400" b="1" dirty="0"/>
              <a:t>年后能否用银行存款的本利和购买设备？</a:t>
            </a:r>
          </a:p>
          <a:p>
            <a:pPr algn="just">
              <a:lnSpc>
                <a:spcPct val="150000"/>
              </a:lnSpc>
            </a:pPr>
            <a:r>
              <a:rPr lang="en-US" altLang="zh-CN" sz="2400" dirty="0"/>
              <a:t>FA</a:t>
            </a:r>
            <a:r>
              <a:rPr lang="zh-CN" altLang="en-US" sz="2400" dirty="0"/>
              <a:t>＝</a:t>
            </a:r>
            <a:r>
              <a:rPr lang="en-US" altLang="zh-CN" sz="2400" dirty="0"/>
              <a:t>40000</a:t>
            </a:r>
            <a:r>
              <a:rPr lang="zh-CN" altLang="en-US" sz="2400" dirty="0"/>
              <a:t>（</a:t>
            </a:r>
            <a:r>
              <a:rPr lang="en-US" altLang="zh-CN" sz="2400" dirty="0"/>
              <a:t>F/A</a:t>
            </a:r>
            <a:r>
              <a:rPr lang="zh-CN" altLang="en-US" sz="2400" dirty="0"/>
              <a:t>，</a:t>
            </a:r>
            <a:r>
              <a:rPr lang="en-US" altLang="zh-CN" sz="2400" dirty="0"/>
              <a:t>2% </a:t>
            </a:r>
            <a:r>
              <a:rPr lang="zh-CN" altLang="en-US" sz="2400" dirty="0"/>
              <a:t>，</a:t>
            </a:r>
            <a:r>
              <a:rPr lang="en-US" altLang="zh-CN" sz="2400" dirty="0"/>
              <a:t>5</a:t>
            </a:r>
            <a:r>
              <a:rPr lang="zh-CN" altLang="en-US" sz="2400" dirty="0"/>
              <a:t>）＝</a:t>
            </a:r>
            <a:r>
              <a:rPr lang="en-US" altLang="zh-CN" sz="2400" dirty="0"/>
              <a:t>40000×5.2040</a:t>
            </a:r>
            <a:r>
              <a:rPr lang="zh-CN" altLang="en-US" sz="2400" dirty="0"/>
              <a:t>＝</a:t>
            </a:r>
            <a:r>
              <a:rPr lang="en-US" altLang="zh-CN" sz="2400" dirty="0"/>
              <a:t>208160</a:t>
            </a:r>
            <a:r>
              <a:rPr lang="zh-CN" altLang="en-US" sz="2400" dirty="0"/>
              <a:t>（元）</a:t>
            </a:r>
          </a:p>
          <a:p>
            <a:pPr algn="just">
              <a:lnSpc>
                <a:spcPct val="150000"/>
              </a:lnSpc>
            </a:pPr>
            <a:r>
              <a:rPr lang="zh-CN" altLang="en-US" sz="2400" dirty="0"/>
              <a:t>从以上计算结果可知，</a:t>
            </a:r>
            <a:r>
              <a:rPr lang="en-US" altLang="zh-CN" sz="2400" dirty="0"/>
              <a:t>5</a:t>
            </a:r>
            <a:r>
              <a:rPr lang="zh-CN" altLang="en-US" sz="2400" dirty="0"/>
              <a:t>年后银行存款的本利和</a:t>
            </a:r>
            <a:r>
              <a:rPr lang="en-US" altLang="zh-CN" sz="2400" dirty="0"/>
              <a:t>208160</a:t>
            </a:r>
            <a:r>
              <a:rPr lang="zh-CN" altLang="en-US" sz="2400" dirty="0"/>
              <a:t>元大于</a:t>
            </a:r>
            <a:r>
              <a:rPr lang="en-US" altLang="zh-CN" sz="2400" dirty="0"/>
              <a:t>200000</a:t>
            </a:r>
            <a:r>
              <a:rPr lang="zh-CN" altLang="en-US" sz="2400" dirty="0"/>
              <a:t>元，故</a:t>
            </a:r>
            <a:r>
              <a:rPr lang="en-US" altLang="zh-CN" sz="2400" dirty="0"/>
              <a:t>5</a:t>
            </a:r>
            <a:r>
              <a:rPr lang="zh-CN" altLang="en-US" sz="2400" dirty="0"/>
              <a:t>年后大新公司可以用银行存款的本利和购买设备</a:t>
            </a:r>
            <a:r>
              <a:rPr lang="zh-CN" altLang="en-US" sz="2400" dirty="0" smtClean="0"/>
              <a:t>。</a:t>
            </a:r>
            <a:endParaRPr lang="zh-CN" altLang="en-US" sz="2400" dirty="0"/>
          </a:p>
          <a:p>
            <a:endParaRPr lang="zh-CN" altLang="en-US" sz="2000" dirty="0"/>
          </a:p>
        </p:txBody>
      </p:sp>
      <p:sp>
        <p:nvSpPr>
          <p:cNvPr id="11" name="矩形 10"/>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pic>
        <p:nvPicPr>
          <p:cNvPr id="6" name="图片 5"/>
          <p:cNvPicPr>
            <a:picLocks noChangeAspect="1"/>
          </p:cNvPicPr>
          <p:nvPr/>
        </p:nvPicPr>
        <p:blipFill>
          <a:blip r:embed="rId2"/>
          <a:stretch>
            <a:fillRect/>
          </a:stretch>
        </p:blipFill>
        <p:spPr>
          <a:xfrm>
            <a:off x="6096000" y="4379976"/>
            <a:ext cx="5813567" cy="2375551"/>
          </a:xfrm>
          <a:prstGeom prst="rect">
            <a:avLst/>
          </a:prstGeom>
        </p:spPr>
      </p:pic>
    </p:spTree>
    <p:extLst>
      <p:ext uri="{BB962C8B-B14F-4D97-AF65-F5344CB8AC3E}">
        <p14:creationId xmlns:p14="http://schemas.microsoft.com/office/powerpoint/2010/main" val="3748718731"/>
      </p:ext>
    </p:extLst>
  </p:cSld>
  <p:clrMapOvr>
    <a:masterClrMapping/>
  </p:clrMapOvr>
  <p:transition>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12064" y="1830208"/>
            <a:ext cx="10725912" cy="1200329"/>
          </a:xfrm>
          <a:prstGeom prst="rect">
            <a:avLst/>
          </a:prstGeom>
          <a:noFill/>
        </p:spPr>
        <p:txBody>
          <a:bodyPr wrap="square" rtlCol="0">
            <a:spAutoFit/>
          </a:bodyPr>
          <a:lstStyle/>
          <a:p>
            <a:pPr algn="just"/>
            <a:r>
              <a:rPr lang="zh-CN" altLang="en-US" sz="2400" b="1" dirty="0"/>
              <a:t>普通</a:t>
            </a:r>
            <a:r>
              <a:rPr lang="zh-CN" altLang="en-US" sz="2400" b="1" dirty="0" smtClean="0"/>
              <a:t>年金现值</a:t>
            </a:r>
            <a:r>
              <a:rPr lang="zh-CN" altLang="en-US" sz="2400" dirty="0"/>
              <a:t>是指一定时期内</a:t>
            </a:r>
            <a:r>
              <a:rPr lang="zh-CN" altLang="en-US" sz="2400" b="1" dirty="0">
                <a:solidFill>
                  <a:srgbClr val="FF0000"/>
                </a:solidFill>
              </a:rPr>
              <a:t>每期期末等额收支款项</a:t>
            </a:r>
            <a:r>
              <a:rPr lang="zh-CN" altLang="en-US" sz="2400" dirty="0"/>
              <a:t>的</a:t>
            </a:r>
            <a:r>
              <a:rPr lang="zh-CN" altLang="en-US" sz="2400" b="1" dirty="0">
                <a:solidFill>
                  <a:srgbClr val="FF0000"/>
                </a:solidFill>
              </a:rPr>
              <a:t>复利现值</a:t>
            </a:r>
            <a:r>
              <a:rPr lang="zh-CN" altLang="en-US" sz="2400" dirty="0"/>
              <a:t>之和。实际上就是指为了在每期期末取得或支出相等金额的款项，</a:t>
            </a:r>
            <a:r>
              <a:rPr lang="zh-CN" altLang="en-US" sz="2400" b="1" dirty="0"/>
              <a:t>现在需要一次投入或借入多少金额</a:t>
            </a:r>
            <a:r>
              <a:rPr lang="zh-CN" altLang="en-US" sz="2400" dirty="0"/>
              <a:t>，年金现值用</a:t>
            </a:r>
            <a:r>
              <a:rPr lang="en-US" altLang="zh-CN" sz="2400" dirty="0"/>
              <a:t>PA</a:t>
            </a:r>
            <a:r>
              <a:rPr lang="zh-CN" altLang="en-US" sz="2400" dirty="0"/>
              <a:t>表示，其计算如下：</a:t>
            </a:r>
          </a:p>
        </p:txBody>
      </p:sp>
      <p:sp>
        <p:nvSpPr>
          <p:cNvPr id="10" name="矩形 9"/>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
        <p:nvSpPr>
          <p:cNvPr id="4" name="矩形 3"/>
          <p:cNvSpPr/>
          <p:nvPr/>
        </p:nvSpPr>
        <p:spPr>
          <a:xfrm>
            <a:off x="370585" y="1054157"/>
            <a:ext cx="8277188" cy="580415"/>
          </a:xfrm>
          <a:prstGeom prst="rect">
            <a:avLst/>
          </a:prstGeom>
        </p:spPr>
        <p:txBody>
          <a:bodyPr wrap="square">
            <a:spAutoFit/>
          </a:bodyPr>
          <a:lstStyle/>
          <a:p>
            <a:pPr lvl="0" algn="just">
              <a:lnSpc>
                <a:spcPct val="150000"/>
              </a:lnSpc>
            </a:pPr>
            <a:r>
              <a:rPr lang="zh-CN" altLang="en-US" sz="2400" b="1" dirty="0" smtClean="0">
                <a:solidFill>
                  <a:srgbClr val="FF0000"/>
                </a:solidFill>
              </a:rPr>
              <a:t>（</a:t>
            </a:r>
            <a:r>
              <a:rPr lang="en-US" altLang="zh-CN" sz="2400" b="1" dirty="0" smtClean="0">
                <a:solidFill>
                  <a:srgbClr val="FF0000"/>
                </a:solidFill>
              </a:rPr>
              <a:t>2</a:t>
            </a:r>
            <a:r>
              <a:rPr lang="zh-CN" altLang="en-US" sz="2400" b="1" dirty="0" smtClean="0">
                <a:solidFill>
                  <a:srgbClr val="FF0000"/>
                </a:solidFill>
              </a:rPr>
              <a:t>）</a:t>
            </a:r>
            <a:r>
              <a:rPr lang="zh-CN" altLang="en-US" sz="2400" b="1" dirty="0">
                <a:solidFill>
                  <a:srgbClr val="FF0000"/>
                </a:solidFill>
              </a:rPr>
              <a:t>普通</a:t>
            </a:r>
            <a:r>
              <a:rPr lang="zh-CN" altLang="en-US" sz="2400" b="1" dirty="0" smtClean="0">
                <a:solidFill>
                  <a:srgbClr val="FF0000"/>
                </a:solidFill>
              </a:rPr>
              <a:t>年金现值</a:t>
            </a:r>
            <a:r>
              <a:rPr lang="zh-CN" altLang="en-US" sz="2400" b="1" dirty="0">
                <a:solidFill>
                  <a:srgbClr val="FF0000"/>
                </a:solidFill>
              </a:rPr>
              <a:t>的</a:t>
            </a:r>
            <a:r>
              <a:rPr lang="zh-CN" altLang="en-US" sz="2400" b="1" dirty="0" smtClean="0">
                <a:solidFill>
                  <a:srgbClr val="FF0000"/>
                </a:solidFill>
              </a:rPr>
              <a:t>计算（</a:t>
            </a:r>
            <a:r>
              <a:rPr lang="zh-CN" altLang="en-US" sz="2400" b="1" dirty="0">
                <a:solidFill>
                  <a:srgbClr val="FF0000"/>
                </a:solidFill>
              </a:rPr>
              <a:t>已知年金</a:t>
            </a:r>
            <a:r>
              <a:rPr lang="en-US" altLang="zh-CN" sz="2400" b="1" dirty="0">
                <a:solidFill>
                  <a:srgbClr val="FF0000"/>
                </a:solidFill>
              </a:rPr>
              <a:t>A</a:t>
            </a:r>
            <a:r>
              <a:rPr lang="zh-CN" altLang="en-US" sz="2400" b="1" dirty="0">
                <a:solidFill>
                  <a:srgbClr val="FF0000"/>
                </a:solidFill>
              </a:rPr>
              <a:t>，求现值</a:t>
            </a:r>
            <a:r>
              <a:rPr lang="en-US" altLang="zh-CN" sz="2400" b="1" dirty="0">
                <a:solidFill>
                  <a:srgbClr val="FF0000"/>
                </a:solidFill>
              </a:rPr>
              <a:t>PA</a:t>
            </a:r>
            <a:r>
              <a:rPr lang="zh-CN" altLang="en-US" sz="2400" b="1" dirty="0" smtClean="0">
                <a:solidFill>
                  <a:srgbClr val="FF0000"/>
                </a:solidFill>
              </a:rPr>
              <a:t>）</a:t>
            </a:r>
            <a:endParaRPr lang="zh-CN" altLang="en-US" sz="2400" b="1" dirty="0">
              <a:solidFill>
                <a:srgbClr val="FF0000"/>
              </a:solidFill>
            </a:endParaRPr>
          </a:p>
        </p:txBody>
      </p:sp>
      <p:pic>
        <p:nvPicPr>
          <p:cNvPr id="5" name="图片 4"/>
          <p:cNvPicPr>
            <a:picLocks noChangeAspect="1"/>
          </p:cNvPicPr>
          <p:nvPr/>
        </p:nvPicPr>
        <p:blipFill>
          <a:blip r:embed="rId2"/>
          <a:stretch>
            <a:fillRect/>
          </a:stretch>
        </p:blipFill>
        <p:spPr>
          <a:xfrm>
            <a:off x="1033272" y="3099816"/>
            <a:ext cx="9454896" cy="3429000"/>
          </a:xfrm>
          <a:prstGeom prst="rect">
            <a:avLst/>
          </a:prstGeom>
        </p:spPr>
      </p:pic>
    </p:spTree>
    <p:extLst>
      <p:ext uri="{BB962C8B-B14F-4D97-AF65-F5344CB8AC3E}">
        <p14:creationId xmlns:p14="http://schemas.microsoft.com/office/powerpoint/2010/main" val="3404246657"/>
      </p:ext>
    </p:extLst>
  </p:cSld>
  <p:clrMapOvr>
    <a:masterClrMapping/>
  </p:clrMapOvr>
  <p:transition>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84994"/>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graphicFrame>
        <p:nvGraphicFramePr>
          <p:cNvPr id="59398" name="对象 59397"/>
          <p:cNvGraphicFramePr>
            <a:graphicFrameLocks/>
          </p:cNvGraphicFramePr>
          <p:nvPr>
            <p:extLst>
              <p:ext uri="{D42A27DB-BD31-4B8C-83A1-F6EECF244321}">
                <p14:modId xmlns:p14="http://schemas.microsoft.com/office/powerpoint/2010/main" val="3717544223"/>
              </p:ext>
            </p:extLst>
          </p:nvPr>
        </p:nvGraphicFramePr>
        <p:xfrm>
          <a:off x="512064" y="1373983"/>
          <a:ext cx="9765792" cy="655637"/>
        </p:xfrm>
        <a:graphic>
          <a:graphicData uri="http://schemas.openxmlformats.org/presentationml/2006/ole">
            <mc:AlternateContent xmlns:mc="http://schemas.openxmlformats.org/markup-compatibility/2006">
              <mc:Choice xmlns:v="urn:schemas-microsoft-com:vml" Requires="v">
                <p:oleObj spid="_x0000_s8368" name="公式" r:id="rId3" imgW="4063680" imgH="228600" progId="Equation.3">
                  <p:embed/>
                </p:oleObj>
              </mc:Choice>
              <mc:Fallback>
                <p:oleObj name="公式" r:id="rId3" imgW="4063680" imgH="228600" progId="Equation.3">
                  <p:embed/>
                  <p:pic>
                    <p:nvPicPr>
                      <p:cNvPr id="0" name=""/>
                      <p:cNvPicPr>
                        <a:picLocks noChangeArrowheads="1"/>
                      </p:cNvPicPr>
                      <p:nvPr/>
                    </p:nvPicPr>
                    <p:blipFill>
                      <a:blip r:embed="rId4"/>
                      <a:srcRect/>
                      <a:stretch>
                        <a:fillRect/>
                      </a:stretch>
                    </p:blipFill>
                    <p:spPr bwMode="auto">
                      <a:xfrm>
                        <a:off x="512064" y="1373983"/>
                        <a:ext cx="9765792" cy="655637"/>
                      </a:xfrm>
                      <a:prstGeom prst="rect">
                        <a:avLst/>
                      </a:prstGeom>
                      <a:noFill/>
                      <a:ln>
                        <a:noFill/>
                      </a:ln>
                    </p:spPr>
                  </p:pic>
                </p:oleObj>
              </mc:Fallback>
            </mc:AlternateContent>
          </a:graphicData>
        </a:graphic>
      </p:graphicFrame>
      <p:graphicFrame>
        <p:nvGraphicFramePr>
          <p:cNvPr id="59400" name="对象 59399"/>
          <p:cNvGraphicFramePr>
            <a:graphicFrameLocks/>
          </p:cNvGraphicFramePr>
          <p:nvPr>
            <p:extLst>
              <p:ext uri="{D42A27DB-BD31-4B8C-83A1-F6EECF244321}">
                <p14:modId xmlns:p14="http://schemas.microsoft.com/office/powerpoint/2010/main" val="84974195"/>
              </p:ext>
            </p:extLst>
          </p:nvPr>
        </p:nvGraphicFramePr>
        <p:xfrm>
          <a:off x="2246586" y="4394677"/>
          <a:ext cx="7051675" cy="1169988"/>
        </p:xfrm>
        <a:graphic>
          <a:graphicData uri="http://schemas.openxmlformats.org/presentationml/2006/ole">
            <mc:AlternateContent xmlns:mc="http://schemas.openxmlformats.org/markup-compatibility/2006">
              <mc:Choice xmlns:v="urn:schemas-microsoft-com:vml" Requires="v">
                <p:oleObj spid="_x0000_s8369" name="公式" r:id="rId5" imgW="1549080" imgH="419040" progId="Equation.3">
                  <p:embed/>
                </p:oleObj>
              </mc:Choice>
              <mc:Fallback>
                <p:oleObj name="公式" r:id="rId5" imgW="1549080" imgH="419040" progId="Equation.3">
                  <p:embed/>
                  <p:pic>
                    <p:nvPicPr>
                      <p:cNvPr id="0" name=""/>
                      <p:cNvPicPr>
                        <a:picLocks noChangeArrowheads="1"/>
                      </p:cNvPicPr>
                      <p:nvPr/>
                    </p:nvPicPr>
                    <p:blipFill>
                      <a:blip r:embed="rId6"/>
                      <a:srcRect/>
                      <a:stretch>
                        <a:fillRect/>
                      </a:stretch>
                    </p:blipFill>
                    <p:spPr bwMode="auto">
                      <a:xfrm>
                        <a:off x="2246586" y="4394677"/>
                        <a:ext cx="70516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文本框 12">
                <a:extLst>
                  <a:ext uri="{FF2B5EF4-FFF2-40B4-BE49-F238E27FC236}">
                    <a16:creationId xmlns:a16="http://schemas.microsoft.com/office/drawing/2014/main" id="{46D37579-67A2-46B6-8ABF-FF3D655CB2BB}"/>
                  </a:ext>
                </a:extLst>
              </p:cNvPr>
              <p:cNvSpPr txBox="1"/>
              <p:nvPr/>
            </p:nvSpPr>
            <p:spPr>
              <a:xfrm>
                <a:off x="2300807" y="2290004"/>
                <a:ext cx="4799704" cy="1620765"/>
              </a:xfrm>
              <a:prstGeom prst="rect">
                <a:avLst/>
              </a:prstGeom>
              <a:noFill/>
            </p:spPr>
            <p:txBody>
              <a:bodyPr wrap="square">
                <a:spAutoFit/>
              </a:bodyPr>
              <a:lstStyle/>
              <a:p>
                <a:r>
                  <a:rPr lang="zh-CN" altLang="en-US" sz="2400" dirty="0">
                    <a:solidFill>
                      <a:srgbClr val="000000"/>
                    </a:solidFill>
                    <a:latin typeface="Arial"/>
                    <a:ea typeface="微软雅黑"/>
                  </a:rPr>
                  <a:t>根据等比数列前</a:t>
                </a:r>
                <a:r>
                  <a:rPr lang="en-US" altLang="zh-CN" sz="2400" dirty="0">
                    <a:solidFill>
                      <a:srgbClr val="000000"/>
                    </a:solidFill>
                    <a:latin typeface="Arial"/>
                    <a:ea typeface="微软雅黑"/>
                  </a:rPr>
                  <a:t>n</a:t>
                </a:r>
                <a:r>
                  <a:rPr lang="zh-CN" altLang="en-US" sz="2400" dirty="0">
                    <a:solidFill>
                      <a:srgbClr val="000000"/>
                    </a:solidFill>
                    <a:latin typeface="Arial"/>
                    <a:ea typeface="微软雅黑"/>
                  </a:rPr>
                  <a:t>项和公式：</a:t>
                </a:r>
                <a:endParaRPr lang="en-US" altLang="zh-CN" sz="2400" dirty="0">
                  <a:solidFill>
                    <a:srgbClr val="000000"/>
                  </a:solidFill>
                  <a:latin typeface="Arial"/>
                  <a:ea typeface="微软雅黑"/>
                </a:endParaRPr>
              </a:p>
              <a:p>
                <a:endParaRPr lang="en-US" altLang="zh-CN" sz="2400" dirty="0">
                  <a:solidFill>
                    <a:srgbClr val="000000"/>
                  </a:solidFill>
                  <a:latin typeface="Arial"/>
                  <a:ea typeface="微软雅黑"/>
                </a:endParaRPr>
              </a:p>
              <a:p>
                <a14:m>
                  <m:oMath xmlns:m="http://schemas.openxmlformats.org/officeDocument/2006/math">
                    <m:sSub>
                      <m:sSubPr>
                        <m:ctrlPr>
                          <a:rPr lang="en-US" altLang="zh-CN" sz="3200" b="0" i="1" smtClean="0">
                            <a:latin typeface="Cambria Math" panose="02040503050406030204" pitchFamily="18" charset="0"/>
                          </a:rPr>
                        </m:ctrlPr>
                      </m:sSubPr>
                      <m:e>
                        <m:r>
                          <a:rPr lang="en-US" altLang="zh-CN" sz="3200" b="0" i="1" smtClean="0">
                            <a:latin typeface="Cambria Math" panose="02040503050406030204" pitchFamily="18" charset="0"/>
                          </a:rPr>
                          <m:t>𝑠</m:t>
                        </m:r>
                      </m:e>
                      <m:sub>
                        <m:r>
                          <a:rPr lang="en-US" altLang="zh-CN" sz="3200" b="0" i="1" smtClean="0">
                            <a:latin typeface="Cambria Math" panose="02040503050406030204" pitchFamily="18" charset="0"/>
                          </a:rPr>
                          <m:t>𝑛</m:t>
                        </m:r>
                      </m:sub>
                    </m:sSub>
                  </m:oMath>
                </a14:m>
                <a:r>
                  <a:rPr lang="en-US" altLang="zh-CN" sz="3200" dirty="0"/>
                  <a:t>=</a:t>
                </a:r>
                <a14:m>
                  <m:oMath xmlns:m="http://schemas.openxmlformats.org/officeDocument/2006/math">
                    <m:f>
                      <m:fPr>
                        <m:ctrlPr>
                          <a:rPr lang="en-US" altLang="zh-CN" sz="3200" i="1" dirty="0" smtClean="0">
                            <a:latin typeface="Cambria Math" panose="02040503050406030204" pitchFamily="18" charset="0"/>
                          </a:rPr>
                        </m:ctrlPr>
                      </m:fPr>
                      <m:num>
                        <m:sSub>
                          <m:sSubPr>
                            <m:ctrlPr>
                              <a:rPr lang="en-US" altLang="zh-CN" sz="3200" i="1" dirty="0" smtClean="0">
                                <a:latin typeface="Cambria Math" panose="02040503050406030204" pitchFamily="18" charset="0"/>
                              </a:rPr>
                            </m:ctrlPr>
                          </m:sSubPr>
                          <m:e>
                            <m:r>
                              <a:rPr lang="en-US" altLang="zh-CN" sz="3200" b="0" i="1" dirty="0" smtClean="0">
                                <a:latin typeface="Cambria Math" panose="02040503050406030204" pitchFamily="18" charset="0"/>
                              </a:rPr>
                              <m:t>𝑎</m:t>
                            </m:r>
                          </m:e>
                          <m:sub>
                            <m:r>
                              <a:rPr lang="en-US" altLang="zh-CN" sz="3200" b="0" i="1" dirty="0" smtClean="0">
                                <a:latin typeface="Cambria Math" panose="02040503050406030204" pitchFamily="18" charset="0"/>
                              </a:rPr>
                              <m:t>1(1−</m:t>
                            </m:r>
                            <m:sSup>
                              <m:sSupPr>
                                <m:ctrlPr>
                                  <a:rPr lang="en-US" altLang="zh-CN" sz="3200" b="0" i="1" dirty="0" smtClean="0">
                                    <a:latin typeface="Cambria Math" panose="02040503050406030204" pitchFamily="18" charset="0"/>
                                  </a:rPr>
                                </m:ctrlPr>
                              </m:sSupPr>
                              <m:e>
                                <m:r>
                                  <a:rPr lang="en-US" altLang="zh-CN" sz="3200" b="0" i="1" dirty="0" smtClean="0">
                                    <a:latin typeface="Cambria Math" panose="02040503050406030204" pitchFamily="18" charset="0"/>
                                  </a:rPr>
                                  <m:t>𝑞</m:t>
                                </m:r>
                              </m:e>
                              <m:sup>
                                <m:r>
                                  <a:rPr lang="en-US" altLang="zh-CN" sz="3200" b="0" i="1" dirty="0" smtClean="0">
                                    <a:latin typeface="Cambria Math" panose="02040503050406030204" pitchFamily="18" charset="0"/>
                                  </a:rPr>
                                  <m:t>𝑛</m:t>
                                </m:r>
                              </m:sup>
                            </m:sSup>
                            <m:r>
                              <a:rPr lang="en-US" altLang="zh-CN" sz="3200" b="0" i="1" dirty="0" smtClean="0">
                                <a:latin typeface="Cambria Math" panose="02040503050406030204" pitchFamily="18" charset="0"/>
                              </a:rPr>
                              <m:t>)</m:t>
                            </m:r>
                          </m:sub>
                        </m:sSub>
                      </m:num>
                      <m:den>
                        <m:r>
                          <a:rPr lang="en-US" altLang="zh-CN" sz="3200" b="0" i="1" dirty="0" smtClean="0">
                            <a:latin typeface="Cambria Math" panose="02040503050406030204" pitchFamily="18" charset="0"/>
                          </a:rPr>
                          <m:t>1−</m:t>
                        </m:r>
                        <m:r>
                          <a:rPr lang="en-US" altLang="zh-CN" sz="3200" b="0" i="1" dirty="0" smtClean="0">
                            <a:latin typeface="Cambria Math" panose="02040503050406030204" pitchFamily="18" charset="0"/>
                          </a:rPr>
                          <m:t>𝑞</m:t>
                        </m:r>
                      </m:den>
                    </m:f>
                  </m:oMath>
                </a14:m>
                <a:endParaRPr lang="zh-CN" altLang="en-US" sz="3200" dirty="0"/>
              </a:p>
            </p:txBody>
          </p:sp>
        </mc:Choice>
        <mc:Fallback xmlns="">
          <p:sp>
            <p:nvSpPr>
              <p:cNvPr id="13" name="文本框 12">
                <a:extLst>
                  <a:ext uri="{FF2B5EF4-FFF2-40B4-BE49-F238E27FC236}">
                    <a16:creationId xmlns:a16="http://schemas.microsoft.com/office/drawing/2014/main" id="{46D37579-67A2-46B6-8ABF-FF3D655CB2BB}"/>
                  </a:ext>
                </a:extLst>
              </p:cNvPr>
              <p:cNvSpPr txBox="1">
                <a:spLocks noRot="1" noChangeAspect="1" noMove="1" noResize="1" noEditPoints="1" noAdjustHandles="1" noChangeArrowheads="1" noChangeShapeType="1" noTextEdit="1"/>
              </p:cNvSpPr>
              <p:nvPr/>
            </p:nvSpPr>
            <p:spPr>
              <a:xfrm>
                <a:off x="2300807" y="2290004"/>
                <a:ext cx="4799704" cy="1620765"/>
              </a:xfrm>
              <a:prstGeom prst="rect">
                <a:avLst/>
              </a:prstGeom>
              <a:blipFill>
                <a:blip r:embed="rId7"/>
                <a:stretch>
                  <a:fillRect l="-1904" t="-3008" b="-1128"/>
                </a:stretch>
              </a:blipFill>
            </p:spPr>
            <p:txBody>
              <a:bodyPr/>
              <a:lstStyle/>
              <a:p>
                <a:r>
                  <a:rPr lang="zh-CN" altLang="en-US">
                    <a:noFill/>
                  </a:rPr>
                  <a:t> </a:t>
                </a:r>
              </a:p>
            </p:txBody>
          </p:sp>
        </mc:Fallback>
      </mc:AlternateContent>
      <p:sp>
        <p:nvSpPr>
          <p:cNvPr id="14" name="右箭头 77833">
            <a:extLst>
              <a:ext uri="{FF2B5EF4-FFF2-40B4-BE49-F238E27FC236}">
                <a16:creationId xmlns:a16="http://schemas.microsoft.com/office/drawing/2014/main" id="{BD84902A-FEE4-4D6C-A0B2-942DC1547D14}"/>
              </a:ext>
            </a:extLst>
          </p:cNvPr>
          <p:cNvSpPr>
            <a:spLocks noChangeArrowheads="1"/>
          </p:cNvSpPr>
          <p:nvPr/>
        </p:nvSpPr>
        <p:spPr bwMode="auto">
          <a:xfrm>
            <a:off x="603504" y="2909887"/>
            <a:ext cx="1386416" cy="381000"/>
          </a:xfrm>
          <a:prstGeom prst="rightArrow">
            <a:avLst>
              <a:gd name="adj1" fmla="val 50000"/>
              <a:gd name="adj2" fmla="val 68078"/>
            </a:avLst>
          </a:prstGeom>
          <a:solidFill>
            <a:srgbClr val="FFCC99"/>
          </a:solidFill>
          <a:ln w="9525">
            <a:solidFill>
              <a:srgbClr val="FFCC99"/>
            </a:solidFill>
            <a:miter lim="800000"/>
            <a:headEnd/>
            <a:tailEnd/>
          </a:ln>
          <a:effectLst>
            <a:outerShdw dist="107763" dir="18900000" algn="ctr" rotWithShape="0">
              <a:schemeClr val="bg2">
                <a:alpha val="50000"/>
              </a:schemeClr>
            </a:outerShdw>
          </a:effectLst>
        </p:spPr>
        <p:txBody>
          <a:bodyPr/>
          <a:lstStyle/>
          <a:p>
            <a:pPr eaLnBrk="1" hangingPunct="1"/>
            <a:endParaRPr lang="zh-CN" altLang="en-US">
              <a:ea typeface="宋体" pitchFamily="2" charset="-122"/>
            </a:endParaRPr>
          </a:p>
        </p:txBody>
      </p:sp>
      <p:sp>
        <p:nvSpPr>
          <p:cNvPr id="15" name="右箭头 77833">
            <a:extLst>
              <a:ext uri="{FF2B5EF4-FFF2-40B4-BE49-F238E27FC236}">
                <a16:creationId xmlns:a16="http://schemas.microsoft.com/office/drawing/2014/main" id="{0557B26C-7AAF-464D-89DA-4ECC51B01CC9}"/>
              </a:ext>
            </a:extLst>
          </p:cNvPr>
          <p:cNvSpPr>
            <a:spLocks noChangeArrowheads="1"/>
          </p:cNvSpPr>
          <p:nvPr/>
        </p:nvSpPr>
        <p:spPr bwMode="auto">
          <a:xfrm>
            <a:off x="610912" y="4862796"/>
            <a:ext cx="1386416" cy="381000"/>
          </a:xfrm>
          <a:prstGeom prst="rightArrow">
            <a:avLst>
              <a:gd name="adj1" fmla="val 50000"/>
              <a:gd name="adj2" fmla="val 68078"/>
            </a:avLst>
          </a:prstGeom>
          <a:solidFill>
            <a:srgbClr val="FFCC99"/>
          </a:solidFill>
          <a:ln w="9525">
            <a:solidFill>
              <a:srgbClr val="FFCC99"/>
            </a:solidFill>
            <a:miter lim="800000"/>
            <a:headEnd/>
            <a:tailEnd/>
          </a:ln>
          <a:effectLst>
            <a:outerShdw dist="107763" dir="18900000" algn="ctr" rotWithShape="0">
              <a:schemeClr val="bg2">
                <a:alpha val="50000"/>
              </a:schemeClr>
            </a:outerShdw>
          </a:effectLst>
        </p:spPr>
        <p:txBody>
          <a:bodyPr/>
          <a:lstStyle/>
          <a:p>
            <a:pPr eaLnBrk="1" hangingPunct="1"/>
            <a:endParaRPr lang="zh-CN" altLang="en-US">
              <a:ea typeface="宋体" pitchFamily="2" charset="-122"/>
            </a:endParaRPr>
          </a:p>
        </p:txBody>
      </p:sp>
      <p:sp>
        <p:nvSpPr>
          <p:cNvPr id="16" name="矩形 15"/>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995260345"/>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398"/>
                                        </p:tgtEl>
                                        <p:attrNameLst>
                                          <p:attrName>style.visibility</p:attrName>
                                        </p:attrNameLst>
                                      </p:cBhvr>
                                      <p:to>
                                        <p:strVal val="visible"/>
                                      </p:to>
                                    </p:set>
                                    <p:animEffect transition="in" filter="blinds(horizontal)">
                                      <p:cBhvr>
                                        <p:cTn id="7" dur="500"/>
                                        <p:tgtEl>
                                          <p:spTgt spid="593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9400"/>
                                        </p:tgtEl>
                                        <p:attrNameLst>
                                          <p:attrName>style.visibility</p:attrName>
                                        </p:attrNameLst>
                                      </p:cBhvr>
                                      <p:to>
                                        <p:strVal val="visible"/>
                                      </p:to>
                                    </p:set>
                                    <p:animEffect transition="in" filter="blinds(horizontal)">
                                      <p:cBhvr>
                                        <p:cTn id="12" dur="500"/>
                                        <p:tgtEl>
                                          <p:spTgt spid="594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84994"/>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graphicFrame>
        <p:nvGraphicFramePr>
          <p:cNvPr id="59400" name="对象 59399"/>
          <p:cNvGraphicFramePr>
            <a:graphicFrameLocks/>
          </p:cNvGraphicFramePr>
          <p:nvPr>
            <p:extLst>
              <p:ext uri="{D42A27DB-BD31-4B8C-83A1-F6EECF244321}">
                <p14:modId xmlns:p14="http://schemas.microsoft.com/office/powerpoint/2010/main" val="3922857704"/>
              </p:ext>
            </p:extLst>
          </p:nvPr>
        </p:nvGraphicFramePr>
        <p:xfrm>
          <a:off x="910806" y="1460104"/>
          <a:ext cx="5934823" cy="1080294"/>
        </p:xfrm>
        <a:graphic>
          <a:graphicData uri="http://schemas.openxmlformats.org/presentationml/2006/ole">
            <mc:AlternateContent xmlns:mc="http://schemas.openxmlformats.org/markup-compatibility/2006">
              <mc:Choice xmlns:v="urn:schemas-microsoft-com:vml" Requires="v">
                <p:oleObj spid="_x0000_s9479" name="公式" r:id="rId3" imgW="1549080" imgH="419040" progId="Equation.3">
                  <p:embed/>
                </p:oleObj>
              </mc:Choice>
              <mc:Fallback>
                <p:oleObj name="公式" r:id="rId3" imgW="1549080" imgH="419040" progId="Equation.3">
                  <p:embed/>
                  <p:pic>
                    <p:nvPicPr>
                      <p:cNvPr id="0" name=""/>
                      <p:cNvPicPr>
                        <a:picLocks noChangeArrowheads="1"/>
                      </p:cNvPicPr>
                      <p:nvPr/>
                    </p:nvPicPr>
                    <p:blipFill>
                      <a:blip r:embed="rId4"/>
                      <a:srcRect/>
                      <a:stretch>
                        <a:fillRect/>
                      </a:stretch>
                    </p:blipFill>
                    <p:spPr bwMode="auto">
                      <a:xfrm>
                        <a:off x="910806" y="1460104"/>
                        <a:ext cx="5934823" cy="1080294"/>
                      </a:xfrm>
                      <a:prstGeom prst="rect">
                        <a:avLst/>
                      </a:prstGeom>
                      <a:noFill/>
                      <a:ln>
                        <a:noFill/>
                      </a:ln>
                    </p:spPr>
                  </p:pic>
                </p:oleObj>
              </mc:Fallback>
            </mc:AlternateContent>
          </a:graphicData>
        </a:graphic>
      </p:graphicFrame>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对象 1"/>
          <p:cNvGraphicFramePr>
            <a:graphicFrameLocks/>
          </p:cNvGraphicFramePr>
          <p:nvPr>
            <p:extLst>
              <p:ext uri="{D42A27DB-BD31-4B8C-83A1-F6EECF244321}">
                <p14:modId xmlns:p14="http://schemas.microsoft.com/office/powerpoint/2010/main" val="1388250648"/>
              </p:ext>
            </p:extLst>
          </p:nvPr>
        </p:nvGraphicFramePr>
        <p:xfrm>
          <a:off x="996515" y="3228975"/>
          <a:ext cx="1417501" cy="822979"/>
        </p:xfrm>
        <a:graphic>
          <a:graphicData uri="http://schemas.openxmlformats.org/presentationml/2006/ole">
            <mc:AlternateContent xmlns:mc="http://schemas.openxmlformats.org/markup-compatibility/2006">
              <mc:Choice xmlns:v="urn:schemas-microsoft-com:vml" Requires="v">
                <p:oleObj spid="_x0000_s9480" r:id="rId5" imgW="749300" imgH="419100" progId="">
                  <p:embed/>
                </p:oleObj>
              </mc:Choice>
              <mc:Fallback>
                <p:oleObj r:id="rId5" imgW="749300" imgH="419100" progId="">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6515" y="3228975"/>
                        <a:ext cx="1417501" cy="822979"/>
                      </a:xfrm>
                      <a:prstGeom prst="rect">
                        <a:avLst/>
                      </a:prstGeom>
                      <a:noFill/>
                      <a:ln>
                        <a:noFill/>
                      </a:ln>
                      <a:extLst/>
                    </p:spPr>
                  </p:pic>
                </p:oleObj>
              </mc:Fallback>
            </mc:AlternateContent>
          </a:graphicData>
        </a:graphic>
      </p:graphicFrame>
      <p:sp>
        <p:nvSpPr>
          <p:cNvPr id="3" name="TextBox 2"/>
          <p:cNvSpPr txBox="1"/>
          <p:nvPr/>
        </p:nvSpPr>
        <p:spPr>
          <a:xfrm>
            <a:off x="2770095" y="3409631"/>
            <a:ext cx="4652681" cy="461665"/>
          </a:xfrm>
          <a:prstGeom prst="rect">
            <a:avLst/>
          </a:prstGeom>
          <a:noFill/>
        </p:spPr>
        <p:txBody>
          <a:bodyPr wrap="square" rtlCol="0">
            <a:spAutoFit/>
          </a:bodyPr>
          <a:lstStyle/>
          <a:p>
            <a:r>
              <a:rPr lang="zh-CN" altLang="en-US" dirty="0"/>
              <a:t>称为</a:t>
            </a:r>
            <a:r>
              <a:rPr lang="zh-CN" altLang="en-US" sz="2400" b="1" dirty="0">
                <a:solidFill>
                  <a:srgbClr val="0070C0"/>
                </a:solidFill>
              </a:rPr>
              <a:t>普通年金现值系数</a:t>
            </a:r>
          </a:p>
        </p:txBody>
      </p:sp>
      <p:graphicFrame>
        <p:nvGraphicFramePr>
          <p:cNvPr id="4" name="对象 3"/>
          <p:cNvGraphicFramePr>
            <a:graphicFrameLocks/>
          </p:cNvGraphicFramePr>
          <p:nvPr>
            <p:extLst>
              <p:ext uri="{D42A27DB-BD31-4B8C-83A1-F6EECF244321}">
                <p14:modId xmlns:p14="http://schemas.microsoft.com/office/powerpoint/2010/main" val="897235158"/>
              </p:ext>
            </p:extLst>
          </p:nvPr>
        </p:nvGraphicFramePr>
        <p:xfrm>
          <a:off x="795020" y="4364225"/>
          <a:ext cx="3619500" cy="549275"/>
        </p:xfrm>
        <a:graphic>
          <a:graphicData uri="http://schemas.openxmlformats.org/presentationml/2006/ole">
            <mc:AlternateContent xmlns:mc="http://schemas.openxmlformats.org/markup-compatibility/2006">
              <mc:Choice xmlns:v="urn:schemas-microsoft-com:vml" Requires="v">
                <p:oleObj spid="_x0000_s9481" r:id="rId7" imgW="1154698" imgH="203024" progId="Equation.3">
                  <p:embed/>
                </p:oleObj>
              </mc:Choice>
              <mc:Fallback>
                <p:oleObj r:id="rId7" imgW="1154698" imgH="203024" progId="Equation.3">
                  <p:embed/>
                  <p:pic>
                    <p:nvPicPr>
                      <p:cNvPr id="0" name=""/>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020" y="4364225"/>
                        <a:ext cx="36195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 name="文本框 86033"/>
          <p:cNvSpPr txBox="1">
            <a:spLocks noChangeArrowheads="1"/>
          </p:cNvSpPr>
          <p:nvPr/>
        </p:nvSpPr>
        <p:spPr bwMode="auto">
          <a:xfrm>
            <a:off x="4662020" y="4320269"/>
            <a:ext cx="5365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pitchFamily="34" charset="0"/>
              </a:defRPr>
            </a:lvl1pPr>
            <a:lvl2pPr>
              <a:defRPr sz="2800">
                <a:solidFill>
                  <a:schemeClr val="tx1"/>
                </a:solidFill>
                <a:latin typeface="Arial" pitchFamily="34" charset="0"/>
              </a:defRPr>
            </a:lvl2pPr>
            <a:lvl3pPr>
              <a:defRPr sz="2400">
                <a:solidFill>
                  <a:schemeClr val="tx1"/>
                </a:solidFill>
                <a:latin typeface="Arial" pitchFamily="34" charset="0"/>
              </a:defRPr>
            </a:lvl3pPr>
            <a:lvl4pPr>
              <a:defRPr sz="2000">
                <a:solidFill>
                  <a:schemeClr val="tx1"/>
                </a:solidFill>
                <a:latin typeface="Arial" pitchFamily="34" charset="0"/>
              </a:defRPr>
            </a:lvl4pPr>
            <a:lvl5pPr>
              <a:defRPr sz="2000">
                <a:solidFill>
                  <a:schemeClr val="tx1"/>
                </a:solidFill>
                <a:latin typeface="Arial" pitchFamily="34" charset="0"/>
              </a:defRPr>
            </a:lvl5pPr>
            <a:lvl6pPr rtl="0">
              <a:defRPr sz="2000">
                <a:solidFill>
                  <a:schemeClr val="tx1"/>
                </a:solidFill>
                <a:latin typeface="Arial" pitchFamily="34" charset="0"/>
              </a:defRPr>
            </a:lvl6pPr>
            <a:lvl7pPr rtl="0">
              <a:defRPr sz="2000">
                <a:solidFill>
                  <a:schemeClr val="tx1"/>
                </a:solidFill>
                <a:latin typeface="Arial" pitchFamily="34" charset="0"/>
              </a:defRPr>
            </a:lvl7pPr>
            <a:lvl8pPr rtl="0">
              <a:defRPr sz="2000">
                <a:solidFill>
                  <a:schemeClr val="tx1"/>
                </a:solidFill>
                <a:latin typeface="Arial" pitchFamily="34" charset="0"/>
              </a:defRPr>
            </a:lvl8pPr>
            <a:lvl9pPr rtl="0">
              <a:defRPr sz="2000">
                <a:solidFill>
                  <a:schemeClr val="tx1"/>
                </a:solidFill>
                <a:latin typeface="Arial" pitchFamily="34" charset="0"/>
              </a:defRPr>
            </a:lvl9pPr>
          </a:lstStyle>
          <a:p>
            <a:pPr>
              <a:spcBef>
                <a:spcPct val="50000"/>
              </a:spcBef>
            </a:pPr>
            <a:r>
              <a:rPr lang="zh-CN" altLang="en-US" sz="2400" b="1" dirty="0">
                <a:solidFill>
                  <a:srgbClr val="0070C0"/>
                </a:solidFill>
                <a:latin typeface="黑体" pitchFamily="49" charset="-122"/>
                <a:ea typeface="黑体" pitchFamily="49" charset="-122"/>
              </a:rPr>
              <a:t>（</a:t>
            </a:r>
            <a:r>
              <a:rPr lang="en-US" altLang="zh-CN" sz="2400" b="1" dirty="0">
                <a:solidFill>
                  <a:srgbClr val="0070C0"/>
                </a:solidFill>
                <a:latin typeface="黑体" pitchFamily="49" charset="-122"/>
                <a:ea typeface="黑体" pitchFamily="49" charset="-122"/>
              </a:rPr>
              <a:t>P/</a:t>
            </a:r>
            <a:r>
              <a:rPr lang="en-US" altLang="zh-CN" sz="2400" b="1" dirty="0" err="1">
                <a:solidFill>
                  <a:srgbClr val="0070C0"/>
                </a:solidFill>
                <a:latin typeface="黑体" pitchFamily="49" charset="-122"/>
                <a:ea typeface="黑体" pitchFamily="49" charset="-122"/>
              </a:rPr>
              <a:t>A,I,n</a:t>
            </a:r>
            <a:r>
              <a:rPr lang="zh-CN" altLang="en-US" sz="2400" b="1" dirty="0">
                <a:solidFill>
                  <a:srgbClr val="0070C0"/>
                </a:solidFill>
                <a:latin typeface="黑体" pitchFamily="49" charset="-122"/>
                <a:ea typeface="黑体" pitchFamily="49" charset="-122"/>
              </a:rPr>
              <a:t>）</a:t>
            </a:r>
            <a:r>
              <a:rPr lang="zh-CN" altLang="en-US" sz="2400" dirty="0">
                <a:latin typeface="黑体" pitchFamily="49" charset="-122"/>
                <a:ea typeface="黑体" pitchFamily="49" charset="-122"/>
              </a:rPr>
              <a:t>称为普通年金现值系数</a:t>
            </a:r>
            <a:endParaRPr lang="en-US" altLang="zh-CN" sz="2400" dirty="0">
              <a:latin typeface="黑体" pitchFamily="49" charset="-122"/>
              <a:ea typeface="黑体" pitchFamily="49" charset="-122"/>
            </a:endParaRPr>
          </a:p>
        </p:txBody>
      </p:sp>
      <p:sp>
        <p:nvSpPr>
          <p:cNvPr id="14" name="矩形 13"/>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2219603530"/>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400"/>
                                        </p:tgtEl>
                                        <p:attrNameLst>
                                          <p:attrName>style.visibility</p:attrName>
                                        </p:attrNameLst>
                                      </p:cBhvr>
                                      <p:to>
                                        <p:strVal val="visible"/>
                                      </p:to>
                                    </p:set>
                                    <p:animEffect transition="in" filter="blinds(horizontal)">
                                      <p:cBhvr>
                                        <p:cTn id="7" dur="500"/>
                                        <p:tgtEl>
                                          <p:spTgt spid="594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blinds(horizontal)">
                                      <p:cBhvr>
                                        <p:cTn id="2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84994"/>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20242" y="1095059"/>
            <a:ext cx="11411510" cy="3108543"/>
          </a:xfrm>
          <a:prstGeom prst="rect">
            <a:avLst/>
          </a:prstGeom>
          <a:noFill/>
        </p:spPr>
        <p:txBody>
          <a:bodyPr wrap="square" rtlCol="0">
            <a:spAutoFit/>
          </a:bodyPr>
          <a:lstStyle/>
          <a:p>
            <a:pPr algn="just"/>
            <a:r>
              <a:rPr lang="zh-CN" altLang="en-US" sz="2800" b="1" dirty="0">
                <a:solidFill>
                  <a:srgbClr val="FF0000"/>
                </a:solidFill>
              </a:rPr>
              <a:t>例题</a:t>
            </a:r>
            <a:r>
              <a:rPr lang="en-US" altLang="zh-CN" sz="2800" b="1" dirty="0">
                <a:solidFill>
                  <a:srgbClr val="FF0000"/>
                </a:solidFill>
              </a:rPr>
              <a:t>2</a:t>
            </a:r>
            <a:r>
              <a:rPr lang="zh-CN" altLang="en-US" sz="2800" b="1" dirty="0" smtClean="0">
                <a:solidFill>
                  <a:srgbClr val="FF0000"/>
                </a:solidFill>
              </a:rPr>
              <a:t>－</a:t>
            </a:r>
            <a:r>
              <a:rPr lang="en-US" altLang="zh-CN" sz="2800" b="1" dirty="0" smtClean="0">
                <a:solidFill>
                  <a:srgbClr val="FF0000"/>
                </a:solidFill>
              </a:rPr>
              <a:t>6</a:t>
            </a:r>
            <a:r>
              <a:rPr lang="zh-CN" altLang="en-US" sz="2800" b="1" dirty="0" smtClean="0">
                <a:solidFill>
                  <a:srgbClr val="FF0000"/>
                </a:solidFill>
              </a:rPr>
              <a:t>：</a:t>
            </a:r>
            <a:r>
              <a:rPr lang="zh-CN" altLang="en-US" sz="2400" b="1" dirty="0" smtClean="0"/>
              <a:t>星河</a:t>
            </a:r>
            <a:r>
              <a:rPr lang="zh-CN" altLang="en-US" sz="2400" b="1" dirty="0"/>
              <a:t>投资公司从今年起每年年末可以获得收益</a:t>
            </a:r>
            <a:r>
              <a:rPr lang="en-US" altLang="zh-CN" sz="2400" b="1" dirty="0"/>
              <a:t>20000</a:t>
            </a:r>
            <a:r>
              <a:rPr lang="zh-CN" altLang="en-US" sz="2400" b="1" dirty="0"/>
              <a:t>元，按年利率</a:t>
            </a:r>
            <a:r>
              <a:rPr lang="en-US" altLang="zh-CN" sz="2400" b="1" dirty="0"/>
              <a:t>3%</a:t>
            </a:r>
            <a:r>
              <a:rPr lang="zh-CN" altLang="en-US" sz="2400" b="1" dirty="0"/>
              <a:t>计算，</a:t>
            </a:r>
            <a:r>
              <a:rPr lang="en-US" altLang="zh-CN" sz="2400" b="1" dirty="0"/>
              <a:t>5</a:t>
            </a:r>
            <a:r>
              <a:rPr lang="zh-CN" altLang="en-US" sz="2400" b="1" dirty="0"/>
              <a:t>年后收益的总现值为多少</a:t>
            </a:r>
            <a:r>
              <a:rPr lang="zh-CN" altLang="en-US" sz="2400" b="1" dirty="0" smtClean="0"/>
              <a:t>？</a:t>
            </a:r>
            <a:endParaRPr lang="en-US" altLang="zh-CN" sz="2400" b="1" dirty="0" smtClean="0"/>
          </a:p>
          <a:p>
            <a:pPr algn="just"/>
            <a:r>
              <a:rPr lang="zh-CN" altLang="en-US" sz="2400" b="1" dirty="0" smtClean="0"/>
              <a:t> </a:t>
            </a:r>
            <a:endParaRPr lang="zh-CN" altLang="en-US" sz="2400" b="1" dirty="0"/>
          </a:p>
          <a:p>
            <a:pPr algn="just"/>
            <a:r>
              <a:rPr lang="en-US" altLang="zh-CN" sz="2400" dirty="0"/>
              <a:t>PA</a:t>
            </a:r>
            <a:r>
              <a:rPr lang="zh-CN" altLang="en-US" sz="2400" dirty="0"/>
              <a:t>＝</a:t>
            </a:r>
            <a:r>
              <a:rPr lang="en-US" altLang="zh-CN" sz="2400" dirty="0"/>
              <a:t>20000</a:t>
            </a:r>
            <a:r>
              <a:rPr lang="zh-CN" altLang="en-US" sz="2400" dirty="0"/>
              <a:t>（</a:t>
            </a:r>
            <a:r>
              <a:rPr lang="en-US" altLang="zh-CN" sz="2400" dirty="0"/>
              <a:t>P/A</a:t>
            </a:r>
            <a:r>
              <a:rPr lang="zh-CN" altLang="en-US" sz="2400" dirty="0"/>
              <a:t>，</a:t>
            </a:r>
            <a:r>
              <a:rPr lang="en-US" altLang="zh-CN" sz="2400" dirty="0"/>
              <a:t>3% </a:t>
            </a:r>
            <a:r>
              <a:rPr lang="zh-CN" altLang="en-US" sz="2400" dirty="0"/>
              <a:t>，</a:t>
            </a:r>
            <a:r>
              <a:rPr lang="en-US" altLang="zh-CN" sz="2400" dirty="0"/>
              <a:t>5</a:t>
            </a:r>
            <a:r>
              <a:rPr lang="zh-CN" altLang="en-US" sz="2400" dirty="0"/>
              <a:t>）＝</a:t>
            </a:r>
            <a:r>
              <a:rPr lang="en-US" altLang="zh-CN" sz="2400" dirty="0"/>
              <a:t>20000×4.5797</a:t>
            </a:r>
            <a:r>
              <a:rPr lang="zh-CN" altLang="en-US" sz="2400" dirty="0"/>
              <a:t>＝</a:t>
            </a:r>
            <a:r>
              <a:rPr lang="en-US" altLang="zh-CN" sz="2400" dirty="0"/>
              <a:t>91594</a:t>
            </a:r>
            <a:r>
              <a:rPr lang="zh-CN" altLang="en-US" sz="2400" dirty="0"/>
              <a:t>（元</a:t>
            </a:r>
            <a:r>
              <a:rPr lang="zh-CN" altLang="en-US" sz="2400" dirty="0" smtClean="0"/>
              <a:t>）</a:t>
            </a:r>
            <a:endParaRPr lang="en-US" altLang="zh-CN" sz="2400" dirty="0" smtClean="0"/>
          </a:p>
          <a:p>
            <a:pPr algn="just"/>
            <a:endParaRPr lang="zh-CN" altLang="en-US" sz="2400" dirty="0"/>
          </a:p>
          <a:p>
            <a:pPr algn="just"/>
            <a:r>
              <a:rPr lang="zh-CN" altLang="en-US" sz="2400" dirty="0"/>
              <a:t>上述中（</a:t>
            </a:r>
            <a:r>
              <a:rPr lang="en-US" altLang="zh-CN" sz="2400" dirty="0"/>
              <a:t>P/A</a:t>
            </a:r>
            <a:r>
              <a:rPr lang="zh-CN" altLang="en-US" sz="2400" dirty="0"/>
              <a:t>，</a:t>
            </a:r>
            <a:r>
              <a:rPr lang="en-US" altLang="zh-CN" sz="2400" dirty="0"/>
              <a:t>3% </a:t>
            </a:r>
            <a:r>
              <a:rPr lang="zh-CN" altLang="en-US" sz="2400" dirty="0"/>
              <a:t>，</a:t>
            </a:r>
            <a:r>
              <a:rPr lang="en-US" altLang="zh-CN" sz="2400" dirty="0"/>
              <a:t>5</a:t>
            </a:r>
            <a:r>
              <a:rPr lang="zh-CN" altLang="en-US" sz="2400" dirty="0"/>
              <a:t>）表示银行存款利率为</a:t>
            </a:r>
            <a:r>
              <a:rPr lang="en-US" altLang="zh-CN" sz="2400" dirty="0"/>
              <a:t>3%</a:t>
            </a:r>
            <a:r>
              <a:rPr lang="zh-CN" altLang="en-US" sz="2400" dirty="0"/>
              <a:t>、期限为</a:t>
            </a:r>
            <a:r>
              <a:rPr lang="en-US" altLang="zh-CN" sz="2400" dirty="0"/>
              <a:t>5</a:t>
            </a:r>
            <a:r>
              <a:rPr lang="zh-CN" altLang="en-US" sz="2400" dirty="0"/>
              <a:t>年的普通年金现值系数，通过普通年金现值系数表可以查找到（</a:t>
            </a:r>
            <a:r>
              <a:rPr lang="en-US" altLang="zh-CN" sz="2400" dirty="0"/>
              <a:t>P/A</a:t>
            </a:r>
            <a:r>
              <a:rPr lang="zh-CN" altLang="en-US" sz="2400" dirty="0"/>
              <a:t>，</a:t>
            </a:r>
            <a:r>
              <a:rPr lang="en-US" altLang="zh-CN" sz="2400" dirty="0"/>
              <a:t>3% </a:t>
            </a:r>
            <a:r>
              <a:rPr lang="zh-CN" altLang="en-US" sz="2400" dirty="0"/>
              <a:t>，</a:t>
            </a:r>
            <a:r>
              <a:rPr lang="en-US" altLang="zh-CN" sz="2400" dirty="0"/>
              <a:t>5</a:t>
            </a:r>
            <a:r>
              <a:rPr lang="zh-CN" altLang="en-US" sz="2400" dirty="0"/>
              <a:t>）＝</a:t>
            </a:r>
            <a:r>
              <a:rPr lang="en-US" altLang="zh-CN" sz="2400" dirty="0"/>
              <a:t>4.5797</a:t>
            </a:r>
            <a:r>
              <a:rPr lang="zh-CN" altLang="en-US" sz="2400" dirty="0"/>
              <a:t>，详见普通年金现值系数简表</a:t>
            </a:r>
            <a:r>
              <a:rPr lang="en-US" altLang="zh-CN" sz="2400" dirty="0"/>
              <a:t>2-4</a:t>
            </a:r>
            <a:r>
              <a:rPr lang="zh-CN" altLang="en-US" sz="2400" dirty="0"/>
              <a:t>所示</a:t>
            </a:r>
            <a:r>
              <a:rPr lang="zh-CN" altLang="en-US" sz="2400" dirty="0" smtClean="0"/>
              <a:t>。</a:t>
            </a:r>
            <a:endParaRPr lang="zh-CN" altLang="en-US" sz="2400" dirty="0"/>
          </a:p>
        </p:txBody>
      </p:sp>
      <p:sp>
        <p:nvSpPr>
          <p:cNvPr id="10" name="矩形 9"/>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pic>
        <p:nvPicPr>
          <p:cNvPr id="2" name="图片 1"/>
          <p:cNvPicPr>
            <a:picLocks noChangeAspect="1"/>
          </p:cNvPicPr>
          <p:nvPr/>
        </p:nvPicPr>
        <p:blipFill>
          <a:blip r:embed="rId2"/>
          <a:stretch>
            <a:fillRect/>
          </a:stretch>
        </p:blipFill>
        <p:spPr>
          <a:xfrm>
            <a:off x="5468112" y="3867912"/>
            <a:ext cx="6263640" cy="2798064"/>
          </a:xfrm>
          <a:prstGeom prst="rect">
            <a:avLst/>
          </a:prstGeom>
        </p:spPr>
      </p:pic>
    </p:spTree>
    <p:extLst>
      <p:ext uri="{BB962C8B-B14F-4D97-AF65-F5344CB8AC3E}">
        <p14:creationId xmlns:p14="http://schemas.microsoft.com/office/powerpoint/2010/main" val="1226314511"/>
      </p:ext>
    </p:extLst>
  </p:cSld>
  <p:clrMapOvr>
    <a:masterClrMapping/>
  </p:clrMapOvr>
  <p:transition>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404134" y="1605784"/>
            <a:ext cx="11528786" cy="2400657"/>
          </a:xfrm>
          <a:prstGeom prst="rect">
            <a:avLst/>
          </a:prstGeom>
          <a:noFill/>
        </p:spPr>
        <p:txBody>
          <a:bodyPr wrap="square" rtlCol="0">
            <a:spAutoFit/>
          </a:bodyPr>
          <a:lstStyle/>
          <a:p>
            <a:pPr algn="just">
              <a:lnSpc>
                <a:spcPct val="150000"/>
              </a:lnSpc>
            </a:pPr>
            <a:r>
              <a:rPr lang="zh-CN" altLang="en-US" sz="2800" b="1" dirty="0">
                <a:solidFill>
                  <a:srgbClr val="FF0000"/>
                </a:solidFill>
              </a:rPr>
              <a:t>预付</a:t>
            </a:r>
            <a:r>
              <a:rPr lang="zh-CN" altLang="en-US" sz="2800" b="1" dirty="0" smtClean="0">
                <a:solidFill>
                  <a:srgbClr val="FF0000"/>
                </a:solidFill>
              </a:rPr>
              <a:t>年金</a:t>
            </a:r>
            <a:r>
              <a:rPr lang="zh-CN" altLang="en-US" sz="2400" dirty="0" smtClean="0"/>
              <a:t>是</a:t>
            </a:r>
            <a:r>
              <a:rPr lang="zh-CN" altLang="en-US" sz="2400" dirty="0"/>
              <a:t>指每期的</a:t>
            </a:r>
            <a:r>
              <a:rPr lang="zh-CN" altLang="en-US" sz="2400" b="1" dirty="0"/>
              <a:t>期初、间隔相等时间、等额收付款项</a:t>
            </a:r>
            <a:r>
              <a:rPr lang="zh-CN" altLang="en-US" sz="2400" dirty="0"/>
              <a:t>的年金，故称为预付</a:t>
            </a:r>
            <a:r>
              <a:rPr lang="zh-CN" altLang="en-US" sz="2400" dirty="0" smtClean="0"/>
              <a:t>年金。</a:t>
            </a:r>
            <a:r>
              <a:rPr lang="zh-CN" altLang="en-US" sz="2400" dirty="0"/>
              <a:t>预付年金与普通年金的区别在于收付款的时间点不同，普通年金是在每期的期末收付款，而预付年金在每期的期初收付款。</a:t>
            </a:r>
            <a:r>
              <a:rPr lang="en-US" altLang="zh-CN" sz="2400" dirty="0"/>
              <a:t>N</a:t>
            </a:r>
            <a:r>
              <a:rPr lang="zh-CN" altLang="en-US" sz="2400" dirty="0"/>
              <a:t>期预付年金现金流量图如图</a:t>
            </a:r>
            <a:r>
              <a:rPr lang="en-US" altLang="zh-CN" sz="2400" dirty="0"/>
              <a:t>2-4</a:t>
            </a:r>
            <a:r>
              <a:rPr lang="zh-CN" altLang="en-US" sz="2400" dirty="0"/>
              <a:t>所示，其中</a:t>
            </a:r>
            <a:r>
              <a:rPr lang="en-US" altLang="zh-CN" sz="2400" dirty="0"/>
              <a:t>A</a:t>
            </a:r>
            <a:r>
              <a:rPr lang="zh-CN" altLang="en-US" sz="2400" dirty="0"/>
              <a:t>表示等额现金流入量或者流出量</a:t>
            </a:r>
            <a:r>
              <a:rPr lang="zh-CN" altLang="en-US" sz="2400" dirty="0" smtClean="0"/>
              <a:t>。</a:t>
            </a:r>
            <a:endParaRPr lang="zh-CN" altLang="en-US" sz="2400" dirty="0"/>
          </a:p>
        </p:txBody>
      </p:sp>
      <p:sp>
        <p:nvSpPr>
          <p:cNvPr id="2" name="矩形 1"/>
          <p:cNvSpPr/>
          <p:nvPr/>
        </p:nvSpPr>
        <p:spPr>
          <a:xfrm>
            <a:off x="404134" y="984668"/>
            <a:ext cx="3518912" cy="461665"/>
          </a:xfrm>
          <a:prstGeom prst="rect">
            <a:avLst/>
          </a:prstGeom>
        </p:spPr>
        <p:txBody>
          <a:bodyPr wrap="none">
            <a:spAutoFit/>
          </a:bodyPr>
          <a:lstStyle/>
          <a:p>
            <a:r>
              <a:rPr lang="en-US" altLang="zh-CN" sz="2400" b="1" dirty="0">
                <a:solidFill>
                  <a:srgbClr val="FF0000"/>
                </a:solidFill>
              </a:rPr>
              <a:t>2.</a:t>
            </a:r>
            <a:r>
              <a:rPr lang="zh-CN" altLang="en-US" sz="2400" b="1" dirty="0">
                <a:solidFill>
                  <a:srgbClr val="FF0000"/>
                </a:solidFill>
              </a:rPr>
              <a:t>预付年金的终值和现值</a:t>
            </a:r>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pic>
        <p:nvPicPr>
          <p:cNvPr id="3" name="图片 2"/>
          <p:cNvPicPr>
            <a:picLocks noChangeAspect="1"/>
          </p:cNvPicPr>
          <p:nvPr/>
        </p:nvPicPr>
        <p:blipFill>
          <a:blip r:embed="rId2"/>
          <a:stretch>
            <a:fillRect/>
          </a:stretch>
        </p:blipFill>
        <p:spPr>
          <a:xfrm>
            <a:off x="3099816" y="4270248"/>
            <a:ext cx="6126480" cy="2075688"/>
          </a:xfrm>
          <a:prstGeom prst="rect">
            <a:avLst/>
          </a:prstGeom>
        </p:spPr>
      </p:pic>
    </p:spTree>
    <p:extLst>
      <p:ext uri="{BB962C8B-B14F-4D97-AF65-F5344CB8AC3E}">
        <p14:creationId xmlns:p14="http://schemas.microsoft.com/office/powerpoint/2010/main" val="22589851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09184" y="1484378"/>
            <a:ext cx="10519648" cy="1865126"/>
          </a:xfrm>
          <a:prstGeom prst="rect">
            <a:avLst/>
          </a:prstGeom>
          <a:noFill/>
        </p:spPr>
        <p:txBody>
          <a:bodyPr wrap="square" rtlCol="0">
            <a:spAutoFit/>
          </a:bodyPr>
          <a:lstStyle/>
          <a:p>
            <a:pPr>
              <a:lnSpc>
                <a:spcPct val="120000"/>
              </a:lnSpc>
            </a:pPr>
            <a:r>
              <a:rPr lang="zh-CN" altLang="en-US" sz="2400" b="1" dirty="0"/>
              <a:t>两种方法进行计算：</a:t>
            </a:r>
            <a:endParaRPr lang="en-US" altLang="zh-CN" sz="2400" b="1" dirty="0"/>
          </a:p>
          <a:p>
            <a:pPr>
              <a:lnSpc>
                <a:spcPct val="120000"/>
              </a:lnSpc>
            </a:pPr>
            <a:r>
              <a:rPr lang="zh-CN" altLang="en-US" sz="2200" dirty="0" smtClean="0"/>
              <a:t>第一种，利用</a:t>
            </a:r>
            <a:r>
              <a:rPr lang="zh-CN" altLang="en-US" sz="2200" b="1" dirty="0">
                <a:solidFill>
                  <a:srgbClr val="FF0000"/>
                </a:solidFill>
              </a:rPr>
              <a:t>同期普通年金的公式乘以（</a:t>
            </a:r>
            <a:r>
              <a:rPr lang="en-US" altLang="zh-CN" sz="2200" b="1" dirty="0">
                <a:solidFill>
                  <a:srgbClr val="FF0000"/>
                </a:solidFill>
              </a:rPr>
              <a:t>1+i</a:t>
            </a:r>
            <a:r>
              <a:rPr lang="zh-CN" altLang="en-US" sz="2200" b="1" dirty="0" smtClean="0">
                <a:solidFill>
                  <a:srgbClr val="FF0000"/>
                </a:solidFill>
              </a:rPr>
              <a:t>）</a:t>
            </a:r>
            <a:endParaRPr lang="en-US" altLang="zh-CN" sz="2200" b="1" dirty="0" smtClean="0">
              <a:solidFill>
                <a:srgbClr val="FF0000"/>
              </a:solidFill>
            </a:endParaRPr>
          </a:p>
          <a:p>
            <a:pPr>
              <a:lnSpc>
                <a:spcPct val="120000"/>
              </a:lnSpc>
            </a:pPr>
            <a:r>
              <a:rPr lang="en-US" altLang="zh-CN" sz="2200" b="1" dirty="0">
                <a:solidFill>
                  <a:srgbClr val="FF0000"/>
                </a:solidFill>
              </a:rPr>
              <a:t> </a:t>
            </a:r>
            <a:r>
              <a:rPr lang="en-US" altLang="zh-CN" sz="2200" b="1" dirty="0" smtClean="0">
                <a:solidFill>
                  <a:srgbClr val="FF0000"/>
                </a:solidFill>
              </a:rPr>
              <a:t>   </a:t>
            </a:r>
            <a:r>
              <a:rPr lang="en-US" altLang="zh-CN" sz="2800" b="1" dirty="0" smtClean="0"/>
              <a:t> </a:t>
            </a:r>
            <a:r>
              <a:rPr lang="en-US" altLang="zh-CN" sz="2800" b="1" dirty="0"/>
              <a:t>FA=A</a:t>
            </a:r>
            <a:r>
              <a:rPr kumimoji="0" lang="en-US" altLang="zh-CN" sz="2800" b="1" i="0" u="none" strike="noStrike" kern="1200" cap="none" spc="0" normalizeH="0" baseline="0" noProof="0" dirty="0">
                <a:ln>
                  <a:noFill/>
                </a:ln>
                <a:effectLst/>
                <a:uLnTx/>
                <a:uFillTx/>
                <a:latin typeface="Arial"/>
                <a:ea typeface="微软雅黑"/>
                <a:cs typeface="+mn-cs"/>
              </a:rPr>
              <a:t> ×</a:t>
            </a:r>
            <a:r>
              <a:rPr lang="en-US" altLang="zh-CN" sz="2800" b="1" dirty="0"/>
              <a:t>(F/</a:t>
            </a:r>
            <a:r>
              <a:rPr lang="en-US" altLang="zh-CN" sz="2800" b="1" dirty="0" err="1"/>
              <a:t>A,i,n</a:t>
            </a:r>
            <a:r>
              <a:rPr lang="en-US" altLang="zh-CN" sz="2800" b="1" dirty="0"/>
              <a:t>)</a:t>
            </a:r>
            <a:r>
              <a:rPr kumimoji="0" lang="en-US" altLang="zh-CN" sz="2800" b="1" i="0" u="none" strike="noStrike" kern="1200" cap="none" spc="0" normalizeH="0" baseline="0" noProof="0" dirty="0">
                <a:ln>
                  <a:noFill/>
                </a:ln>
                <a:effectLst/>
                <a:uLnTx/>
                <a:uFillTx/>
                <a:latin typeface="Arial"/>
                <a:ea typeface="微软雅黑"/>
                <a:cs typeface="+mn-cs"/>
              </a:rPr>
              <a:t> ×</a:t>
            </a:r>
            <a:r>
              <a:rPr lang="en-US" altLang="zh-CN" sz="2800" b="1" dirty="0"/>
              <a:t>(1+i</a:t>
            </a:r>
            <a:r>
              <a:rPr lang="en-US" altLang="zh-CN" sz="2800" b="1" dirty="0" smtClean="0"/>
              <a:t>)</a:t>
            </a:r>
            <a:endParaRPr lang="en-US" altLang="zh-CN" sz="2200" dirty="0"/>
          </a:p>
          <a:p>
            <a:pPr>
              <a:lnSpc>
                <a:spcPct val="120000"/>
              </a:lnSpc>
            </a:pPr>
            <a:r>
              <a:rPr lang="zh-CN" altLang="en-US" sz="2200" dirty="0" smtClean="0"/>
              <a:t>第二种，利用</a:t>
            </a:r>
            <a:r>
              <a:rPr lang="zh-CN" altLang="en-US" sz="2200" b="1" dirty="0">
                <a:solidFill>
                  <a:srgbClr val="FF0000"/>
                </a:solidFill>
              </a:rPr>
              <a:t>期数、系数</a:t>
            </a:r>
            <a:r>
              <a:rPr lang="zh-CN" altLang="en-US" sz="2200" b="1" dirty="0" smtClean="0">
                <a:solidFill>
                  <a:srgbClr val="FF0000"/>
                </a:solidFill>
              </a:rPr>
              <a:t>调整</a:t>
            </a:r>
            <a:endParaRPr lang="en-US" altLang="zh-CN" sz="2200" b="1" dirty="0">
              <a:solidFill>
                <a:srgbClr val="FF0000"/>
              </a:solidFill>
            </a:endParaRPr>
          </a:p>
        </p:txBody>
      </p:sp>
      <p:sp>
        <p:nvSpPr>
          <p:cNvPr id="13" name="Rectangle 2"/>
          <p:cNvSpPr txBox="1">
            <a:spLocks noChangeArrowheads="1"/>
          </p:cNvSpPr>
          <p:nvPr/>
        </p:nvSpPr>
        <p:spPr>
          <a:xfrm>
            <a:off x="512064" y="982288"/>
            <a:ext cx="9568552" cy="5878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rPr>
              <a:t>（</a:t>
            </a:r>
            <a:r>
              <a:rPr lang="en-US" altLang="zh-CN" sz="2400" b="1" dirty="0" smtClean="0">
                <a:solidFill>
                  <a:srgbClr val="C00000"/>
                </a:solidFill>
              </a:rPr>
              <a:t>1</a:t>
            </a:r>
            <a:r>
              <a:rPr lang="zh-CN" altLang="en-US" sz="2400" b="1" dirty="0" smtClean="0">
                <a:solidFill>
                  <a:srgbClr val="C00000"/>
                </a:solidFill>
              </a:rPr>
              <a:t>）预付</a:t>
            </a:r>
            <a:r>
              <a:rPr lang="zh-CN" altLang="en-US" sz="2400" b="1" dirty="0">
                <a:solidFill>
                  <a:srgbClr val="C00000"/>
                </a:solidFill>
              </a:rPr>
              <a:t>年金终值计算（已知预付年金</a:t>
            </a:r>
            <a:r>
              <a:rPr lang="en-US" altLang="zh-CN" sz="2400" b="1" dirty="0">
                <a:solidFill>
                  <a:srgbClr val="C00000"/>
                </a:solidFill>
              </a:rPr>
              <a:t>A</a:t>
            </a:r>
            <a:r>
              <a:rPr lang="zh-CN" altLang="en-US" sz="2400" b="1" dirty="0">
                <a:solidFill>
                  <a:srgbClr val="C00000"/>
                </a:solidFill>
              </a:rPr>
              <a:t>，求终值</a:t>
            </a:r>
            <a:r>
              <a:rPr lang="en-US" altLang="zh-CN" sz="2400" b="1" dirty="0">
                <a:solidFill>
                  <a:srgbClr val="C00000"/>
                </a:solidFill>
              </a:rPr>
              <a:t>FA</a:t>
            </a:r>
            <a:r>
              <a:rPr lang="zh-CN" altLang="en-US" sz="2400" b="1" dirty="0">
                <a:solidFill>
                  <a:srgbClr val="C00000"/>
                </a:solidFill>
              </a:rPr>
              <a:t>）</a:t>
            </a:r>
          </a:p>
        </p:txBody>
      </p:sp>
      <p:graphicFrame>
        <p:nvGraphicFramePr>
          <p:cNvPr id="6" name="对象 5"/>
          <p:cNvGraphicFramePr>
            <a:graphicFrameLocks/>
          </p:cNvGraphicFramePr>
          <p:nvPr>
            <p:extLst>
              <p:ext uri="{D42A27DB-BD31-4B8C-83A1-F6EECF244321}">
                <p14:modId xmlns:p14="http://schemas.microsoft.com/office/powerpoint/2010/main" val="711591292"/>
              </p:ext>
            </p:extLst>
          </p:nvPr>
        </p:nvGraphicFramePr>
        <p:xfrm>
          <a:off x="1527557" y="3397818"/>
          <a:ext cx="4973827" cy="946528"/>
        </p:xfrm>
        <a:graphic>
          <a:graphicData uri="http://schemas.openxmlformats.org/presentationml/2006/ole">
            <mc:AlternateContent xmlns:mc="http://schemas.openxmlformats.org/markup-compatibility/2006">
              <mc:Choice xmlns:v="urn:schemas-microsoft-com:vml" Requires="v">
                <p:oleObj spid="_x0000_s11353" name="公式" r:id="rId3" imgW="1968480" imgH="482400" progId="Equation.3">
                  <p:embed/>
                </p:oleObj>
              </mc:Choice>
              <mc:Fallback>
                <p:oleObj name="公式" r:id="rId3" imgW="1968480" imgH="482400" progId="Equation.3">
                  <p:embed/>
                  <p:pic>
                    <p:nvPicPr>
                      <p:cNvPr id="0" name=""/>
                      <p:cNvPicPr>
                        <a:picLocks noChangeArrowheads="1"/>
                      </p:cNvPicPr>
                      <p:nvPr/>
                    </p:nvPicPr>
                    <p:blipFill>
                      <a:blip r:embed="rId4"/>
                      <a:srcRect/>
                      <a:stretch>
                        <a:fillRect/>
                      </a:stretch>
                    </p:blipFill>
                    <p:spPr bwMode="auto">
                      <a:xfrm>
                        <a:off x="1527557" y="3397818"/>
                        <a:ext cx="4973827" cy="946528"/>
                      </a:xfrm>
                      <a:prstGeom prst="rect">
                        <a:avLst/>
                      </a:prstGeom>
                      <a:noFill/>
                      <a:ln>
                        <a:noFill/>
                      </a:ln>
                    </p:spPr>
                  </p:pic>
                </p:oleObj>
              </mc:Fallback>
            </mc:AlternateContent>
          </a:graphicData>
        </a:graphic>
      </p:graphicFrame>
      <mc:AlternateContent xmlns:mc="http://schemas.openxmlformats.org/markup-compatibility/2006" xmlns:a14="http://schemas.microsoft.com/office/drawing/2010/main">
        <mc:Choice Requires="a14">
          <p:sp>
            <p:nvSpPr>
              <p:cNvPr id="8" name="TextBox 7"/>
              <p:cNvSpPr txBox="1"/>
              <p:nvPr/>
            </p:nvSpPr>
            <p:spPr>
              <a:xfrm>
                <a:off x="627008" y="5384540"/>
                <a:ext cx="10857856" cy="879536"/>
              </a:xfrm>
              <a:prstGeom prst="rect">
                <a:avLst/>
              </a:prstGeom>
              <a:noFill/>
            </p:spPr>
            <p:txBody>
              <a:bodyPr wrap="square" rtlCol="0">
                <a:spAutoFit/>
              </a:bodyPr>
              <a:lstStyle/>
              <a:p>
                <a:pPr algn="just"/>
                <a:r>
                  <a:rPr lang="zh-CN" altLang="zh-CN" sz="2000" dirty="0"/>
                  <a:t> </a:t>
                </a:r>
                <a14:m>
                  <m:oMath xmlns:m="http://schemas.openxmlformats.org/officeDocument/2006/math">
                    <m:f>
                      <m:fPr>
                        <m:ctrlPr>
                          <a:rPr lang="zh-CN" altLang="zh-CN" sz="2000" i="1">
                            <a:latin typeface="Cambria Math" panose="02040503050406030204" pitchFamily="18" charset="0"/>
                          </a:rPr>
                        </m:ctrlPr>
                      </m:fPr>
                      <m:num>
                        <m:sSup>
                          <m:sSupPr>
                            <m:ctrlPr>
                              <a:rPr lang="zh-CN" altLang="zh-CN" sz="2000" i="1">
                                <a:latin typeface="Cambria Math" panose="02040503050406030204" pitchFamily="18" charset="0"/>
                              </a:rPr>
                            </m:ctrlPr>
                          </m:sSupPr>
                          <m:e>
                            <m:r>
                              <a:rPr lang="en-US" altLang="zh-CN" sz="2000" i="1">
                                <a:latin typeface="Cambria Math"/>
                              </a:rPr>
                              <m:t>(1+</m:t>
                            </m:r>
                            <m:r>
                              <a:rPr lang="en-US" altLang="zh-CN" sz="2000" i="1">
                                <a:latin typeface="Cambria Math"/>
                              </a:rPr>
                              <m:t>𝑖</m:t>
                            </m:r>
                            <m:r>
                              <a:rPr lang="en-US" altLang="zh-CN" sz="2000" i="1">
                                <a:latin typeface="Cambria Math"/>
                              </a:rPr>
                              <m:t>)</m:t>
                            </m:r>
                          </m:e>
                          <m:sup>
                            <m:r>
                              <a:rPr lang="en-US" altLang="zh-CN" sz="2000" i="1">
                                <a:latin typeface="Cambria Math"/>
                              </a:rPr>
                              <m:t>𝑛</m:t>
                            </m:r>
                            <m:r>
                              <a:rPr lang="en-US" altLang="zh-CN" sz="2000" i="1">
                                <a:latin typeface="Cambria Math"/>
                              </a:rPr>
                              <m:t>+1</m:t>
                            </m:r>
                          </m:sup>
                        </m:sSup>
                        <m:r>
                          <a:rPr lang="en-US" altLang="zh-CN" sz="2000" i="1">
                            <a:latin typeface="Cambria Math"/>
                          </a:rPr>
                          <m:t>−1</m:t>
                        </m:r>
                      </m:num>
                      <m:den>
                        <m:r>
                          <a:rPr lang="en-US" altLang="zh-CN" sz="2000" i="1">
                            <a:latin typeface="Cambria Math"/>
                          </a:rPr>
                          <m:t>𝑖</m:t>
                        </m:r>
                      </m:den>
                    </m:f>
                    <m:r>
                      <a:rPr lang="en-US" altLang="zh-CN" sz="2000" i="1">
                        <a:latin typeface="Cambria Math"/>
                      </a:rPr>
                      <m:t>−1</m:t>
                    </m:r>
                  </m:oMath>
                </a14:m>
                <a:r>
                  <a:rPr lang="en-US" altLang="zh-CN" sz="2000" dirty="0"/>
                  <a:t> </a:t>
                </a:r>
                <a:r>
                  <a:rPr lang="zh-CN" altLang="zh-CN" sz="2000" dirty="0"/>
                  <a:t>称为“</a:t>
                </a:r>
                <a:r>
                  <a:rPr lang="zh-CN" altLang="zh-CN" sz="2400" b="1" dirty="0">
                    <a:solidFill>
                      <a:srgbClr val="0070C0"/>
                    </a:solidFill>
                  </a:rPr>
                  <a:t>预付年金终值系数</a:t>
                </a:r>
                <a:r>
                  <a:rPr lang="zh-CN" altLang="zh-CN" sz="2000" dirty="0"/>
                  <a:t>”，记作</a:t>
                </a:r>
                <a:r>
                  <a:rPr lang="en-US" altLang="zh-CN" sz="2400" b="1" dirty="0">
                    <a:solidFill>
                      <a:srgbClr val="0070C0"/>
                    </a:solidFill>
                  </a:rPr>
                  <a:t>[(F/A</a:t>
                </a:r>
                <a:r>
                  <a:rPr lang="zh-CN" altLang="zh-CN" sz="2400" b="1" dirty="0">
                    <a:solidFill>
                      <a:srgbClr val="0070C0"/>
                    </a:solidFill>
                  </a:rPr>
                  <a:t>，</a:t>
                </a:r>
                <a:r>
                  <a:rPr lang="en-US" altLang="zh-CN" sz="2400" b="1" dirty="0">
                    <a:solidFill>
                      <a:srgbClr val="0070C0"/>
                    </a:solidFill>
                  </a:rPr>
                  <a:t>i</a:t>
                </a:r>
                <a:r>
                  <a:rPr lang="zh-CN" altLang="zh-CN" sz="2400" b="1" dirty="0">
                    <a:solidFill>
                      <a:srgbClr val="0070C0"/>
                    </a:solidFill>
                  </a:rPr>
                  <a:t>，</a:t>
                </a:r>
                <a:r>
                  <a:rPr lang="en-US" altLang="zh-CN" sz="2400" b="1" dirty="0">
                    <a:solidFill>
                      <a:srgbClr val="0070C0"/>
                    </a:solidFill>
                  </a:rPr>
                  <a:t>n+1)-1]</a:t>
                </a:r>
                <a:r>
                  <a:rPr lang="zh-CN" altLang="zh-CN" sz="2000" dirty="0"/>
                  <a:t>，可利用普通年金终值表查得</a:t>
                </a:r>
                <a:r>
                  <a:rPr lang="en-US" altLang="zh-CN" sz="2000" dirty="0"/>
                  <a:t>(n+1)</a:t>
                </a:r>
                <a:r>
                  <a:rPr lang="zh-CN" altLang="zh-CN" sz="2000" dirty="0"/>
                  <a:t>期的终值，然后减去</a:t>
                </a:r>
                <a:r>
                  <a:rPr lang="en-US" altLang="zh-CN" sz="2000" dirty="0"/>
                  <a:t>1</a:t>
                </a:r>
                <a:r>
                  <a:rPr lang="zh-CN" altLang="zh-CN" sz="2000" dirty="0"/>
                  <a:t>，就可得到预付年金终值。</a:t>
                </a:r>
                <a:endParaRPr lang="zh-CN" altLang="en-US" sz="2000" b="1" dirty="0">
                  <a:solidFill>
                    <a:srgbClr val="FF0000"/>
                  </a:solidFill>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627008" y="5384540"/>
                <a:ext cx="10857856" cy="879536"/>
              </a:xfrm>
              <a:prstGeom prst="rect">
                <a:avLst/>
              </a:prstGeom>
              <a:blipFill>
                <a:blip r:embed="rId5"/>
                <a:stretch>
                  <a:fillRect l="-618" r="-561" b="-11034"/>
                </a:stretch>
              </a:blipFill>
            </p:spPr>
            <p:txBody>
              <a:bodyPr/>
              <a:lstStyle/>
              <a:p>
                <a:r>
                  <a:rPr lang="zh-CN" altLang="en-US">
                    <a:noFill/>
                  </a:rPr>
                  <a:t> </a:t>
                </a:r>
              </a:p>
            </p:txBody>
          </p:sp>
        </mc:Fallback>
      </mc:AlternateContent>
      <p:sp>
        <p:nvSpPr>
          <p:cNvPr id="9" name="TextBox 8"/>
          <p:cNvSpPr txBox="1"/>
          <p:nvPr/>
        </p:nvSpPr>
        <p:spPr>
          <a:xfrm>
            <a:off x="6096000" y="4452847"/>
            <a:ext cx="2597001" cy="707886"/>
          </a:xfrm>
          <a:prstGeom prst="rect">
            <a:avLst/>
          </a:prstGeom>
          <a:noFill/>
        </p:spPr>
        <p:txBody>
          <a:bodyPr wrap="square" rtlCol="0">
            <a:spAutoFit/>
          </a:bodyPr>
          <a:lstStyle/>
          <a:p>
            <a:pPr algn="ctr"/>
            <a:r>
              <a:rPr lang="zh-CN" altLang="en-US" sz="2000" b="1" dirty="0">
                <a:solidFill>
                  <a:srgbClr val="FF0000"/>
                </a:solidFill>
              </a:rPr>
              <a:t>期数加</a:t>
            </a:r>
            <a:r>
              <a:rPr lang="en-US" altLang="zh-CN" sz="2000" b="1" dirty="0">
                <a:solidFill>
                  <a:srgbClr val="FF0000"/>
                </a:solidFill>
              </a:rPr>
              <a:t>1,</a:t>
            </a:r>
          </a:p>
          <a:p>
            <a:pPr algn="ctr"/>
            <a:r>
              <a:rPr lang="zh-CN" altLang="en-US" sz="2000" b="1" dirty="0">
                <a:solidFill>
                  <a:srgbClr val="FF0000"/>
                </a:solidFill>
              </a:rPr>
              <a:t>系数减</a:t>
            </a:r>
            <a:r>
              <a:rPr lang="en-US" altLang="zh-CN" sz="2000" b="1" dirty="0">
                <a:solidFill>
                  <a:srgbClr val="FF0000"/>
                </a:solidFill>
              </a:rPr>
              <a:t>1</a:t>
            </a:r>
            <a:endParaRPr lang="zh-CN" altLang="en-US" sz="2000" b="1" dirty="0">
              <a:solidFill>
                <a:srgbClr val="FF0000"/>
              </a:solidFill>
            </a:endParaRPr>
          </a:p>
        </p:txBody>
      </p:sp>
      <p:sp>
        <p:nvSpPr>
          <p:cNvPr id="14" name="文本框 13">
            <a:extLst>
              <a:ext uri="{FF2B5EF4-FFF2-40B4-BE49-F238E27FC236}">
                <a16:creationId xmlns:a16="http://schemas.microsoft.com/office/drawing/2014/main" id="{33A367F3-5A9A-4610-B1B8-463FFEFE3CEC}"/>
              </a:ext>
            </a:extLst>
          </p:cNvPr>
          <p:cNvSpPr txBox="1"/>
          <p:nvPr/>
        </p:nvSpPr>
        <p:spPr>
          <a:xfrm>
            <a:off x="1442301" y="4545180"/>
            <a:ext cx="6695440" cy="523220"/>
          </a:xfrm>
          <a:prstGeom prst="rect">
            <a:avLst/>
          </a:prstGeom>
          <a:noFill/>
        </p:spPr>
        <p:txBody>
          <a:bodyPr wrap="square">
            <a:spAutoFit/>
          </a:bodyPr>
          <a:lstStyle/>
          <a:p>
            <a:r>
              <a:rPr kumimoji="0" lang="zh-CN" altLang="en-US" sz="2800" b="1" i="0" u="none" strike="noStrike" kern="1200" cap="none" spc="0" normalizeH="0" baseline="0" noProof="0" dirty="0">
                <a:ln>
                  <a:noFill/>
                </a:ln>
                <a:effectLst/>
                <a:uLnTx/>
                <a:uFillTx/>
                <a:latin typeface="Arial"/>
                <a:ea typeface="微软雅黑"/>
              </a:rPr>
              <a:t> </a:t>
            </a:r>
            <a:r>
              <a:rPr kumimoji="0" lang="en-US" altLang="zh-CN" sz="2800" b="1" i="0" u="none" strike="noStrike" kern="1200" cap="none" spc="0" normalizeH="0" baseline="0" noProof="0" dirty="0">
                <a:ln>
                  <a:noFill/>
                </a:ln>
                <a:effectLst/>
                <a:uLnTx/>
                <a:uFillTx/>
                <a:latin typeface="Arial"/>
                <a:ea typeface="微软雅黑"/>
              </a:rPr>
              <a:t>FA=A× [(F/A</a:t>
            </a:r>
            <a:r>
              <a:rPr kumimoji="0" lang="zh-CN" altLang="zh-CN" sz="2800" b="1" i="0" u="none" strike="noStrike" kern="1200" cap="none" spc="0" normalizeH="0" baseline="0" noProof="0" dirty="0">
                <a:ln>
                  <a:noFill/>
                </a:ln>
                <a:effectLst/>
                <a:uLnTx/>
                <a:uFillTx/>
                <a:latin typeface="Arial"/>
                <a:ea typeface="微软雅黑"/>
              </a:rPr>
              <a:t>，</a:t>
            </a:r>
            <a:r>
              <a:rPr kumimoji="0" lang="en-US" altLang="zh-CN" sz="2800" b="1" i="0" u="none" strike="noStrike" kern="1200" cap="none" spc="0" normalizeH="0" baseline="0" noProof="0" dirty="0" err="1">
                <a:ln>
                  <a:noFill/>
                </a:ln>
                <a:effectLst/>
                <a:uLnTx/>
                <a:uFillTx/>
                <a:latin typeface="Arial"/>
                <a:ea typeface="微软雅黑"/>
              </a:rPr>
              <a:t>i</a:t>
            </a:r>
            <a:r>
              <a:rPr kumimoji="0" lang="zh-CN" altLang="zh-CN" sz="2800" b="1" i="0" u="none" strike="noStrike" kern="1200" cap="none" spc="0" normalizeH="0" baseline="0" noProof="0" dirty="0">
                <a:ln>
                  <a:noFill/>
                </a:ln>
                <a:effectLst/>
                <a:uLnTx/>
                <a:uFillTx/>
                <a:latin typeface="Arial"/>
                <a:ea typeface="微软雅黑"/>
              </a:rPr>
              <a:t>，</a:t>
            </a:r>
            <a:r>
              <a:rPr kumimoji="0" lang="en-US" altLang="zh-CN" sz="2800" b="1" i="0" u="none" strike="noStrike" kern="1200" cap="none" spc="0" normalizeH="0" baseline="0" noProof="0" dirty="0">
                <a:ln>
                  <a:noFill/>
                </a:ln>
                <a:effectLst/>
                <a:uLnTx/>
                <a:uFillTx/>
                <a:latin typeface="Arial"/>
                <a:ea typeface="微软雅黑"/>
              </a:rPr>
              <a:t>n+1)-1]</a:t>
            </a:r>
            <a:r>
              <a:rPr kumimoji="0" lang="zh-CN" altLang="en-US" sz="2800" b="1" i="0" u="none" strike="noStrike" kern="1200" cap="none" spc="0" normalizeH="0" baseline="0" noProof="0" dirty="0">
                <a:ln>
                  <a:noFill/>
                </a:ln>
                <a:effectLst/>
                <a:uLnTx/>
                <a:uFillTx/>
                <a:latin typeface="Arial"/>
                <a:ea typeface="微软雅黑"/>
              </a:rPr>
              <a:t> </a:t>
            </a:r>
            <a:endParaRPr lang="zh-CN" altLang="en-US" sz="2800" dirty="0"/>
          </a:p>
        </p:txBody>
      </p:sp>
      <p:sp>
        <p:nvSpPr>
          <p:cNvPr id="15" name="矩形 14"/>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3276890193"/>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
        <p:nvSpPr>
          <p:cNvPr id="16" name="TextBox 4"/>
          <p:cNvSpPr txBox="1"/>
          <p:nvPr/>
        </p:nvSpPr>
        <p:spPr>
          <a:xfrm>
            <a:off x="281315" y="933128"/>
            <a:ext cx="11629370" cy="5847755"/>
          </a:xfrm>
          <a:prstGeom prst="rect">
            <a:avLst/>
          </a:prstGeom>
          <a:noFill/>
        </p:spPr>
        <p:txBody>
          <a:bodyPr wrap="square" rtlCol="0">
            <a:spAutoFit/>
          </a:bodyPr>
          <a:lstStyle/>
          <a:p>
            <a:pPr algn="just">
              <a:lnSpc>
                <a:spcPct val="150000"/>
              </a:lnSpc>
            </a:pPr>
            <a:r>
              <a:rPr lang="zh-CN" altLang="en-US" sz="2800" b="1" dirty="0">
                <a:solidFill>
                  <a:srgbClr val="FF0000"/>
                </a:solidFill>
              </a:rPr>
              <a:t>例题</a:t>
            </a:r>
            <a:r>
              <a:rPr lang="en-US" altLang="zh-CN" sz="2800" b="1" dirty="0" smtClean="0">
                <a:solidFill>
                  <a:srgbClr val="FF0000"/>
                </a:solidFill>
              </a:rPr>
              <a:t>2-7</a:t>
            </a:r>
            <a:r>
              <a:rPr lang="zh-CN" altLang="en-US" sz="2800" b="1" dirty="0" smtClean="0">
                <a:solidFill>
                  <a:srgbClr val="FF0000"/>
                </a:solidFill>
              </a:rPr>
              <a:t>：</a:t>
            </a:r>
            <a:r>
              <a:rPr lang="zh-CN" altLang="en-US" sz="2400" b="1" dirty="0" smtClean="0"/>
              <a:t>大</a:t>
            </a:r>
            <a:r>
              <a:rPr lang="zh-CN" altLang="en-US" sz="2400" b="1" dirty="0"/>
              <a:t>新公司打算购买一台价值</a:t>
            </a:r>
            <a:r>
              <a:rPr lang="en-US" altLang="zh-CN" sz="2400" b="1" dirty="0"/>
              <a:t>200000</a:t>
            </a:r>
            <a:r>
              <a:rPr lang="zh-CN" altLang="en-US" sz="2400" b="1" dirty="0"/>
              <a:t>元的机器设备。从现在起，准备</a:t>
            </a:r>
            <a:r>
              <a:rPr lang="zh-CN" altLang="en-US" sz="2400" b="1" dirty="0" smtClean="0"/>
              <a:t>每年</a:t>
            </a:r>
            <a:r>
              <a:rPr lang="zh-CN" altLang="en-US" sz="2400" b="1" dirty="0" smtClean="0">
                <a:solidFill>
                  <a:srgbClr val="FF0000"/>
                </a:solidFill>
              </a:rPr>
              <a:t>年初</a:t>
            </a:r>
            <a:r>
              <a:rPr lang="zh-CN" altLang="en-US" sz="2400" b="1" dirty="0" smtClean="0"/>
              <a:t>向</a:t>
            </a:r>
            <a:r>
              <a:rPr lang="zh-CN" altLang="en-US" sz="2400" b="1" dirty="0"/>
              <a:t>银行存入</a:t>
            </a:r>
            <a:r>
              <a:rPr lang="en-US" altLang="zh-CN" sz="2400" b="1" dirty="0"/>
              <a:t>40000</a:t>
            </a:r>
            <a:r>
              <a:rPr lang="zh-CN" altLang="en-US" sz="2400" b="1" dirty="0"/>
              <a:t>元，连续存入</a:t>
            </a:r>
            <a:r>
              <a:rPr lang="en-US" altLang="zh-CN" sz="2400" b="1" dirty="0"/>
              <a:t>5</a:t>
            </a:r>
            <a:r>
              <a:rPr lang="zh-CN" altLang="en-US" sz="2400" b="1" dirty="0"/>
              <a:t>年，假定银行存款利率</a:t>
            </a:r>
            <a:r>
              <a:rPr lang="en-US" altLang="zh-CN" sz="2400" b="1" dirty="0"/>
              <a:t>2%</a:t>
            </a:r>
            <a:r>
              <a:rPr lang="zh-CN" altLang="en-US" sz="2400" b="1" dirty="0"/>
              <a:t>，计算</a:t>
            </a:r>
            <a:r>
              <a:rPr lang="en-US" altLang="zh-CN" sz="2400" b="1" dirty="0"/>
              <a:t>5</a:t>
            </a:r>
            <a:r>
              <a:rPr lang="zh-CN" altLang="en-US" sz="2400" b="1" dirty="0"/>
              <a:t>年后能否用银行存款的本利和购买设备？</a:t>
            </a:r>
          </a:p>
          <a:p>
            <a:pPr algn="just">
              <a:lnSpc>
                <a:spcPct val="150000"/>
              </a:lnSpc>
            </a:pPr>
            <a:r>
              <a:rPr lang="zh-CN" altLang="en-US" sz="2000" dirty="0"/>
              <a:t>第一种，用公式（</a:t>
            </a:r>
            <a:r>
              <a:rPr lang="en-US" altLang="zh-CN" sz="2000" dirty="0"/>
              <a:t>2-7</a:t>
            </a:r>
            <a:r>
              <a:rPr lang="zh-CN" altLang="en-US" sz="2000" dirty="0"/>
              <a:t>）计算如下：</a:t>
            </a:r>
          </a:p>
          <a:p>
            <a:pPr algn="just">
              <a:lnSpc>
                <a:spcPct val="150000"/>
              </a:lnSpc>
            </a:pPr>
            <a:r>
              <a:rPr lang="en-US" altLang="zh-CN" sz="2000" dirty="0"/>
              <a:t>FA</a:t>
            </a:r>
            <a:r>
              <a:rPr lang="zh-CN" altLang="en-US" sz="2000" dirty="0"/>
              <a:t>＝</a:t>
            </a:r>
            <a:r>
              <a:rPr lang="en-US" altLang="zh-CN" sz="2000" dirty="0"/>
              <a:t>A</a:t>
            </a:r>
            <a:r>
              <a:rPr lang="zh-CN" altLang="en-US" sz="2000" dirty="0"/>
              <a:t>（</a:t>
            </a:r>
            <a:r>
              <a:rPr lang="en-US" altLang="zh-CN" sz="2000" dirty="0"/>
              <a:t>F/A</a:t>
            </a:r>
            <a:r>
              <a:rPr lang="zh-CN" altLang="en-US" sz="2000" dirty="0"/>
              <a:t>，</a:t>
            </a:r>
            <a:r>
              <a:rPr lang="en-US" altLang="zh-CN" sz="2000" dirty="0" err="1"/>
              <a:t>i</a:t>
            </a:r>
            <a:r>
              <a:rPr lang="en-US" altLang="zh-CN" sz="2000" dirty="0"/>
              <a:t> </a:t>
            </a:r>
            <a:r>
              <a:rPr lang="zh-CN" altLang="en-US" sz="2000" dirty="0"/>
              <a:t>，</a:t>
            </a:r>
            <a:r>
              <a:rPr lang="en-US" altLang="zh-CN" sz="2000" dirty="0"/>
              <a:t>n</a:t>
            </a:r>
            <a:r>
              <a:rPr lang="zh-CN" altLang="en-US" sz="2000" dirty="0"/>
              <a:t>）（</a:t>
            </a:r>
            <a:r>
              <a:rPr lang="en-US" altLang="zh-CN" sz="2000" dirty="0"/>
              <a:t>1+i</a:t>
            </a:r>
            <a:r>
              <a:rPr lang="zh-CN" altLang="en-US" sz="2000" dirty="0"/>
              <a:t>）</a:t>
            </a:r>
          </a:p>
          <a:p>
            <a:pPr algn="just">
              <a:lnSpc>
                <a:spcPct val="150000"/>
              </a:lnSpc>
            </a:pPr>
            <a:r>
              <a:rPr lang="zh-CN" altLang="en-US" sz="2000" dirty="0"/>
              <a:t>  ＝</a:t>
            </a:r>
            <a:r>
              <a:rPr lang="en-US" altLang="zh-CN" sz="2000" dirty="0"/>
              <a:t>40000</a:t>
            </a:r>
            <a:r>
              <a:rPr lang="zh-CN" altLang="en-US" sz="2000" dirty="0"/>
              <a:t>（</a:t>
            </a:r>
            <a:r>
              <a:rPr lang="en-US" altLang="zh-CN" sz="2000" dirty="0"/>
              <a:t>F/A</a:t>
            </a:r>
            <a:r>
              <a:rPr lang="zh-CN" altLang="en-US" sz="2000" dirty="0"/>
              <a:t>，</a:t>
            </a:r>
            <a:r>
              <a:rPr lang="en-US" altLang="zh-CN" sz="2000" dirty="0"/>
              <a:t>2% </a:t>
            </a:r>
            <a:r>
              <a:rPr lang="zh-CN" altLang="en-US" sz="2000" dirty="0"/>
              <a:t>，</a:t>
            </a:r>
            <a:r>
              <a:rPr lang="en-US" altLang="zh-CN" sz="2000" dirty="0"/>
              <a:t>5</a:t>
            </a:r>
            <a:r>
              <a:rPr lang="zh-CN" altLang="en-US" sz="2000" dirty="0"/>
              <a:t>）（</a:t>
            </a:r>
            <a:r>
              <a:rPr lang="en-US" altLang="zh-CN" sz="2000" dirty="0"/>
              <a:t>1+2%</a:t>
            </a:r>
            <a:r>
              <a:rPr lang="zh-CN" altLang="en-US" sz="2000" dirty="0"/>
              <a:t>）</a:t>
            </a:r>
          </a:p>
          <a:p>
            <a:pPr algn="just">
              <a:lnSpc>
                <a:spcPct val="150000"/>
              </a:lnSpc>
            </a:pPr>
            <a:r>
              <a:rPr lang="zh-CN" altLang="en-US" sz="2000" dirty="0" smtClean="0"/>
              <a:t> ＝</a:t>
            </a:r>
            <a:r>
              <a:rPr lang="en-US" altLang="zh-CN" sz="2000" dirty="0"/>
              <a:t>40000×5.2040×</a:t>
            </a:r>
            <a:r>
              <a:rPr lang="zh-CN" altLang="en-US" sz="2000" dirty="0"/>
              <a:t>（</a:t>
            </a:r>
            <a:r>
              <a:rPr lang="en-US" altLang="zh-CN" sz="2000" dirty="0"/>
              <a:t>1+2%</a:t>
            </a:r>
            <a:r>
              <a:rPr lang="zh-CN" altLang="en-US" sz="2000" dirty="0" smtClean="0"/>
              <a:t>）＝</a:t>
            </a:r>
            <a:r>
              <a:rPr lang="en-US" altLang="zh-CN" sz="2000" dirty="0"/>
              <a:t>212323.2</a:t>
            </a:r>
            <a:r>
              <a:rPr lang="zh-CN" altLang="en-US" sz="2000" dirty="0"/>
              <a:t>（元）</a:t>
            </a:r>
          </a:p>
          <a:p>
            <a:pPr algn="just">
              <a:lnSpc>
                <a:spcPct val="150000"/>
              </a:lnSpc>
            </a:pPr>
            <a:r>
              <a:rPr lang="zh-CN" altLang="en-US" sz="2000" dirty="0"/>
              <a:t>第二种，用公式（</a:t>
            </a:r>
            <a:r>
              <a:rPr lang="en-US" altLang="zh-CN" sz="2000" dirty="0"/>
              <a:t>2-8</a:t>
            </a:r>
            <a:r>
              <a:rPr lang="zh-CN" altLang="en-US" sz="2000" dirty="0"/>
              <a:t>）计算如下：</a:t>
            </a:r>
          </a:p>
          <a:p>
            <a:pPr algn="just">
              <a:lnSpc>
                <a:spcPct val="150000"/>
              </a:lnSpc>
            </a:pPr>
            <a:r>
              <a:rPr lang="en-US" altLang="zh-CN" sz="2000" dirty="0"/>
              <a:t>FA</a:t>
            </a:r>
            <a:r>
              <a:rPr lang="zh-CN" altLang="en-US" sz="2000" dirty="0"/>
              <a:t>＝</a:t>
            </a:r>
            <a:r>
              <a:rPr lang="en-US" altLang="zh-CN" sz="2000" dirty="0"/>
              <a:t>A[</a:t>
            </a:r>
            <a:r>
              <a:rPr lang="zh-CN" altLang="en-US" sz="2000" dirty="0"/>
              <a:t>（</a:t>
            </a:r>
            <a:r>
              <a:rPr lang="en-US" altLang="zh-CN" sz="2000" dirty="0"/>
              <a:t>F/A</a:t>
            </a:r>
            <a:r>
              <a:rPr lang="zh-CN" altLang="en-US" sz="2000" dirty="0"/>
              <a:t>，</a:t>
            </a:r>
            <a:r>
              <a:rPr lang="en-US" altLang="zh-CN" sz="2000" dirty="0" err="1"/>
              <a:t>i</a:t>
            </a:r>
            <a:r>
              <a:rPr lang="en-US" altLang="zh-CN" sz="2000" dirty="0"/>
              <a:t> </a:t>
            </a:r>
            <a:r>
              <a:rPr lang="zh-CN" altLang="en-US" sz="2000" dirty="0"/>
              <a:t>，</a:t>
            </a:r>
            <a:r>
              <a:rPr lang="en-US" altLang="zh-CN" sz="2000" dirty="0"/>
              <a:t>n+1</a:t>
            </a:r>
            <a:r>
              <a:rPr lang="zh-CN" altLang="en-US" sz="2000" dirty="0"/>
              <a:t>）</a:t>
            </a:r>
            <a:r>
              <a:rPr lang="en-US" altLang="zh-CN" sz="2000" dirty="0"/>
              <a:t>-1]    </a:t>
            </a:r>
          </a:p>
          <a:p>
            <a:pPr algn="just">
              <a:lnSpc>
                <a:spcPct val="150000"/>
              </a:lnSpc>
            </a:pPr>
            <a:r>
              <a:rPr lang="en-US" altLang="zh-CN" sz="2000" dirty="0"/>
              <a:t>     </a:t>
            </a:r>
            <a:r>
              <a:rPr lang="zh-CN" altLang="en-US" sz="2000" dirty="0"/>
              <a:t>＝</a:t>
            </a:r>
            <a:r>
              <a:rPr lang="en-US" altLang="zh-CN" sz="2000" dirty="0"/>
              <a:t>40000[</a:t>
            </a:r>
            <a:r>
              <a:rPr lang="zh-CN" altLang="en-US" sz="2000" dirty="0"/>
              <a:t>（</a:t>
            </a:r>
            <a:r>
              <a:rPr lang="en-US" altLang="zh-CN" sz="2000" dirty="0"/>
              <a:t>F/A</a:t>
            </a:r>
            <a:r>
              <a:rPr lang="zh-CN" altLang="en-US" sz="2000" dirty="0"/>
              <a:t>，</a:t>
            </a:r>
            <a:r>
              <a:rPr lang="en-US" altLang="zh-CN" sz="2000" dirty="0"/>
              <a:t>2% </a:t>
            </a:r>
            <a:r>
              <a:rPr lang="zh-CN" altLang="en-US" sz="2000" dirty="0"/>
              <a:t>，</a:t>
            </a:r>
            <a:r>
              <a:rPr lang="en-US" altLang="zh-CN" sz="2000" dirty="0"/>
              <a:t>6</a:t>
            </a:r>
            <a:r>
              <a:rPr lang="zh-CN" altLang="en-US" sz="2000" dirty="0"/>
              <a:t>）</a:t>
            </a:r>
            <a:r>
              <a:rPr lang="en-US" altLang="zh-CN" sz="2000" dirty="0"/>
              <a:t>-1]</a:t>
            </a:r>
          </a:p>
          <a:p>
            <a:pPr algn="just">
              <a:lnSpc>
                <a:spcPct val="150000"/>
              </a:lnSpc>
            </a:pPr>
            <a:r>
              <a:rPr lang="en-US" altLang="zh-CN" sz="2000" dirty="0"/>
              <a:t>     </a:t>
            </a:r>
            <a:r>
              <a:rPr lang="zh-CN" altLang="en-US" sz="2000" dirty="0" smtClean="0"/>
              <a:t>＝</a:t>
            </a:r>
            <a:r>
              <a:rPr lang="en-US" altLang="zh-CN" sz="2000" dirty="0"/>
              <a:t>40000×</a:t>
            </a:r>
            <a:r>
              <a:rPr lang="zh-CN" altLang="en-US" sz="2000" dirty="0"/>
              <a:t>（</a:t>
            </a:r>
            <a:r>
              <a:rPr lang="en-US" altLang="zh-CN" sz="2000" dirty="0"/>
              <a:t>6.3081-1</a:t>
            </a:r>
            <a:r>
              <a:rPr lang="zh-CN" altLang="en-US" sz="2000" dirty="0" smtClean="0"/>
              <a:t>）＝</a:t>
            </a:r>
            <a:r>
              <a:rPr lang="en-US" altLang="zh-CN" sz="2000" dirty="0"/>
              <a:t>212324</a:t>
            </a:r>
            <a:r>
              <a:rPr lang="zh-CN" altLang="en-US" sz="2000" dirty="0"/>
              <a:t>（元）</a:t>
            </a:r>
          </a:p>
          <a:p>
            <a:endParaRPr lang="zh-CN" altLang="en-US" sz="2000" dirty="0"/>
          </a:p>
        </p:txBody>
      </p:sp>
    </p:spTree>
    <p:extLst>
      <p:ext uri="{BB962C8B-B14F-4D97-AF65-F5344CB8AC3E}">
        <p14:creationId xmlns:p14="http://schemas.microsoft.com/office/powerpoint/2010/main" val="2106998863"/>
      </p:ext>
    </p:extLst>
  </p:cSld>
  <p:clrMapOvr>
    <a:masterClrMapping/>
  </p:clrMapOvr>
  <p:transition>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smtClean="0"/>
              <a:t>一、资金</a:t>
            </a:r>
            <a:r>
              <a:rPr lang="zh-CN" altLang="en-US" sz="2800" b="1" dirty="0"/>
              <a:t>时间</a:t>
            </a:r>
            <a:r>
              <a:rPr lang="zh-CN" altLang="en-US" sz="2800" b="1" dirty="0" smtClean="0"/>
              <a:t>价值</a:t>
            </a:r>
            <a:r>
              <a:rPr lang="zh-CN" altLang="en-US" sz="2800" b="1" dirty="0"/>
              <a:t>概述</a:t>
            </a: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99576" y="1238780"/>
            <a:ext cx="3576183" cy="461665"/>
          </a:xfrm>
          <a:prstGeom prst="rect">
            <a:avLst/>
          </a:prstGeom>
          <a:solidFill>
            <a:schemeClr val="accent2">
              <a:lumMod val="20000"/>
              <a:lumOff val="80000"/>
            </a:schemeClr>
          </a:solidFill>
        </p:spPr>
        <p:txBody>
          <a:bodyPr wrap="square" rtlCol="0">
            <a:spAutoFit/>
          </a:bodyPr>
          <a:lstStyle/>
          <a:p>
            <a:r>
              <a:rPr lang="zh-CN" altLang="en-US" sz="2400" b="1" dirty="0"/>
              <a:t>什么是资金时间价值？</a:t>
            </a:r>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555820" y="1891401"/>
            <a:ext cx="10124372" cy="3508653"/>
          </a:xfrm>
          <a:prstGeom prst="rect">
            <a:avLst/>
          </a:prstGeom>
          <a:noFill/>
        </p:spPr>
        <p:txBody>
          <a:bodyPr wrap="square" rtlCol="0">
            <a:spAutoFit/>
          </a:bodyPr>
          <a:lstStyle/>
          <a:p>
            <a:pPr algn="just">
              <a:lnSpc>
                <a:spcPct val="150000"/>
              </a:lnSpc>
            </a:pPr>
            <a:r>
              <a:rPr lang="zh-CN" altLang="en-US" sz="2800" b="1" dirty="0">
                <a:solidFill>
                  <a:srgbClr val="7030A0"/>
                </a:solidFill>
              </a:rPr>
              <a:t>比如：</a:t>
            </a:r>
            <a:r>
              <a:rPr lang="zh-CN" altLang="en-US" sz="2400" dirty="0"/>
              <a:t>如果你获得了</a:t>
            </a:r>
            <a:r>
              <a:rPr lang="en-US" altLang="zh-CN" sz="2400" dirty="0"/>
              <a:t>5000</a:t>
            </a:r>
            <a:r>
              <a:rPr lang="zh-CN" altLang="en-US" sz="2400" dirty="0"/>
              <a:t>元奖学金，学校规定你有两个领奖时间：</a:t>
            </a:r>
            <a:r>
              <a:rPr lang="zh-CN" altLang="en-US" sz="2400" dirty="0">
                <a:solidFill>
                  <a:srgbClr val="FF0000"/>
                </a:solidFill>
              </a:rPr>
              <a:t>今天</a:t>
            </a:r>
            <a:r>
              <a:rPr lang="zh-CN" altLang="en-US" sz="2400" dirty="0"/>
              <a:t>或者</a:t>
            </a:r>
            <a:r>
              <a:rPr lang="zh-CN" altLang="en-US" sz="2400" dirty="0">
                <a:solidFill>
                  <a:srgbClr val="FF0000"/>
                </a:solidFill>
              </a:rPr>
              <a:t>明年的今天</a:t>
            </a:r>
            <a:r>
              <a:rPr lang="zh-CN" altLang="en-US" sz="2400" dirty="0"/>
              <a:t>，你选择哪一个时间去领奖呢？</a:t>
            </a:r>
            <a:endParaRPr lang="en-US" altLang="zh-CN" sz="2400" dirty="0"/>
          </a:p>
          <a:p>
            <a:pPr algn="just">
              <a:lnSpc>
                <a:spcPct val="150000"/>
              </a:lnSpc>
            </a:pPr>
            <a:r>
              <a:rPr lang="zh-CN" altLang="en-US" sz="2400" dirty="0"/>
              <a:t>毫无疑问，你会选择今天去领奖。为什么呢？这是因为你会觉得今天的</a:t>
            </a:r>
            <a:r>
              <a:rPr lang="en-US" altLang="zh-CN" sz="2400" dirty="0"/>
              <a:t>5000</a:t>
            </a:r>
            <a:r>
              <a:rPr lang="zh-CN" altLang="en-US" sz="2400" dirty="0"/>
              <a:t>元的货币价值</a:t>
            </a:r>
            <a:r>
              <a:rPr lang="zh-CN" altLang="en-US" sz="2400" dirty="0">
                <a:solidFill>
                  <a:srgbClr val="FF0000"/>
                </a:solidFill>
              </a:rPr>
              <a:t>大于</a:t>
            </a:r>
            <a:r>
              <a:rPr lang="en-US" altLang="zh-CN" sz="2400" dirty="0"/>
              <a:t>1</a:t>
            </a:r>
            <a:r>
              <a:rPr lang="zh-CN" altLang="en-US" sz="2400" dirty="0"/>
              <a:t>年后</a:t>
            </a:r>
            <a:r>
              <a:rPr lang="en-US" altLang="zh-CN" sz="2400" dirty="0"/>
              <a:t>5000</a:t>
            </a:r>
            <a:r>
              <a:rPr lang="zh-CN" altLang="en-US" sz="2400" dirty="0"/>
              <a:t>元的货币价值，这是大家都熟知的道理。这说明货币具有时间价值。货币时间价值的概念和计算，是企业财务决策的基础。</a:t>
            </a:r>
          </a:p>
        </p:txBody>
      </p:sp>
      <p:sp>
        <p:nvSpPr>
          <p:cNvPr id="2" name="TextBox 1"/>
          <p:cNvSpPr txBox="1"/>
          <p:nvPr/>
        </p:nvSpPr>
        <p:spPr>
          <a:xfrm>
            <a:off x="599576" y="5388387"/>
            <a:ext cx="7619992" cy="461665"/>
          </a:xfrm>
          <a:prstGeom prst="rect">
            <a:avLst/>
          </a:prstGeom>
          <a:solidFill>
            <a:srgbClr val="FF9409"/>
          </a:solidFill>
          <a:ln>
            <a:solidFill>
              <a:schemeClr val="tx1"/>
            </a:solidFill>
          </a:ln>
        </p:spPr>
        <p:txBody>
          <a:bodyPr wrap="square" rtlCol="0">
            <a:spAutoFit/>
          </a:bodyPr>
          <a:lstStyle/>
          <a:p>
            <a:pPr algn="ctr"/>
            <a:r>
              <a:rPr lang="zh-CN" altLang="en-US" sz="2400" dirty="0"/>
              <a:t>今天的一元钱比未来将会收到的一元钱更值钱</a:t>
            </a:r>
          </a:p>
        </p:txBody>
      </p:sp>
    </p:spTree>
    <p:extLst>
      <p:ext uri="{BB962C8B-B14F-4D97-AF65-F5344CB8AC3E}">
        <p14:creationId xmlns:p14="http://schemas.microsoft.com/office/powerpoint/2010/main" val="1669944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996515" y="234957"/>
            <a:ext cx="1773580" cy="523220"/>
          </a:xfrm>
          <a:prstGeom prst="rect">
            <a:avLst/>
          </a:prstGeom>
        </p:spPr>
        <p:txBody>
          <a:bodyPr wrap="square">
            <a:spAutoFit/>
          </a:bodyPr>
          <a:lstStyle/>
          <a:p>
            <a:pPr>
              <a:defRPr/>
            </a:pPr>
            <a:r>
              <a:rPr lang="zh-CN" altLang="en-US" sz="2800" b="1" dirty="0" smtClean="0"/>
              <a:t>现场演练</a:t>
            </a:r>
            <a:endParaRPr lang="zh-CN" altLang="en-US" sz="2800" b="1" dirty="0"/>
          </a:p>
        </p:txBody>
      </p:sp>
      <p:sp>
        <p:nvSpPr>
          <p:cNvPr id="21" name="菱形 20"/>
          <p:cNvSpPr/>
          <p:nvPr/>
        </p:nvSpPr>
        <p:spPr>
          <a:xfrm>
            <a:off x="404134" y="385010"/>
            <a:ext cx="390886" cy="390886"/>
          </a:xfrm>
          <a:prstGeom prst="diamond">
            <a:avLst/>
          </a:prstGeom>
          <a:gradFill flip="none" rotWithShape="1">
            <a:gsLst>
              <a:gs pos="100000">
                <a:srgbClr val="B61D22"/>
              </a:gs>
              <a:gs pos="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TextBox 4"/>
          <p:cNvSpPr txBox="1"/>
          <p:nvPr/>
        </p:nvSpPr>
        <p:spPr>
          <a:xfrm>
            <a:off x="256032" y="1043350"/>
            <a:ext cx="8503920" cy="1200329"/>
          </a:xfrm>
          <a:prstGeom prst="rect">
            <a:avLst/>
          </a:prstGeom>
          <a:noFill/>
        </p:spPr>
        <p:txBody>
          <a:bodyPr wrap="square" rtlCol="0">
            <a:spAutoFit/>
          </a:bodyPr>
          <a:lstStyle/>
          <a:p>
            <a:pPr algn="just">
              <a:lnSpc>
                <a:spcPct val="150000"/>
              </a:lnSpc>
            </a:pPr>
            <a:r>
              <a:rPr lang="zh-CN" altLang="en-US" sz="2400" b="1" dirty="0" smtClean="0"/>
              <a:t>某人</a:t>
            </a:r>
            <a:r>
              <a:rPr lang="zh-CN" altLang="en-US" sz="2400" b="1" dirty="0"/>
              <a:t>连续</a:t>
            </a:r>
            <a:r>
              <a:rPr lang="en-US" altLang="zh-CN" sz="2400" b="1" dirty="0"/>
              <a:t>5</a:t>
            </a:r>
            <a:r>
              <a:rPr lang="zh-CN" altLang="en-US" sz="2400" b="1" dirty="0"/>
              <a:t>年每年年初存入银行</a:t>
            </a:r>
            <a:r>
              <a:rPr lang="en-US" altLang="zh-CN" sz="2400" b="1" dirty="0"/>
              <a:t>10 000</a:t>
            </a:r>
            <a:r>
              <a:rPr lang="zh-CN" altLang="en-US" sz="2400" b="1" dirty="0"/>
              <a:t>元，利率为</a:t>
            </a:r>
            <a:r>
              <a:rPr lang="en-US" altLang="zh-CN" sz="2400" b="1" dirty="0"/>
              <a:t>5%</a:t>
            </a:r>
            <a:r>
              <a:rPr lang="zh-CN" altLang="en-US" sz="2400" b="1" dirty="0" smtClean="0"/>
              <a:t>。</a:t>
            </a:r>
            <a:endParaRPr lang="en-US" altLang="zh-CN" sz="2400" b="1" dirty="0" smtClean="0"/>
          </a:p>
          <a:p>
            <a:pPr algn="just">
              <a:lnSpc>
                <a:spcPct val="150000"/>
              </a:lnSpc>
            </a:pPr>
            <a:r>
              <a:rPr lang="zh-CN" altLang="en-US" sz="2400" b="1" dirty="0" smtClean="0"/>
              <a:t>要求</a:t>
            </a:r>
            <a:r>
              <a:rPr lang="zh-CN" altLang="en-US" sz="2400" b="1" dirty="0"/>
              <a:t>：计算第</a:t>
            </a:r>
            <a:r>
              <a:rPr lang="en-US" altLang="zh-CN" sz="2400" b="1" dirty="0"/>
              <a:t>5</a:t>
            </a:r>
            <a:r>
              <a:rPr lang="zh-CN" altLang="en-US" sz="2400" b="1" dirty="0"/>
              <a:t>年年末的本利和</a:t>
            </a:r>
            <a:r>
              <a:rPr lang="zh-CN" altLang="en-US" sz="2400" b="1" dirty="0" smtClean="0"/>
              <a:t>。</a:t>
            </a:r>
            <a:endParaRPr lang="en-US" altLang="zh-CN" sz="2400" b="1" dirty="0"/>
          </a:p>
        </p:txBody>
      </p:sp>
      <p:sp>
        <p:nvSpPr>
          <p:cNvPr id="2" name="矩形 1"/>
          <p:cNvSpPr/>
          <p:nvPr/>
        </p:nvSpPr>
        <p:spPr>
          <a:xfrm>
            <a:off x="404134" y="2286161"/>
            <a:ext cx="8246090" cy="3748719"/>
          </a:xfrm>
          <a:prstGeom prst="rect">
            <a:avLst/>
          </a:prstGeom>
        </p:spPr>
        <p:txBody>
          <a:bodyPr wrap="square">
            <a:spAutoFit/>
          </a:bodyPr>
          <a:lstStyle/>
          <a:p>
            <a:pPr lvl="0" algn="just">
              <a:lnSpc>
                <a:spcPct val="150000"/>
              </a:lnSpc>
            </a:pPr>
            <a:r>
              <a:rPr lang="zh-CN" altLang="en-US" sz="2200" dirty="0">
                <a:solidFill>
                  <a:srgbClr val="000000"/>
                </a:solidFill>
              </a:rPr>
              <a:t>方法一：</a:t>
            </a:r>
            <a:r>
              <a:rPr lang="en-US" altLang="zh-CN" sz="2200" dirty="0">
                <a:solidFill>
                  <a:srgbClr val="000000"/>
                </a:solidFill>
              </a:rPr>
              <a:t>FA=A×[(F/A</a:t>
            </a:r>
            <a:r>
              <a:rPr lang="zh-CN" altLang="en-US" sz="2200" dirty="0">
                <a:solidFill>
                  <a:srgbClr val="000000"/>
                </a:solidFill>
              </a:rPr>
              <a:t>，</a:t>
            </a:r>
            <a:r>
              <a:rPr lang="en-US" altLang="zh-CN" sz="2200" dirty="0" err="1">
                <a:solidFill>
                  <a:srgbClr val="000000"/>
                </a:solidFill>
              </a:rPr>
              <a:t>i</a:t>
            </a:r>
            <a:r>
              <a:rPr lang="zh-CN" altLang="en-US" sz="2200" dirty="0">
                <a:solidFill>
                  <a:srgbClr val="000000"/>
                </a:solidFill>
              </a:rPr>
              <a:t>，</a:t>
            </a:r>
            <a:r>
              <a:rPr lang="en-US" altLang="zh-CN" sz="2200" dirty="0">
                <a:solidFill>
                  <a:srgbClr val="000000"/>
                </a:solidFill>
              </a:rPr>
              <a:t>n+1)-1]</a:t>
            </a:r>
          </a:p>
          <a:p>
            <a:pPr lvl="0" algn="just">
              <a:lnSpc>
                <a:spcPct val="150000"/>
              </a:lnSpc>
            </a:pPr>
            <a:r>
              <a:rPr lang="en-US" altLang="zh-CN" sz="2200" dirty="0">
                <a:solidFill>
                  <a:srgbClr val="000000"/>
                </a:solidFill>
              </a:rPr>
              <a:t>                   =10 000×[(F/A</a:t>
            </a:r>
            <a:r>
              <a:rPr lang="zh-CN" altLang="en-US" sz="2200" dirty="0">
                <a:solidFill>
                  <a:srgbClr val="000000"/>
                </a:solidFill>
              </a:rPr>
              <a:t>，</a:t>
            </a:r>
            <a:r>
              <a:rPr lang="en-US" altLang="zh-CN" sz="2200" dirty="0">
                <a:solidFill>
                  <a:srgbClr val="000000"/>
                </a:solidFill>
              </a:rPr>
              <a:t>5%</a:t>
            </a:r>
            <a:r>
              <a:rPr lang="zh-CN" altLang="en-US" sz="2200" dirty="0">
                <a:solidFill>
                  <a:srgbClr val="000000"/>
                </a:solidFill>
              </a:rPr>
              <a:t>，</a:t>
            </a:r>
            <a:r>
              <a:rPr lang="en-US" altLang="zh-CN" sz="2200" dirty="0">
                <a:solidFill>
                  <a:srgbClr val="000000"/>
                </a:solidFill>
              </a:rPr>
              <a:t>5+1)-1]</a:t>
            </a:r>
          </a:p>
          <a:p>
            <a:pPr lvl="0" algn="just">
              <a:lnSpc>
                <a:spcPct val="150000"/>
              </a:lnSpc>
            </a:pPr>
            <a:r>
              <a:rPr lang="en-US" altLang="zh-CN" sz="2200" dirty="0">
                <a:solidFill>
                  <a:srgbClr val="000000"/>
                </a:solidFill>
              </a:rPr>
              <a:t>                   =10 000×(6.8019-1)</a:t>
            </a:r>
          </a:p>
          <a:p>
            <a:pPr lvl="0" algn="just">
              <a:lnSpc>
                <a:spcPct val="150000"/>
              </a:lnSpc>
            </a:pPr>
            <a:r>
              <a:rPr lang="en-US" altLang="zh-CN" sz="2200" dirty="0">
                <a:solidFill>
                  <a:srgbClr val="000000"/>
                </a:solidFill>
              </a:rPr>
              <a:t>                   =58 019</a:t>
            </a:r>
            <a:r>
              <a:rPr lang="zh-CN" altLang="en-US" sz="2200" dirty="0">
                <a:solidFill>
                  <a:srgbClr val="000000"/>
                </a:solidFill>
              </a:rPr>
              <a:t>（元）</a:t>
            </a:r>
            <a:endParaRPr lang="en-US" altLang="zh-CN" sz="2200" dirty="0">
              <a:solidFill>
                <a:srgbClr val="000000"/>
              </a:solidFill>
            </a:endParaRPr>
          </a:p>
          <a:p>
            <a:pPr lvl="0">
              <a:lnSpc>
                <a:spcPct val="120000"/>
              </a:lnSpc>
            </a:pPr>
            <a:r>
              <a:rPr lang="zh-CN" altLang="en-US" sz="2200" dirty="0">
                <a:solidFill>
                  <a:srgbClr val="000000"/>
                </a:solidFill>
              </a:rPr>
              <a:t>方法二：</a:t>
            </a:r>
            <a:r>
              <a:rPr lang="en-US" altLang="zh-CN" sz="2200" dirty="0">
                <a:solidFill>
                  <a:srgbClr val="000000"/>
                </a:solidFill>
              </a:rPr>
              <a:t>FA=A</a:t>
            </a:r>
            <a:r>
              <a:rPr lang="zh-CN" altLang="zh-CN" sz="2200" dirty="0">
                <a:solidFill>
                  <a:srgbClr val="000000"/>
                </a:solidFill>
              </a:rPr>
              <a:t>×</a:t>
            </a:r>
            <a:r>
              <a:rPr lang="en-US" altLang="zh-CN" sz="2200" dirty="0">
                <a:solidFill>
                  <a:srgbClr val="000000"/>
                </a:solidFill>
              </a:rPr>
              <a:t>(F/</a:t>
            </a:r>
            <a:r>
              <a:rPr lang="en-US" altLang="zh-CN" sz="2200" dirty="0" err="1">
                <a:solidFill>
                  <a:srgbClr val="000000"/>
                </a:solidFill>
              </a:rPr>
              <a:t>A,i,n</a:t>
            </a:r>
            <a:r>
              <a:rPr lang="en-US" altLang="zh-CN" sz="2200" dirty="0">
                <a:solidFill>
                  <a:srgbClr val="000000"/>
                </a:solidFill>
              </a:rPr>
              <a:t>)</a:t>
            </a:r>
            <a:r>
              <a:rPr lang="zh-CN" altLang="zh-CN" sz="2200" dirty="0">
                <a:solidFill>
                  <a:srgbClr val="000000"/>
                </a:solidFill>
              </a:rPr>
              <a:t>×</a:t>
            </a:r>
            <a:r>
              <a:rPr lang="en-US" altLang="zh-CN" sz="2200" dirty="0">
                <a:solidFill>
                  <a:srgbClr val="000000"/>
                </a:solidFill>
              </a:rPr>
              <a:t>(1+i)</a:t>
            </a:r>
            <a:endParaRPr lang="zh-CN" altLang="zh-CN" sz="2200" dirty="0">
              <a:solidFill>
                <a:srgbClr val="000000"/>
              </a:solidFill>
            </a:endParaRPr>
          </a:p>
          <a:p>
            <a:pPr lvl="0">
              <a:lnSpc>
                <a:spcPct val="120000"/>
              </a:lnSpc>
            </a:pPr>
            <a:r>
              <a:rPr lang="en-US" altLang="zh-CN" sz="2200" dirty="0">
                <a:solidFill>
                  <a:srgbClr val="000000"/>
                </a:solidFill>
              </a:rPr>
              <a:t>                   =10 000</a:t>
            </a:r>
            <a:r>
              <a:rPr lang="zh-CN" altLang="zh-CN" sz="2200" dirty="0">
                <a:solidFill>
                  <a:srgbClr val="000000"/>
                </a:solidFill>
              </a:rPr>
              <a:t>×</a:t>
            </a:r>
            <a:r>
              <a:rPr lang="en-US" altLang="zh-CN" sz="2200" dirty="0">
                <a:solidFill>
                  <a:srgbClr val="000000"/>
                </a:solidFill>
              </a:rPr>
              <a:t>(F/A,5%,5)</a:t>
            </a:r>
            <a:r>
              <a:rPr lang="zh-CN" altLang="zh-CN" sz="2200" dirty="0">
                <a:solidFill>
                  <a:srgbClr val="000000"/>
                </a:solidFill>
              </a:rPr>
              <a:t>×</a:t>
            </a:r>
            <a:r>
              <a:rPr lang="en-US" altLang="zh-CN" sz="2200" dirty="0">
                <a:solidFill>
                  <a:srgbClr val="000000"/>
                </a:solidFill>
              </a:rPr>
              <a:t>(1+5%)</a:t>
            </a:r>
            <a:endParaRPr lang="zh-CN" altLang="zh-CN" sz="2200" dirty="0">
              <a:solidFill>
                <a:srgbClr val="000000"/>
              </a:solidFill>
            </a:endParaRPr>
          </a:p>
          <a:p>
            <a:pPr lvl="0">
              <a:lnSpc>
                <a:spcPct val="120000"/>
              </a:lnSpc>
            </a:pPr>
            <a:r>
              <a:rPr lang="en-US" altLang="zh-CN" sz="2200" dirty="0">
                <a:solidFill>
                  <a:srgbClr val="000000"/>
                </a:solidFill>
              </a:rPr>
              <a:t>                   =10 000</a:t>
            </a:r>
            <a:r>
              <a:rPr lang="zh-CN" altLang="zh-CN" sz="2200" dirty="0">
                <a:solidFill>
                  <a:srgbClr val="000000"/>
                </a:solidFill>
              </a:rPr>
              <a:t>×</a:t>
            </a:r>
            <a:r>
              <a:rPr lang="en-US" altLang="zh-CN" sz="2200" dirty="0">
                <a:solidFill>
                  <a:srgbClr val="000000"/>
                </a:solidFill>
              </a:rPr>
              <a:t>5.5256</a:t>
            </a:r>
            <a:r>
              <a:rPr lang="zh-CN" altLang="zh-CN" sz="2200" dirty="0">
                <a:solidFill>
                  <a:srgbClr val="000000"/>
                </a:solidFill>
              </a:rPr>
              <a:t>×</a:t>
            </a:r>
            <a:r>
              <a:rPr lang="en-US" altLang="zh-CN" sz="2200" dirty="0">
                <a:solidFill>
                  <a:srgbClr val="000000"/>
                </a:solidFill>
              </a:rPr>
              <a:t>1.05</a:t>
            </a:r>
            <a:endParaRPr lang="zh-CN" altLang="zh-CN" sz="2200" dirty="0">
              <a:solidFill>
                <a:srgbClr val="000000"/>
              </a:solidFill>
            </a:endParaRPr>
          </a:p>
          <a:p>
            <a:pPr lvl="0">
              <a:lnSpc>
                <a:spcPct val="120000"/>
              </a:lnSpc>
            </a:pPr>
            <a:r>
              <a:rPr lang="en-US" altLang="zh-CN" sz="2200" dirty="0">
                <a:solidFill>
                  <a:srgbClr val="000000"/>
                </a:solidFill>
              </a:rPr>
              <a:t>                   =58018.8</a:t>
            </a:r>
            <a:r>
              <a:rPr lang="zh-CN" altLang="zh-CN" sz="2200" dirty="0">
                <a:solidFill>
                  <a:srgbClr val="000000"/>
                </a:solidFill>
              </a:rPr>
              <a:t>（元）</a:t>
            </a:r>
          </a:p>
        </p:txBody>
      </p:sp>
    </p:spTree>
    <p:extLst>
      <p:ext uri="{BB962C8B-B14F-4D97-AF65-F5344CB8AC3E}">
        <p14:creationId xmlns:p14="http://schemas.microsoft.com/office/powerpoint/2010/main" val="3173932058"/>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6" y="1696461"/>
            <a:ext cx="10546960" cy="2603790"/>
          </a:xfrm>
          <a:prstGeom prst="rect">
            <a:avLst/>
          </a:prstGeom>
          <a:noFill/>
        </p:spPr>
        <p:txBody>
          <a:bodyPr wrap="square" rtlCol="0">
            <a:spAutoFit/>
          </a:bodyPr>
          <a:lstStyle/>
          <a:p>
            <a:pPr>
              <a:lnSpc>
                <a:spcPct val="120000"/>
              </a:lnSpc>
            </a:pPr>
            <a:r>
              <a:rPr lang="zh-CN" altLang="en-US" sz="2400" b="1" dirty="0"/>
              <a:t>两种方法进行计算：</a:t>
            </a:r>
            <a:endParaRPr lang="en-US" altLang="zh-CN" sz="2400" b="1" dirty="0"/>
          </a:p>
          <a:p>
            <a:pPr>
              <a:lnSpc>
                <a:spcPct val="120000"/>
              </a:lnSpc>
            </a:pPr>
            <a:r>
              <a:rPr lang="zh-CN" altLang="en-US" sz="2400" dirty="0" smtClean="0"/>
              <a:t>第一种，利用</a:t>
            </a:r>
            <a:r>
              <a:rPr lang="zh-CN" altLang="en-US" sz="2400" b="1" dirty="0">
                <a:solidFill>
                  <a:srgbClr val="FF0000"/>
                </a:solidFill>
              </a:rPr>
              <a:t>同期普通年金的公式乘以（</a:t>
            </a:r>
            <a:r>
              <a:rPr lang="en-US" altLang="zh-CN" sz="2400" b="1" dirty="0" smtClean="0">
                <a:solidFill>
                  <a:srgbClr val="FF0000"/>
                </a:solidFill>
              </a:rPr>
              <a:t>1+i</a:t>
            </a:r>
            <a:r>
              <a:rPr lang="zh-CN" altLang="en-US" sz="2400" b="1" dirty="0" smtClean="0">
                <a:solidFill>
                  <a:srgbClr val="FF0000"/>
                </a:solidFill>
              </a:rPr>
              <a:t>）</a:t>
            </a:r>
          </a:p>
          <a:p>
            <a:pPr algn="ctr">
              <a:lnSpc>
                <a:spcPct val="120000"/>
              </a:lnSpc>
            </a:pPr>
            <a:r>
              <a:rPr lang="en-US" altLang="zh-CN" sz="2400" b="1" dirty="0" smtClean="0"/>
              <a:t>  PA=A</a:t>
            </a:r>
            <a:r>
              <a:rPr lang="pt-BR" altLang="zh-CN" sz="2400" dirty="0" smtClean="0"/>
              <a:t> ×</a:t>
            </a:r>
            <a:r>
              <a:rPr lang="en-US" altLang="zh-CN" sz="2400" b="1" dirty="0" smtClean="0"/>
              <a:t>(P/</a:t>
            </a:r>
            <a:r>
              <a:rPr lang="en-US" altLang="zh-CN" sz="2400" b="1" dirty="0" err="1" smtClean="0"/>
              <a:t>A,i,n</a:t>
            </a:r>
            <a:r>
              <a:rPr lang="en-US" altLang="zh-CN" sz="2400" b="1" dirty="0" smtClean="0"/>
              <a:t>)</a:t>
            </a:r>
            <a:r>
              <a:rPr lang="pt-BR" altLang="zh-CN" sz="2400" dirty="0" smtClean="0"/>
              <a:t> ×</a:t>
            </a:r>
            <a:r>
              <a:rPr lang="en-US" altLang="zh-CN" sz="2400" b="1" dirty="0" smtClean="0"/>
              <a:t>(1+i)</a:t>
            </a:r>
          </a:p>
          <a:p>
            <a:pPr>
              <a:lnSpc>
                <a:spcPct val="120000"/>
              </a:lnSpc>
            </a:pPr>
            <a:r>
              <a:rPr lang="zh-CN" altLang="en-US" sz="2400" dirty="0" smtClean="0"/>
              <a:t>第二种，利用</a:t>
            </a:r>
            <a:r>
              <a:rPr lang="zh-CN" altLang="en-US" sz="2400" b="1" dirty="0">
                <a:solidFill>
                  <a:srgbClr val="FF0000"/>
                </a:solidFill>
              </a:rPr>
              <a:t>期数、系数调整</a:t>
            </a:r>
            <a:endParaRPr lang="en-US" altLang="zh-CN" sz="2400" b="1" dirty="0">
              <a:solidFill>
                <a:srgbClr val="FF0000"/>
              </a:solidFill>
            </a:endParaRPr>
          </a:p>
          <a:p>
            <a:pPr>
              <a:lnSpc>
                <a:spcPct val="120000"/>
              </a:lnSpc>
            </a:pPr>
            <a:endParaRPr lang="zh-CN" altLang="en-US" sz="2000" dirty="0"/>
          </a:p>
          <a:p>
            <a:pPr>
              <a:lnSpc>
                <a:spcPct val="120000"/>
              </a:lnSpc>
            </a:pPr>
            <a:endParaRPr lang="zh-CN" altLang="en-US" sz="2000" dirty="0"/>
          </a:p>
        </p:txBody>
      </p:sp>
      <mc:AlternateContent xmlns:mc="http://schemas.openxmlformats.org/markup-compatibility/2006" xmlns:a14="http://schemas.microsoft.com/office/drawing/2010/main">
        <mc:Choice Requires="a14">
          <p:sp>
            <p:nvSpPr>
              <p:cNvPr id="8" name="TextBox 7"/>
              <p:cNvSpPr txBox="1"/>
              <p:nvPr/>
            </p:nvSpPr>
            <p:spPr>
              <a:xfrm>
                <a:off x="404134" y="5577232"/>
                <a:ext cx="9069050" cy="895758"/>
              </a:xfrm>
              <a:prstGeom prst="rect">
                <a:avLst/>
              </a:prstGeom>
              <a:noFill/>
            </p:spPr>
            <p:txBody>
              <a:bodyPr wrap="square" rtlCol="0">
                <a:spAutoFit/>
              </a:bodyPr>
              <a:lstStyle/>
              <a:p>
                <a:r>
                  <a:rPr lang="zh-CN" altLang="en-US" sz="2000" dirty="0"/>
                  <a:t> </a:t>
                </a:r>
                <a14:m>
                  <m:oMath xmlns:m="http://schemas.openxmlformats.org/officeDocument/2006/math">
                    <m:f>
                      <m:fPr>
                        <m:ctrlPr>
                          <a:rPr lang="zh-CN" altLang="zh-CN" sz="2000" i="1">
                            <a:latin typeface="Cambria Math" panose="02040503050406030204" pitchFamily="18" charset="0"/>
                          </a:rPr>
                        </m:ctrlPr>
                      </m:fPr>
                      <m:num>
                        <m:r>
                          <a:rPr lang="en-US" altLang="zh-CN" sz="2000" i="1">
                            <a:latin typeface="Cambria Math"/>
                          </a:rPr>
                          <m:t>1−</m:t>
                        </m:r>
                        <m:sSup>
                          <m:sSupPr>
                            <m:ctrlPr>
                              <a:rPr lang="zh-CN" altLang="zh-CN" sz="2000" i="1">
                                <a:latin typeface="Cambria Math" panose="02040503050406030204" pitchFamily="18" charset="0"/>
                              </a:rPr>
                            </m:ctrlPr>
                          </m:sSupPr>
                          <m:e>
                            <m:r>
                              <a:rPr lang="en-US" altLang="zh-CN" sz="2000" i="1">
                                <a:latin typeface="Cambria Math"/>
                              </a:rPr>
                              <m:t>(1+</m:t>
                            </m:r>
                            <m:r>
                              <a:rPr lang="en-US" altLang="zh-CN" sz="2000" i="1">
                                <a:latin typeface="Cambria Math"/>
                              </a:rPr>
                              <m:t>𝑖</m:t>
                            </m:r>
                            <m:r>
                              <a:rPr lang="en-US" altLang="zh-CN" sz="2000" i="1">
                                <a:latin typeface="Cambria Math"/>
                              </a:rPr>
                              <m:t>)</m:t>
                            </m:r>
                          </m:e>
                          <m:sup>
                            <m:r>
                              <a:rPr lang="en-US" altLang="zh-CN" sz="2000" i="1">
                                <a:latin typeface="Cambria Math"/>
                              </a:rPr>
                              <m:t>−(</m:t>
                            </m:r>
                            <m:r>
                              <a:rPr lang="en-US" altLang="zh-CN" sz="2000" i="1">
                                <a:latin typeface="Cambria Math"/>
                              </a:rPr>
                              <m:t>𝑛</m:t>
                            </m:r>
                            <m:r>
                              <a:rPr lang="en-US" altLang="zh-CN" sz="2000" i="1">
                                <a:latin typeface="Cambria Math"/>
                              </a:rPr>
                              <m:t>−1)</m:t>
                            </m:r>
                          </m:sup>
                        </m:sSup>
                      </m:num>
                      <m:den>
                        <m:r>
                          <a:rPr lang="en-US" altLang="zh-CN" sz="2000" i="1">
                            <a:latin typeface="Cambria Math"/>
                          </a:rPr>
                          <m:t>𝑖</m:t>
                        </m:r>
                      </m:den>
                    </m:f>
                    <m:r>
                      <a:rPr lang="en-US" altLang="zh-CN" sz="2000" i="1">
                        <a:latin typeface="Cambria Math"/>
                      </a:rPr>
                      <m:t>+1</m:t>
                    </m:r>
                  </m:oMath>
                </a14:m>
                <a:r>
                  <a:rPr lang="zh-CN" altLang="zh-CN" sz="2000" dirty="0"/>
                  <a:t>称为“</a:t>
                </a:r>
                <a:r>
                  <a:rPr lang="zh-CN" altLang="zh-CN" sz="2400" b="1" dirty="0">
                    <a:solidFill>
                      <a:srgbClr val="0070C0"/>
                    </a:solidFill>
                  </a:rPr>
                  <a:t>预付年金现值系数</a:t>
                </a:r>
                <a:r>
                  <a:rPr lang="en-US" altLang="zh-CN" sz="2000" dirty="0"/>
                  <a:t>”</a:t>
                </a:r>
                <a:r>
                  <a:rPr lang="zh-CN" altLang="zh-CN" sz="2000" dirty="0"/>
                  <a:t>，记作</a:t>
                </a:r>
                <a:r>
                  <a:rPr lang="en-US" altLang="zh-CN" sz="2400" b="1" dirty="0">
                    <a:solidFill>
                      <a:srgbClr val="0070C0"/>
                    </a:solidFill>
                  </a:rPr>
                  <a:t>[(P/A</a:t>
                </a:r>
                <a:r>
                  <a:rPr lang="zh-CN" altLang="zh-CN" sz="2400" b="1" dirty="0">
                    <a:solidFill>
                      <a:srgbClr val="0070C0"/>
                    </a:solidFill>
                  </a:rPr>
                  <a:t>，</a:t>
                </a:r>
                <a:r>
                  <a:rPr lang="en-US" altLang="zh-CN" sz="2400" b="1" dirty="0">
                    <a:solidFill>
                      <a:srgbClr val="0070C0"/>
                    </a:solidFill>
                  </a:rPr>
                  <a:t>i</a:t>
                </a:r>
                <a:r>
                  <a:rPr lang="zh-CN" altLang="zh-CN" sz="2400" b="1" dirty="0">
                    <a:solidFill>
                      <a:srgbClr val="0070C0"/>
                    </a:solidFill>
                  </a:rPr>
                  <a:t>，</a:t>
                </a:r>
                <a:r>
                  <a:rPr lang="en-US" altLang="zh-CN" sz="2400" b="1" dirty="0">
                    <a:solidFill>
                      <a:srgbClr val="0070C0"/>
                    </a:solidFill>
                  </a:rPr>
                  <a:t>n-1)+1]</a:t>
                </a:r>
                <a:r>
                  <a:rPr lang="zh-CN" altLang="zh-CN" sz="2000" dirty="0"/>
                  <a:t>，</a:t>
                </a:r>
              </a:p>
              <a:p>
                <a:r>
                  <a:rPr lang="zh-CN" altLang="zh-CN" sz="2000" dirty="0"/>
                  <a:t>利用普通年金现值表查得</a:t>
                </a:r>
                <a:r>
                  <a:rPr lang="en-US" altLang="zh-CN" sz="2000" dirty="0"/>
                  <a:t>(n-1)</a:t>
                </a:r>
                <a:r>
                  <a:rPr lang="zh-CN" altLang="zh-CN" sz="2000" dirty="0"/>
                  <a:t>期的现值，然后加上</a:t>
                </a:r>
                <a:r>
                  <a:rPr lang="en-US" altLang="zh-CN" sz="2000" dirty="0"/>
                  <a:t>1</a:t>
                </a:r>
                <a:r>
                  <a:rPr lang="zh-CN" altLang="zh-CN" sz="2000" dirty="0"/>
                  <a:t>，就可得到预付年金现值。</a:t>
                </a:r>
              </a:p>
            </p:txBody>
          </p:sp>
        </mc:Choice>
        <mc:Fallback xmlns="">
          <p:sp>
            <p:nvSpPr>
              <p:cNvPr id="8" name="TextBox 7"/>
              <p:cNvSpPr txBox="1">
                <a:spLocks noRot="1" noChangeAspect="1" noMove="1" noResize="1" noEditPoints="1" noAdjustHandles="1" noChangeArrowheads="1" noChangeShapeType="1" noTextEdit="1"/>
              </p:cNvSpPr>
              <p:nvPr/>
            </p:nvSpPr>
            <p:spPr>
              <a:xfrm>
                <a:off x="404134" y="5577232"/>
                <a:ext cx="9069050" cy="895758"/>
              </a:xfrm>
              <a:prstGeom prst="rect">
                <a:avLst/>
              </a:prstGeom>
              <a:blipFill>
                <a:blip r:embed="rId3"/>
                <a:stretch>
                  <a:fillRect l="-672" b="-11565"/>
                </a:stretch>
              </a:blipFill>
            </p:spPr>
            <p:txBody>
              <a:bodyPr/>
              <a:lstStyle/>
              <a:p>
                <a:r>
                  <a:rPr lang="zh-CN" altLang="en-US">
                    <a:noFill/>
                  </a:rPr>
                  <a:t> </a:t>
                </a:r>
              </a:p>
            </p:txBody>
          </p:sp>
        </mc:Fallback>
      </mc:AlternateContent>
      <p:sp>
        <p:nvSpPr>
          <p:cNvPr id="9" name="TextBox 8"/>
          <p:cNvSpPr txBox="1"/>
          <p:nvPr/>
        </p:nvSpPr>
        <p:spPr>
          <a:xfrm>
            <a:off x="7894169" y="4469561"/>
            <a:ext cx="1653242" cy="646331"/>
          </a:xfrm>
          <a:prstGeom prst="rect">
            <a:avLst/>
          </a:prstGeom>
          <a:noFill/>
        </p:spPr>
        <p:txBody>
          <a:bodyPr wrap="square" rtlCol="0">
            <a:spAutoFit/>
          </a:bodyPr>
          <a:lstStyle/>
          <a:p>
            <a:pPr algn="ctr"/>
            <a:r>
              <a:rPr lang="zh-CN" altLang="en-US" b="1" dirty="0">
                <a:solidFill>
                  <a:srgbClr val="FF0000"/>
                </a:solidFill>
              </a:rPr>
              <a:t>   期数减</a:t>
            </a:r>
            <a:r>
              <a:rPr lang="en-US" altLang="zh-CN" b="1" dirty="0">
                <a:solidFill>
                  <a:srgbClr val="FF0000"/>
                </a:solidFill>
              </a:rPr>
              <a:t>1</a:t>
            </a:r>
            <a:r>
              <a:rPr lang="zh-CN" altLang="en-US" b="1" dirty="0">
                <a:solidFill>
                  <a:srgbClr val="FF0000"/>
                </a:solidFill>
              </a:rPr>
              <a:t>，</a:t>
            </a:r>
            <a:endParaRPr lang="en-US" altLang="zh-CN" b="1" dirty="0">
              <a:solidFill>
                <a:srgbClr val="FF0000"/>
              </a:solidFill>
            </a:endParaRPr>
          </a:p>
          <a:p>
            <a:pPr algn="ctr"/>
            <a:r>
              <a:rPr lang="zh-CN" altLang="en-US" b="1" dirty="0">
                <a:solidFill>
                  <a:srgbClr val="FF0000"/>
                </a:solidFill>
              </a:rPr>
              <a:t>系数加</a:t>
            </a:r>
            <a:r>
              <a:rPr lang="en-US" altLang="zh-CN" b="1" dirty="0">
                <a:solidFill>
                  <a:srgbClr val="FF0000"/>
                </a:solidFill>
              </a:rPr>
              <a:t>1</a:t>
            </a:r>
            <a:endParaRPr lang="zh-CN" altLang="en-US" b="1" dirty="0">
              <a:solidFill>
                <a:srgbClr val="FF0000"/>
              </a:solidFill>
            </a:endParaRPr>
          </a:p>
        </p:txBody>
      </p:sp>
      <p:sp>
        <p:nvSpPr>
          <p:cNvPr id="14" name="Rectangle 2"/>
          <p:cNvSpPr txBox="1">
            <a:spLocks noChangeArrowheads="1"/>
          </p:cNvSpPr>
          <p:nvPr/>
        </p:nvSpPr>
        <p:spPr>
          <a:xfrm>
            <a:off x="599574" y="1108575"/>
            <a:ext cx="8947837" cy="5878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dirty="0" smtClean="0">
                <a:solidFill>
                  <a:srgbClr val="C00000"/>
                </a:solidFill>
              </a:rPr>
              <a:t>（</a:t>
            </a:r>
            <a:r>
              <a:rPr lang="en-US" altLang="zh-CN" sz="2800" b="1" dirty="0" smtClean="0">
                <a:solidFill>
                  <a:srgbClr val="C00000"/>
                </a:solidFill>
              </a:rPr>
              <a:t>2</a:t>
            </a:r>
            <a:r>
              <a:rPr lang="zh-CN" altLang="en-US" sz="2800" b="1" dirty="0" smtClean="0">
                <a:solidFill>
                  <a:srgbClr val="C00000"/>
                </a:solidFill>
              </a:rPr>
              <a:t>）预付</a:t>
            </a:r>
            <a:r>
              <a:rPr lang="zh-CN" altLang="en-US" sz="2800" b="1" dirty="0">
                <a:solidFill>
                  <a:srgbClr val="C00000"/>
                </a:solidFill>
              </a:rPr>
              <a:t>年金现值的计算（已知预付年金</a:t>
            </a:r>
            <a:r>
              <a:rPr lang="en-US" altLang="zh-CN" sz="2800" b="1" dirty="0">
                <a:solidFill>
                  <a:srgbClr val="C00000"/>
                </a:solidFill>
              </a:rPr>
              <a:t>A</a:t>
            </a:r>
            <a:r>
              <a:rPr lang="zh-CN" altLang="en-US" sz="2800" b="1" dirty="0">
                <a:solidFill>
                  <a:srgbClr val="C00000"/>
                </a:solidFill>
              </a:rPr>
              <a:t>，求现值</a:t>
            </a:r>
            <a:r>
              <a:rPr lang="en-US" altLang="zh-CN" sz="2800" b="1" dirty="0">
                <a:solidFill>
                  <a:srgbClr val="C00000"/>
                </a:solidFill>
              </a:rPr>
              <a:t>PA</a:t>
            </a:r>
            <a:r>
              <a:rPr lang="zh-CN" altLang="en-US" sz="2800" b="1" dirty="0">
                <a:solidFill>
                  <a:srgbClr val="C00000"/>
                </a:solidFill>
              </a:rPr>
              <a:t>）</a:t>
            </a:r>
          </a:p>
        </p:txBody>
      </p:sp>
      <p:graphicFrame>
        <p:nvGraphicFramePr>
          <p:cNvPr id="2" name="对象 1"/>
          <p:cNvGraphicFramePr>
            <a:graphicFrameLocks/>
          </p:cNvGraphicFramePr>
          <p:nvPr>
            <p:extLst>
              <p:ext uri="{D42A27DB-BD31-4B8C-83A1-F6EECF244321}">
                <p14:modId xmlns:p14="http://schemas.microsoft.com/office/powerpoint/2010/main" val="1829206665"/>
              </p:ext>
            </p:extLst>
          </p:nvPr>
        </p:nvGraphicFramePr>
        <p:xfrm>
          <a:off x="1798169" y="3709510"/>
          <a:ext cx="5523865" cy="963612"/>
        </p:xfrm>
        <a:graphic>
          <a:graphicData uri="http://schemas.openxmlformats.org/presentationml/2006/ole">
            <mc:AlternateContent xmlns:mc="http://schemas.openxmlformats.org/markup-compatibility/2006">
              <mc:Choice xmlns:v="urn:schemas-microsoft-com:vml" Requires="v">
                <p:oleObj spid="_x0000_s13400" r:id="rId4" imgW="1650284" imgH="482391" progId="Equation.3">
                  <p:embed/>
                </p:oleObj>
              </mc:Choice>
              <mc:Fallback>
                <p:oleObj r:id="rId4" imgW="1650284" imgH="482391" progId="Equation.3">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8169" y="3709510"/>
                        <a:ext cx="5523865" cy="963612"/>
                      </a:xfrm>
                      <a:prstGeom prst="rect">
                        <a:avLst/>
                      </a:prstGeom>
                      <a:noFill/>
                      <a:ln>
                        <a:noFill/>
                      </a:ln>
                    </p:spPr>
                  </p:pic>
                </p:oleObj>
              </mc:Fallback>
            </mc:AlternateContent>
          </a:graphicData>
        </a:graphic>
      </p:graphicFrame>
      <p:sp>
        <p:nvSpPr>
          <p:cNvPr id="15" name="文本框 14">
            <a:extLst>
              <a:ext uri="{FF2B5EF4-FFF2-40B4-BE49-F238E27FC236}">
                <a16:creationId xmlns:a16="http://schemas.microsoft.com/office/drawing/2014/main" id="{C132DE04-322E-4506-8CBA-3FB2871BBADC}"/>
              </a:ext>
            </a:extLst>
          </p:cNvPr>
          <p:cNvSpPr txBox="1"/>
          <p:nvPr/>
        </p:nvSpPr>
        <p:spPr>
          <a:xfrm>
            <a:off x="1798169" y="4903792"/>
            <a:ext cx="6096000" cy="523220"/>
          </a:xfrm>
          <a:prstGeom prst="rect">
            <a:avLst/>
          </a:prstGeom>
          <a:noFill/>
        </p:spPr>
        <p:txBody>
          <a:bodyPr wrap="square">
            <a:spAutoFit/>
          </a:bodyPr>
          <a:lstStyle/>
          <a:p>
            <a:r>
              <a:rPr kumimoji="0" lang="en-US" altLang="zh-CN" sz="2800" b="1" i="0" u="none" strike="noStrike" kern="1200" cap="none" spc="0" normalizeH="0" baseline="0" noProof="0" dirty="0">
                <a:ln>
                  <a:noFill/>
                </a:ln>
                <a:effectLst/>
                <a:uLnTx/>
                <a:uFillTx/>
                <a:latin typeface="Arial"/>
                <a:ea typeface="微软雅黑"/>
              </a:rPr>
              <a:t>PA=A</a:t>
            </a:r>
            <a:r>
              <a:rPr lang="pt-BR" altLang="zh-CN" sz="2800" dirty="0"/>
              <a:t>× </a:t>
            </a:r>
            <a:r>
              <a:rPr kumimoji="0" lang="en-US" altLang="zh-CN" sz="2800" b="1" i="0" u="none" strike="noStrike" kern="1200" cap="none" spc="0" normalizeH="0" baseline="0" noProof="0" dirty="0">
                <a:ln>
                  <a:noFill/>
                </a:ln>
                <a:effectLst/>
                <a:uLnTx/>
                <a:uFillTx/>
                <a:latin typeface="Arial"/>
                <a:ea typeface="微软雅黑"/>
              </a:rPr>
              <a:t>[(P/A</a:t>
            </a:r>
            <a:r>
              <a:rPr kumimoji="0" lang="zh-CN" altLang="zh-CN" sz="2800" b="1" i="0" u="none" strike="noStrike" kern="1200" cap="none" spc="0" normalizeH="0" baseline="0" noProof="0" dirty="0">
                <a:ln>
                  <a:noFill/>
                </a:ln>
                <a:effectLst/>
                <a:uLnTx/>
                <a:uFillTx/>
                <a:latin typeface="Arial"/>
                <a:ea typeface="微软雅黑"/>
              </a:rPr>
              <a:t>，</a:t>
            </a:r>
            <a:r>
              <a:rPr kumimoji="0" lang="en-US" altLang="zh-CN" sz="2800" b="1" i="0" u="none" strike="noStrike" kern="1200" cap="none" spc="0" normalizeH="0" baseline="0" noProof="0" dirty="0" err="1">
                <a:ln>
                  <a:noFill/>
                </a:ln>
                <a:effectLst/>
                <a:uLnTx/>
                <a:uFillTx/>
                <a:latin typeface="Arial"/>
                <a:ea typeface="微软雅黑"/>
              </a:rPr>
              <a:t>i</a:t>
            </a:r>
            <a:r>
              <a:rPr kumimoji="0" lang="zh-CN" altLang="zh-CN" sz="2800" b="1" i="0" u="none" strike="noStrike" kern="1200" cap="none" spc="0" normalizeH="0" baseline="0" noProof="0" dirty="0">
                <a:ln>
                  <a:noFill/>
                </a:ln>
                <a:effectLst/>
                <a:uLnTx/>
                <a:uFillTx/>
                <a:latin typeface="Arial"/>
                <a:ea typeface="微软雅黑"/>
              </a:rPr>
              <a:t>，</a:t>
            </a:r>
            <a:r>
              <a:rPr kumimoji="0" lang="en-US" altLang="zh-CN" sz="2800" b="1" i="0" u="none" strike="noStrike" kern="1200" cap="none" spc="0" normalizeH="0" baseline="0" noProof="0" dirty="0">
                <a:ln>
                  <a:noFill/>
                </a:ln>
                <a:effectLst/>
                <a:uLnTx/>
                <a:uFillTx/>
                <a:latin typeface="Arial"/>
                <a:ea typeface="微软雅黑"/>
              </a:rPr>
              <a:t>n-1)+1]</a:t>
            </a:r>
            <a:endParaRPr lang="zh-CN" altLang="en-US" sz="2800" dirty="0"/>
          </a:p>
        </p:txBody>
      </p:sp>
      <p:sp>
        <p:nvSpPr>
          <p:cNvPr id="13" name="矩形 12"/>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2004398500"/>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宋体" pitchFamily="2" charset="-122"/>
              <a:cs typeface="+mn-cs"/>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宋体" pitchFamily="2" charset="-122"/>
              <a:cs typeface="+mn-cs"/>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1023653"/>
            <a:ext cx="10546959" cy="1134413"/>
          </a:xfrm>
          <a:prstGeom prst="rect">
            <a:avLst/>
          </a:prstGeom>
          <a:noFill/>
        </p:spPr>
        <p:txBody>
          <a:bodyPr wrap="square" rtlCol="0">
            <a:spAutoFit/>
          </a:bodyPr>
          <a:lstStyle/>
          <a:p>
            <a:pPr algn="just">
              <a:lnSpc>
                <a:spcPct val="150000"/>
              </a:lnSpc>
              <a:defRPr/>
            </a:pPr>
            <a:r>
              <a:rPr lang="zh-CN" altLang="en-US" sz="2400" b="1" kern="100" dirty="0">
                <a:solidFill>
                  <a:srgbClr val="FF0000"/>
                </a:solidFill>
                <a:latin typeface="+mn-ea"/>
                <a:cs typeface="Times New Roman" panose="02020603050405020304" pitchFamily="18" charset="0"/>
              </a:rPr>
              <a:t>例题</a:t>
            </a:r>
            <a:r>
              <a:rPr lang="en-US" altLang="zh-CN" sz="2400" b="1" kern="100" dirty="0">
                <a:solidFill>
                  <a:srgbClr val="FF0000"/>
                </a:solidFill>
                <a:latin typeface="+mn-ea"/>
                <a:cs typeface="Times New Roman" panose="02020603050405020304" pitchFamily="18" charset="0"/>
              </a:rPr>
              <a:t>2-8</a:t>
            </a:r>
            <a:r>
              <a:rPr lang="zh-CN" altLang="en-US" sz="2400" b="1" kern="100" dirty="0">
                <a:solidFill>
                  <a:srgbClr val="FF0000"/>
                </a:solidFill>
                <a:latin typeface="+mn-ea"/>
                <a:cs typeface="Times New Roman" panose="02020603050405020304" pitchFamily="18" charset="0"/>
              </a:rPr>
              <a:t>：</a:t>
            </a:r>
            <a:r>
              <a:rPr lang="zh-CN" altLang="en-US" sz="2400" b="1" kern="100" dirty="0">
                <a:solidFill>
                  <a:srgbClr val="000000"/>
                </a:solidFill>
                <a:latin typeface="+mn-ea"/>
                <a:cs typeface="Times New Roman" panose="02020603050405020304" pitchFamily="18" charset="0"/>
              </a:rPr>
              <a:t>星河投资公司希望每年年初获得收益</a:t>
            </a:r>
            <a:r>
              <a:rPr lang="en-US" altLang="zh-CN" sz="2400" b="1" kern="100" dirty="0">
                <a:solidFill>
                  <a:srgbClr val="000000"/>
                </a:solidFill>
                <a:latin typeface="+mn-ea"/>
                <a:cs typeface="Times New Roman" panose="02020603050405020304" pitchFamily="18" charset="0"/>
              </a:rPr>
              <a:t>20000</a:t>
            </a:r>
            <a:r>
              <a:rPr lang="zh-CN" altLang="en-US" sz="2400" b="1" kern="100" dirty="0">
                <a:solidFill>
                  <a:srgbClr val="000000"/>
                </a:solidFill>
                <a:latin typeface="+mn-ea"/>
                <a:cs typeface="Times New Roman" panose="02020603050405020304" pitchFamily="18" charset="0"/>
              </a:rPr>
              <a:t>元， 连续</a:t>
            </a:r>
            <a:r>
              <a:rPr lang="en-US" altLang="zh-CN" sz="2400" b="1" kern="100" dirty="0">
                <a:solidFill>
                  <a:srgbClr val="000000"/>
                </a:solidFill>
                <a:latin typeface="+mn-ea"/>
                <a:cs typeface="Times New Roman" panose="02020603050405020304" pitchFamily="18" charset="0"/>
              </a:rPr>
              <a:t>5</a:t>
            </a:r>
            <a:r>
              <a:rPr lang="zh-CN" altLang="en-US" sz="2400" b="1" kern="100" dirty="0">
                <a:solidFill>
                  <a:srgbClr val="000000"/>
                </a:solidFill>
                <a:latin typeface="+mn-ea"/>
                <a:cs typeface="Times New Roman" panose="02020603050405020304" pitchFamily="18" charset="0"/>
              </a:rPr>
              <a:t>年获取收益，按年利率</a:t>
            </a:r>
            <a:r>
              <a:rPr lang="en-US" altLang="zh-CN" sz="2400" b="1" kern="100" dirty="0">
                <a:solidFill>
                  <a:srgbClr val="000000"/>
                </a:solidFill>
                <a:latin typeface="+mn-ea"/>
                <a:cs typeface="Times New Roman" panose="02020603050405020304" pitchFamily="18" charset="0"/>
              </a:rPr>
              <a:t>3%</a:t>
            </a:r>
            <a:r>
              <a:rPr lang="zh-CN" altLang="en-US" sz="2400" b="1" kern="100" dirty="0">
                <a:solidFill>
                  <a:srgbClr val="000000"/>
                </a:solidFill>
                <a:latin typeface="+mn-ea"/>
                <a:cs typeface="Times New Roman" panose="02020603050405020304" pitchFamily="18" charset="0"/>
              </a:rPr>
              <a:t>计算，计算第一年年初应该一次存入多少资金。</a:t>
            </a:r>
            <a:endParaRPr kumimoji="0" lang="zh-CN" altLang="zh-CN" sz="2400" b="0" i="0" u="none" strike="noStrike" kern="1200" cap="none" spc="0" normalizeH="0" baseline="0" noProof="0" dirty="0">
              <a:ln>
                <a:noFill/>
              </a:ln>
              <a:solidFill>
                <a:srgbClr val="000000"/>
              </a:solidFill>
              <a:effectLst/>
              <a:uLnTx/>
              <a:uFillTx/>
              <a:latin typeface="Arial"/>
              <a:ea typeface="微软雅黑"/>
            </a:endParaRPr>
          </a:p>
        </p:txBody>
      </p:sp>
      <p:sp>
        <p:nvSpPr>
          <p:cNvPr id="8" name="矩形 7"/>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
        <p:nvSpPr>
          <p:cNvPr id="9" name="TextBox 4"/>
          <p:cNvSpPr txBox="1"/>
          <p:nvPr/>
        </p:nvSpPr>
        <p:spPr>
          <a:xfrm>
            <a:off x="599577" y="2331156"/>
            <a:ext cx="9818858" cy="4293483"/>
          </a:xfrm>
          <a:prstGeom prst="rect">
            <a:avLst/>
          </a:prstGeom>
          <a:noFill/>
        </p:spPr>
        <p:txBody>
          <a:bodyPr wrap="square" rtlCol="0">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000000"/>
                </a:solidFill>
                <a:effectLst/>
                <a:uLnTx/>
                <a:uFillTx/>
                <a:latin typeface="Arial"/>
                <a:ea typeface="微软雅黑"/>
                <a:cs typeface="+mn-cs"/>
              </a:rPr>
              <a:t>方法</a:t>
            </a:r>
            <a:r>
              <a:rPr kumimoji="0" lang="zh-CN" altLang="en-US" sz="2000" b="1" i="0" u="none" strike="noStrike" kern="1200" cap="none" spc="0" normalizeH="0" baseline="0" noProof="0" dirty="0">
                <a:ln>
                  <a:noFill/>
                </a:ln>
                <a:solidFill>
                  <a:srgbClr val="000000"/>
                </a:solidFill>
                <a:effectLst/>
                <a:uLnTx/>
                <a:uFillTx/>
                <a:latin typeface="Arial"/>
                <a:ea typeface="微软雅黑"/>
                <a:cs typeface="+mn-cs"/>
              </a:rPr>
              <a:t>一：</a:t>
            </a:r>
            <a:endParaRPr kumimoji="0" lang="en-US" altLang="zh-CN" sz="2000" b="1"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 </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PA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P/A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err="1">
                <a:ln>
                  <a:noFill/>
                </a:ln>
                <a:solidFill>
                  <a:srgbClr val="000000"/>
                </a:solidFill>
                <a:effectLst/>
                <a:uLnTx/>
                <a:uFillTx/>
                <a:latin typeface="Arial"/>
                <a:ea typeface="微软雅黑"/>
                <a:cs typeface="+mn-cs"/>
              </a:rPr>
              <a:t>i</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 </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n</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1+i</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20000</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P/A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3% </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5</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1+3%</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20000×4.5797×</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1+3%</a:t>
            </a:r>
            <a:r>
              <a:rPr kumimoji="0" lang="zh-CN" altLang="en-US" sz="2000" b="0" i="0" u="none" strike="noStrike" kern="1200" cap="none" spc="0" normalizeH="0" baseline="0" noProof="0" dirty="0" smtClean="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94341.82</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a:ea typeface="微软雅黑"/>
                <a:cs typeface="+mn-cs"/>
              </a:rPr>
              <a:t>方法二：</a:t>
            </a:r>
            <a:endParaRPr kumimoji="0" lang="en-US" altLang="zh-CN" sz="2000" b="1" i="0" u="none" strike="noStrike" kern="1200" cap="none" spc="0" normalizeH="0" baseline="0" noProof="0" dirty="0">
              <a:ln>
                <a:noFill/>
              </a:ln>
              <a:solidFill>
                <a:srgbClr val="000000"/>
              </a:solidFill>
              <a:effectLst/>
              <a:uLnTx/>
              <a:uFillTx/>
              <a:latin typeface="Arial"/>
              <a:ea typeface="微软雅黑"/>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PA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P/A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err="1">
                <a:ln>
                  <a:noFill/>
                </a:ln>
                <a:solidFill>
                  <a:srgbClr val="000000"/>
                </a:solidFill>
                <a:effectLst/>
                <a:uLnTx/>
                <a:uFillTx/>
                <a:latin typeface="Arial"/>
                <a:ea typeface="微软雅黑"/>
                <a:cs typeface="+mn-cs"/>
              </a:rPr>
              <a:t>i</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 </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n-1</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+1]    </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20000[</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P/A</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3% </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4</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+1]</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smtClean="0">
                <a:ln>
                  <a:noFill/>
                </a:ln>
                <a:solidFill>
                  <a:srgbClr val="000000"/>
                </a:solidFill>
                <a:effectLst/>
                <a:uLnTx/>
                <a:uFillTx/>
                <a:latin typeface="Arial"/>
                <a:ea typeface="微软雅黑"/>
                <a:cs typeface="+mn-cs"/>
              </a:rPr>
              <a:t>20000×4.7171</a:t>
            </a:r>
            <a:r>
              <a:rPr kumimoji="0" lang="zh-CN" altLang="en-US" sz="2000" b="0" i="0" u="none" strike="noStrike" kern="1200" cap="none" spc="0" normalizeH="0" baseline="0" noProof="0" dirty="0" smtClean="0">
                <a:ln>
                  <a:noFill/>
                </a:ln>
                <a:solidFill>
                  <a:srgbClr val="000000"/>
                </a:solidFill>
                <a:effectLst/>
                <a:uLnTx/>
                <a:uFillTx/>
                <a:latin typeface="Arial"/>
                <a:ea typeface="微软雅黑"/>
                <a:cs typeface="+mn-cs"/>
              </a:rPr>
              <a:t>＝</a:t>
            </a:r>
            <a:r>
              <a:rPr kumimoji="0" lang="en-US" altLang="zh-CN" sz="2000" b="0" i="0" u="none" strike="noStrike" kern="1200" cap="none" spc="0" normalizeH="0" baseline="0" noProof="0" dirty="0">
                <a:ln>
                  <a:noFill/>
                </a:ln>
                <a:solidFill>
                  <a:srgbClr val="000000"/>
                </a:solidFill>
                <a:effectLst/>
                <a:uLnTx/>
                <a:uFillTx/>
                <a:latin typeface="Arial"/>
                <a:ea typeface="微软雅黑"/>
                <a:cs typeface="+mn-cs"/>
              </a:rPr>
              <a:t>94342</a:t>
            </a:r>
            <a:r>
              <a:rPr kumimoji="0" lang="zh-CN" altLang="en-US" sz="2000" b="0" i="0" u="none" strike="noStrike" kern="1200" cap="none" spc="0" normalizeH="0" baseline="0" noProof="0" dirty="0">
                <a:ln>
                  <a:noFill/>
                </a:ln>
                <a:solidFill>
                  <a:srgbClr val="000000"/>
                </a:solidFill>
                <a:effectLst/>
                <a:uLnTx/>
                <a:uFillTx/>
                <a:latin typeface="Arial"/>
                <a:ea typeface="微软雅黑"/>
                <a:cs typeface="+mn-cs"/>
              </a:rPr>
              <a:t>（元）</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zh-CN" sz="2200" b="0"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248909963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1000"/>
                                        <p:tgtEl>
                                          <p:spTgt spid="9">
                                            <p:txEl>
                                              <p:pRg st="2" end="2"/>
                                            </p:txEl>
                                          </p:spTgt>
                                        </p:tgtEl>
                                      </p:cBhvr>
                                    </p:animEffect>
                                    <p:anim calcmode="lin" valueType="num">
                                      <p:cBhvr>
                                        <p:cTn id="1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1000"/>
                                        <p:tgtEl>
                                          <p:spTgt spid="9">
                                            <p:txEl>
                                              <p:pRg st="3" end="3"/>
                                            </p:txEl>
                                          </p:spTgt>
                                        </p:tgtEl>
                                      </p:cBhvr>
                                    </p:animEffect>
                                    <p:anim calcmode="lin" valueType="num">
                                      <p:cBhvr>
                                        <p:cTn id="23"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9">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1000"/>
                                        <p:tgtEl>
                                          <p:spTgt spid="9">
                                            <p:txEl>
                                              <p:pRg st="4" end="4"/>
                                            </p:txEl>
                                          </p:spTgt>
                                        </p:tgtEl>
                                      </p:cBhvr>
                                    </p:animEffect>
                                    <p:anim calcmode="lin" valueType="num">
                                      <p:cBhvr>
                                        <p:cTn id="28"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9">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fade">
                                      <p:cBhvr>
                                        <p:cTn id="32" dur="1000"/>
                                        <p:tgtEl>
                                          <p:spTgt spid="9">
                                            <p:txEl>
                                              <p:pRg st="5" end="5"/>
                                            </p:txEl>
                                          </p:spTgt>
                                        </p:tgtEl>
                                      </p:cBhvr>
                                    </p:animEffect>
                                    <p:anim calcmode="lin" valueType="num">
                                      <p:cBhvr>
                                        <p:cTn id="33"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9">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fade">
                                      <p:cBhvr>
                                        <p:cTn id="37" dur="1000"/>
                                        <p:tgtEl>
                                          <p:spTgt spid="9">
                                            <p:txEl>
                                              <p:pRg st="6" end="6"/>
                                            </p:txEl>
                                          </p:spTgt>
                                        </p:tgtEl>
                                      </p:cBhvr>
                                    </p:animEffect>
                                    <p:anim calcmode="lin" valueType="num">
                                      <p:cBhvr>
                                        <p:cTn id="38"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9">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
                                            <p:txEl>
                                              <p:pRg st="7" end="7"/>
                                            </p:txEl>
                                          </p:spTgt>
                                        </p:tgtEl>
                                        <p:attrNameLst>
                                          <p:attrName>style.visibility</p:attrName>
                                        </p:attrNameLst>
                                      </p:cBhvr>
                                      <p:to>
                                        <p:strVal val="visible"/>
                                      </p:to>
                                    </p:set>
                                    <p:animEffect transition="in" filter="fade">
                                      <p:cBhvr>
                                        <p:cTn id="42" dur="1000"/>
                                        <p:tgtEl>
                                          <p:spTgt spid="9">
                                            <p:txEl>
                                              <p:pRg st="7" end="7"/>
                                            </p:txEl>
                                          </p:spTgt>
                                        </p:tgtEl>
                                      </p:cBhvr>
                                    </p:animEffect>
                                    <p:anim calcmode="lin" valueType="num">
                                      <p:cBhvr>
                                        <p:cTn id="43"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84994"/>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996515" y="234957"/>
            <a:ext cx="1773580" cy="523220"/>
          </a:xfrm>
          <a:prstGeom prst="rect">
            <a:avLst/>
          </a:prstGeom>
        </p:spPr>
        <p:txBody>
          <a:bodyPr wrap="square">
            <a:spAutoFit/>
          </a:bodyPr>
          <a:lstStyle/>
          <a:p>
            <a:pPr>
              <a:defRPr/>
            </a:pPr>
            <a:r>
              <a:rPr lang="zh-CN" altLang="en-US" sz="2800" b="1" dirty="0" smtClean="0"/>
              <a:t>现场演练</a:t>
            </a:r>
            <a:endParaRPr lang="zh-CN" altLang="en-US" sz="2800" b="1" dirty="0"/>
          </a:p>
        </p:txBody>
      </p:sp>
      <p:sp>
        <p:nvSpPr>
          <p:cNvPr id="19" name="菱形 18"/>
          <p:cNvSpPr/>
          <p:nvPr/>
        </p:nvSpPr>
        <p:spPr>
          <a:xfrm>
            <a:off x="404134" y="385010"/>
            <a:ext cx="390886" cy="390886"/>
          </a:xfrm>
          <a:prstGeom prst="diamond">
            <a:avLst/>
          </a:prstGeom>
          <a:gradFill flip="none" rotWithShape="1">
            <a:gsLst>
              <a:gs pos="100000">
                <a:srgbClr val="B61D22"/>
              </a:gs>
              <a:gs pos="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TextBox 2"/>
          <p:cNvSpPr txBox="1"/>
          <p:nvPr/>
        </p:nvSpPr>
        <p:spPr>
          <a:xfrm>
            <a:off x="404134" y="1115397"/>
            <a:ext cx="11022447" cy="5041380"/>
          </a:xfrm>
          <a:prstGeom prst="rect">
            <a:avLst/>
          </a:prstGeom>
          <a:noFill/>
        </p:spPr>
        <p:txBody>
          <a:bodyPr wrap="square" rtlCol="0">
            <a:spAutoFit/>
          </a:bodyPr>
          <a:lstStyle/>
          <a:p>
            <a:pPr algn="just"/>
            <a:r>
              <a:rPr lang="zh-CN" altLang="en-US" sz="2400" b="1" dirty="0" smtClean="0"/>
              <a:t>某人</a:t>
            </a:r>
            <a:r>
              <a:rPr lang="zh-CN" altLang="en-US" sz="2400" b="1" dirty="0"/>
              <a:t>希望每年年初取得</a:t>
            </a:r>
            <a:r>
              <a:rPr lang="en-US" altLang="zh-CN" sz="2400" b="1" dirty="0"/>
              <a:t>10 000</a:t>
            </a:r>
            <a:r>
              <a:rPr lang="zh-CN" altLang="en-US" sz="2400" b="1" dirty="0"/>
              <a:t>元，连续取</a:t>
            </a:r>
            <a:r>
              <a:rPr lang="en-US" altLang="zh-CN" sz="2400" b="1" dirty="0"/>
              <a:t>5</a:t>
            </a:r>
            <a:r>
              <a:rPr lang="zh-CN" altLang="en-US" sz="2400" b="1" dirty="0"/>
              <a:t>年，银行利率为</a:t>
            </a:r>
            <a:r>
              <a:rPr lang="en-US" altLang="zh-CN" sz="2400" b="1" dirty="0"/>
              <a:t>5%</a:t>
            </a:r>
            <a:r>
              <a:rPr lang="zh-CN" altLang="en-US" sz="2400" b="1" dirty="0"/>
              <a:t>。要求：计算第一年年初应一次存入多少元。</a:t>
            </a:r>
          </a:p>
          <a:p>
            <a:pPr algn="just">
              <a:lnSpc>
                <a:spcPct val="130000"/>
              </a:lnSpc>
            </a:pPr>
            <a:r>
              <a:rPr lang="zh-CN" altLang="en-US" sz="2400" dirty="0"/>
              <a:t>方法一：</a:t>
            </a:r>
            <a:r>
              <a:rPr lang="pt-BR" altLang="zh-CN" sz="2400" dirty="0"/>
              <a:t>PA=A×[(P/A,i,n-1)+1]</a:t>
            </a:r>
          </a:p>
          <a:p>
            <a:pPr algn="just">
              <a:lnSpc>
                <a:spcPct val="130000"/>
              </a:lnSpc>
            </a:pPr>
            <a:r>
              <a:rPr lang="pt-BR" altLang="zh-CN" sz="2400" dirty="0"/>
              <a:t>                   =10 000×[(P/A,5%,5-1)+1]</a:t>
            </a:r>
          </a:p>
          <a:p>
            <a:pPr algn="just">
              <a:lnSpc>
                <a:spcPct val="130000"/>
              </a:lnSpc>
            </a:pPr>
            <a:r>
              <a:rPr lang="pt-BR" altLang="zh-CN" sz="2400" dirty="0"/>
              <a:t>                   =10 000×(3.5460+1)</a:t>
            </a:r>
          </a:p>
          <a:p>
            <a:pPr algn="just">
              <a:lnSpc>
                <a:spcPct val="130000"/>
              </a:lnSpc>
            </a:pPr>
            <a:r>
              <a:rPr lang="pt-BR" altLang="zh-CN" sz="2400" dirty="0"/>
              <a:t>                   =45 460</a:t>
            </a:r>
            <a:r>
              <a:rPr lang="zh-CN" altLang="pt-BR" sz="2400" dirty="0"/>
              <a:t>（元）</a:t>
            </a:r>
            <a:endParaRPr lang="en-US" altLang="zh-CN" sz="2400" dirty="0"/>
          </a:p>
          <a:p>
            <a:pPr algn="just">
              <a:lnSpc>
                <a:spcPct val="130000"/>
              </a:lnSpc>
            </a:pPr>
            <a:r>
              <a:rPr lang="zh-CN" altLang="en-US" sz="2400" dirty="0"/>
              <a:t>方法二：</a:t>
            </a:r>
            <a:r>
              <a:rPr lang="pt-BR" altLang="zh-CN" sz="2400" dirty="0"/>
              <a:t>PA=A×(P/A,i,n)×(1+i)</a:t>
            </a:r>
          </a:p>
          <a:p>
            <a:pPr algn="just">
              <a:lnSpc>
                <a:spcPct val="130000"/>
              </a:lnSpc>
            </a:pPr>
            <a:r>
              <a:rPr lang="pt-BR" altLang="zh-CN" sz="2400" dirty="0"/>
              <a:t>                   =10 000×(P/A,5%,5)×(1+5%)</a:t>
            </a:r>
          </a:p>
          <a:p>
            <a:pPr algn="just">
              <a:lnSpc>
                <a:spcPct val="130000"/>
              </a:lnSpc>
            </a:pPr>
            <a:r>
              <a:rPr lang="pt-BR" altLang="zh-CN" sz="2400" dirty="0"/>
              <a:t>                   =10 000×4.3295×1.05</a:t>
            </a:r>
          </a:p>
          <a:p>
            <a:pPr algn="just">
              <a:lnSpc>
                <a:spcPct val="130000"/>
              </a:lnSpc>
            </a:pPr>
            <a:r>
              <a:rPr lang="pt-BR" altLang="zh-CN" sz="2400" dirty="0"/>
              <a:t>                   =45459.75</a:t>
            </a:r>
            <a:r>
              <a:rPr lang="zh-CN" altLang="pt-BR" sz="2400" dirty="0"/>
              <a:t>（元）</a:t>
            </a:r>
          </a:p>
          <a:p>
            <a:pPr algn="just"/>
            <a:endParaRPr lang="zh-CN" altLang="pt-BR" sz="2400" dirty="0"/>
          </a:p>
        </p:txBody>
      </p:sp>
    </p:spTree>
    <p:extLst>
      <p:ext uri="{BB962C8B-B14F-4D97-AF65-F5344CB8AC3E}">
        <p14:creationId xmlns:p14="http://schemas.microsoft.com/office/powerpoint/2010/main" val="2219848167"/>
      </p:ext>
    </p:extLst>
  </p:cSld>
  <p:clrMapOvr>
    <a:masterClrMapping/>
  </p:clrMapOvr>
  <p:transition>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84994"/>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996515" y="234957"/>
            <a:ext cx="3179246" cy="523220"/>
          </a:xfrm>
          <a:prstGeom prst="rect">
            <a:avLst/>
          </a:prstGeom>
        </p:spPr>
        <p:txBody>
          <a:bodyPr wrap="square">
            <a:spAutoFit/>
          </a:bodyPr>
          <a:lstStyle/>
          <a:p>
            <a:pPr>
              <a:defRPr/>
            </a:pPr>
            <a:r>
              <a:rPr lang="zh-CN" altLang="en-US" sz="2800" b="1" dirty="0"/>
              <a:t>预付年金</a:t>
            </a:r>
            <a:r>
              <a:rPr lang="en-US" altLang="zh-CN" sz="2800" b="1" dirty="0"/>
              <a:t>_</a:t>
            </a:r>
            <a:r>
              <a:rPr lang="zh-CN" altLang="en-US" sz="2800" b="1" dirty="0"/>
              <a:t>小结</a:t>
            </a:r>
          </a:p>
        </p:txBody>
      </p:sp>
      <p:sp>
        <p:nvSpPr>
          <p:cNvPr id="19" name="菱形 18"/>
          <p:cNvSpPr/>
          <p:nvPr/>
        </p:nvSpPr>
        <p:spPr>
          <a:xfrm>
            <a:off x="404134" y="385010"/>
            <a:ext cx="390886" cy="390886"/>
          </a:xfrm>
          <a:prstGeom prst="diamond">
            <a:avLst/>
          </a:prstGeom>
          <a:gradFill flip="none" rotWithShape="1">
            <a:gsLst>
              <a:gs pos="100000">
                <a:srgbClr val="B61D22"/>
              </a:gs>
              <a:gs pos="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071347740"/>
              </p:ext>
            </p:extLst>
          </p:nvPr>
        </p:nvGraphicFramePr>
        <p:xfrm>
          <a:off x="512064" y="1264023"/>
          <a:ext cx="10288016" cy="4558552"/>
        </p:xfrm>
        <a:graphic>
          <a:graphicData uri="http://schemas.openxmlformats.org/drawingml/2006/table">
            <a:tbl>
              <a:tblPr/>
              <a:tblGrid>
                <a:gridCol w="1470295">
                  <a:extLst>
                    <a:ext uri="{9D8B030D-6E8A-4147-A177-3AD203B41FA5}">
                      <a16:colId xmlns:a16="http://schemas.microsoft.com/office/drawing/2014/main" val="20000"/>
                    </a:ext>
                  </a:extLst>
                </a:gridCol>
                <a:gridCol w="8817721">
                  <a:extLst>
                    <a:ext uri="{9D8B030D-6E8A-4147-A177-3AD203B41FA5}">
                      <a16:colId xmlns:a16="http://schemas.microsoft.com/office/drawing/2014/main" val="20001"/>
                    </a:ext>
                  </a:extLst>
                </a:gridCol>
              </a:tblGrid>
              <a:tr h="1139638">
                <a:tc rowSpan="2">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zh-CN" altLang="zh-CN" sz="2400" b="1" i="0" u="none" strike="noStrike" cap="none" normalizeH="0" baseline="0" dirty="0">
                          <a:ln>
                            <a:noFill/>
                          </a:ln>
                          <a:solidFill>
                            <a:srgbClr val="FF0000"/>
                          </a:solidFill>
                          <a:effectLst/>
                          <a:latin typeface="+mn-ea"/>
                          <a:ea typeface="+mn-ea"/>
                        </a:rPr>
                        <a:t>预付年金终值</a:t>
                      </a:r>
                      <a:endParaRPr kumimoji="0" lang="zh-CN" altLang="zh-CN" sz="2400" b="1" i="0" u="none" strike="noStrike" cap="none" normalizeH="0" baseline="0" dirty="0">
                        <a:ln>
                          <a:noFill/>
                        </a:ln>
                        <a:solidFill>
                          <a:srgbClr val="FF0000"/>
                        </a:solidFill>
                        <a:effectLst/>
                        <a:latin typeface="+mn-ea"/>
                        <a:ea typeface="+mn-ea"/>
                        <a:cs typeface="Times New Roman" panose="02020603050405020304" pitchFamily="18" charset="0"/>
                      </a:endParaRPr>
                    </a:p>
                  </a:txBody>
                  <a:tcPr marL="59055" marR="5905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zh-CN" altLang="zh-CN" sz="2400" b="1" i="0" u="none" strike="noStrike" cap="none" normalizeH="0" baseline="0" dirty="0">
                          <a:ln>
                            <a:noFill/>
                          </a:ln>
                          <a:solidFill>
                            <a:schemeClr val="tx1"/>
                          </a:solidFill>
                          <a:effectLst/>
                          <a:latin typeface="+mn-ea"/>
                          <a:ea typeface="+mn-ea"/>
                        </a:rPr>
                        <a:t>方法</a:t>
                      </a:r>
                      <a:r>
                        <a:rPr kumimoji="0" lang="en-US" altLang="zh-CN" sz="2400" b="1" i="0" u="none" strike="noStrike" cap="none" normalizeH="0" baseline="0" dirty="0">
                          <a:ln>
                            <a:noFill/>
                          </a:ln>
                          <a:solidFill>
                            <a:schemeClr val="tx1"/>
                          </a:solidFill>
                          <a:effectLst/>
                          <a:latin typeface="+mn-ea"/>
                          <a:ea typeface="+mn-ea"/>
                        </a:rPr>
                        <a:t>1</a:t>
                      </a:r>
                      <a:r>
                        <a:rPr kumimoji="0" lang="zh-CN" altLang="zh-CN" sz="2400" b="1" i="0" u="none" strike="noStrike" cap="none" normalizeH="0" baseline="0" dirty="0">
                          <a:ln>
                            <a:noFill/>
                          </a:ln>
                          <a:solidFill>
                            <a:schemeClr val="tx1"/>
                          </a:solidFill>
                          <a:effectLst/>
                          <a:latin typeface="+mn-ea"/>
                          <a:ea typeface="+mn-ea"/>
                        </a:rPr>
                        <a:t>：</a:t>
                      </a:r>
                    </a:p>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en-US" altLang="zh-CN" sz="2400" b="1" i="0" u="none" strike="noStrike" cap="none" normalizeH="0" baseline="0" dirty="0">
                          <a:ln>
                            <a:noFill/>
                          </a:ln>
                          <a:solidFill>
                            <a:schemeClr val="tx1"/>
                          </a:solidFill>
                          <a:effectLst/>
                          <a:latin typeface="+mn-ea"/>
                          <a:ea typeface="+mn-ea"/>
                        </a:rPr>
                        <a:t>=</a:t>
                      </a:r>
                      <a:r>
                        <a:rPr kumimoji="0" lang="zh-CN" altLang="zh-CN" sz="2400" b="1" i="0" u="none" strike="noStrike" cap="none" normalizeH="0" baseline="0" dirty="0">
                          <a:ln>
                            <a:noFill/>
                          </a:ln>
                          <a:solidFill>
                            <a:schemeClr val="tx1"/>
                          </a:solidFill>
                          <a:effectLst/>
                          <a:latin typeface="+mn-ea"/>
                          <a:ea typeface="+mn-ea"/>
                        </a:rPr>
                        <a:t>同期的普通年金终值</a:t>
                      </a:r>
                      <a:r>
                        <a:rPr kumimoji="0" lang="en-US" altLang="zh-CN" sz="2400" b="1" i="0" u="none" strike="noStrike" cap="none" normalizeH="0" baseline="0" dirty="0">
                          <a:ln>
                            <a:noFill/>
                          </a:ln>
                          <a:solidFill>
                            <a:schemeClr val="tx1"/>
                          </a:solidFill>
                          <a:effectLst/>
                          <a:latin typeface="+mn-ea"/>
                          <a:ea typeface="+mn-ea"/>
                        </a:rPr>
                        <a:t>×</a:t>
                      </a:r>
                      <a:r>
                        <a:rPr kumimoji="0" lang="zh-CN" altLang="zh-CN" sz="2400" b="1" i="0" u="none" strike="noStrike" cap="none" normalizeH="0" baseline="0" dirty="0">
                          <a:ln>
                            <a:noFill/>
                          </a:ln>
                          <a:solidFill>
                            <a:schemeClr val="tx1"/>
                          </a:solidFill>
                          <a:effectLst/>
                          <a:latin typeface="+mn-ea"/>
                          <a:ea typeface="+mn-ea"/>
                        </a:rPr>
                        <a:t>（</a:t>
                      </a:r>
                      <a:r>
                        <a:rPr kumimoji="0" lang="en-US" altLang="zh-CN" sz="2400" b="1" i="0" u="none" strike="noStrike" cap="none" normalizeH="0" baseline="0" dirty="0">
                          <a:ln>
                            <a:noFill/>
                          </a:ln>
                          <a:solidFill>
                            <a:schemeClr val="tx1"/>
                          </a:solidFill>
                          <a:effectLst/>
                          <a:latin typeface="+mn-ea"/>
                          <a:ea typeface="+mn-ea"/>
                        </a:rPr>
                        <a:t>1+i</a:t>
                      </a:r>
                      <a:r>
                        <a:rPr kumimoji="0" lang="zh-CN" altLang="zh-CN" sz="2400" b="1" i="0" u="none" strike="noStrike" cap="none" normalizeH="0" baseline="0" dirty="0">
                          <a:ln>
                            <a:noFill/>
                          </a:ln>
                          <a:solidFill>
                            <a:schemeClr val="tx1"/>
                          </a:solidFill>
                          <a:effectLst/>
                          <a:latin typeface="+mn-ea"/>
                          <a:ea typeface="+mn-ea"/>
                        </a:rPr>
                        <a:t>）</a:t>
                      </a:r>
                      <a:r>
                        <a:rPr kumimoji="0" lang="en-US" altLang="zh-CN" sz="2400" b="1" i="0" u="none" strike="noStrike" cap="none" normalizeH="0" baseline="0" dirty="0">
                          <a:ln>
                            <a:noFill/>
                          </a:ln>
                          <a:solidFill>
                            <a:schemeClr val="tx1"/>
                          </a:solidFill>
                          <a:effectLst/>
                          <a:latin typeface="+mn-ea"/>
                          <a:ea typeface="+mn-ea"/>
                        </a:rPr>
                        <a:t>=A×</a:t>
                      </a:r>
                      <a:r>
                        <a:rPr kumimoji="0" lang="zh-CN" altLang="zh-CN" sz="2400" b="1" i="0" u="none" strike="noStrike" cap="none" normalizeH="0" baseline="0" dirty="0">
                          <a:ln>
                            <a:noFill/>
                          </a:ln>
                          <a:solidFill>
                            <a:schemeClr val="tx1"/>
                          </a:solidFill>
                          <a:effectLst/>
                          <a:latin typeface="+mn-ea"/>
                          <a:ea typeface="+mn-ea"/>
                        </a:rPr>
                        <a:t>（</a:t>
                      </a:r>
                      <a:r>
                        <a:rPr kumimoji="0" lang="en-US" altLang="zh-CN" sz="2400" b="1" i="0" u="none" strike="noStrike" cap="none" normalizeH="0" baseline="0" dirty="0">
                          <a:ln>
                            <a:noFill/>
                          </a:ln>
                          <a:solidFill>
                            <a:schemeClr val="tx1"/>
                          </a:solidFill>
                          <a:effectLst/>
                          <a:latin typeface="+mn-ea"/>
                          <a:ea typeface="+mn-ea"/>
                        </a:rPr>
                        <a:t>F/A</a:t>
                      </a:r>
                      <a:r>
                        <a:rPr kumimoji="0" lang="zh-CN" altLang="zh-CN" sz="2400" b="1" i="0" u="none" strike="noStrike" cap="none" normalizeH="0" baseline="0" dirty="0">
                          <a:ln>
                            <a:noFill/>
                          </a:ln>
                          <a:solidFill>
                            <a:schemeClr val="tx1"/>
                          </a:solidFill>
                          <a:effectLst/>
                          <a:latin typeface="+mn-ea"/>
                          <a:ea typeface="+mn-ea"/>
                        </a:rPr>
                        <a:t>，</a:t>
                      </a:r>
                      <a:r>
                        <a:rPr kumimoji="0" lang="en-US" altLang="zh-CN" sz="2400" b="1" i="0" u="none" strike="noStrike" cap="none" normalizeH="0" baseline="0" dirty="0">
                          <a:ln>
                            <a:noFill/>
                          </a:ln>
                          <a:solidFill>
                            <a:schemeClr val="tx1"/>
                          </a:solidFill>
                          <a:effectLst/>
                          <a:latin typeface="+mn-ea"/>
                          <a:ea typeface="+mn-ea"/>
                        </a:rPr>
                        <a:t>i</a:t>
                      </a:r>
                      <a:r>
                        <a:rPr kumimoji="0" lang="zh-CN" altLang="zh-CN" sz="2400" b="1" i="0" u="none" strike="noStrike" cap="none" normalizeH="0" baseline="0" dirty="0">
                          <a:ln>
                            <a:noFill/>
                          </a:ln>
                          <a:solidFill>
                            <a:schemeClr val="tx1"/>
                          </a:solidFill>
                          <a:effectLst/>
                          <a:latin typeface="+mn-ea"/>
                          <a:ea typeface="+mn-ea"/>
                        </a:rPr>
                        <a:t>，</a:t>
                      </a:r>
                      <a:r>
                        <a:rPr kumimoji="0" lang="en-US" altLang="zh-CN" sz="2400" b="1" i="0" u="none" strike="noStrike" cap="none" normalizeH="0" baseline="0" dirty="0">
                          <a:ln>
                            <a:noFill/>
                          </a:ln>
                          <a:solidFill>
                            <a:schemeClr val="tx1"/>
                          </a:solidFill>
                          <a:effectLst/>
                          <a:latin typeface="+mn-ea"/>
                          <a:ea typeface="+mn-ea"/>
                        </a:rPr>
                        <a:t>n</a:t>
                      </a:r>
                      <a:r>
                        <a:rPr kumimoji="0" lang="zh-CN" altLang="zh-CN" sz="2400" b="1" i="0" u="none" strike="noStrike" cap="none" normalizeH="0" baseline="0" dirty="0">
                          <a:ln>
                            <a:noFill/>
                          </a:ln>
                          <a:solidFill>
                            <a:schemeClr val="tx1"/>
                          </a:solidFill>
                          <a:effectLst/>
                          <a:latin typeface="+mn-ea"/>
                          <a:ea typeface="+mn-ea"/>
                        </a:rPr>
                        <a:t>）</a:t>
                      </a:r>
                      <a:r>
                        <a:rPr kumimoji="0" lang="en-US" altLang="zh-CN" sz="2400" b="1" i="0" u="none" strike="noStrike" cap="none" normalizeH="0" baseline="0" dirty="0">
                          <a:ln>
                            <a:noFill/>
                          </a:ln>
                          <a:solidFill>
                            <a:schemeClr val="tx1"/>
                          </a:solidFill>
                          <a:effectLst/>
                          <a:latin typeface="+mn-ea"/>
                          <a:ea typeface="+mn-ea"/>
                        </a:rPr>
                        <a:t>×</a:t>
                      </a:r>
                      <a:r>
                        <a:rPr kumimoji="0" lang="zh-CN" altLang="zh-CN" sz="2400" b="1" i="0" u="none" strike="noStrike" cap="none" normalizeH="0" baseline="0" dirty="0">
                          <a:ln>
                            <a:noFill/>
                          </a:ln>
                          <a:solidFill>
                            <a:schemeClr val="tx1"/>
                          </a:solidFill>
                          <a:effectLst/>
                          <a:latin typeface="+mn-ea"/>
                          <a:ea typeface="+mn-ea"/>
                        </a:rPr>
                        <a:t>（</a:t>
                      </a:r>
                      <a:r>
                        <a:rPr kumimoji="0" lang="en-US" altLang="zh-CN" sz="2400" b="1" i="0" u="none" strike="noStrike" cap="none" normalizeH="0" baseline="0" dirty="0">
                          <a:ln>
                            <a:noFill/>
                          </a:ln>
                          <a:solidFill>
                            <a:schemeClr val="tx1"/>
                          </a:solidFill>
                          <a:effectLst/>
                          <a:latin typeface="+mn-ea"/>
                          <a:ea typeface="+mn-ea"/>
                        </a:rPr>
                        <a:t>1+i</a:t>
                      </a:r>
                      <a:r>
                        <a:rPr kumimoji="0" lang="zh-CN" altLang="zh-CN" sz="2400" b="1" i="0" u="none" strike="noStrike" cap="none" normalizeH="0" baseline="0" dirty="0">
                          <a:ln>
                            <a:noFill/>
                          </a:ln>
                          <a:solidFill>
                            <a:schemeClr val="tx1"/>
                          </a:solidFill>
                          <a:effectLst/>
                          <a:latin typeface="+mn-ea"/>
                          <a:ea typeface="+mn-ea"/>
                        </a:rPr>
                        <a:t>）</a:t>
                      </a:r>
                      <a:endParaRPr kumimoji="0" lang="zh-CN" altLang="zh-CN" sz="2400" b="1" i="0" u="none" strike="noStrike" cap="none" normalizeH="0" baseline="0" dirty="0">
                        <a:ln>
                          <a:noFill/>
                        </a:ln>
                        <a:solidFill>
                          <a:schemeClr val="tx1"/>
                        </a:solidFill>
                        <a:effectLst/>
                        <a:latin typeface="+mn-ea"/>
                        <a:ea typeface="+mn-ea"/>
                        <a:cs typeface="Times New Roman" panose="02020603050405020304" pitchFamily="18" charset="0"/>
                      </a:endParaRPr>
                    </a:p>
                  </a:txBody>
                  <a:tcPr marL="59055" marR="5905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39638">
                <a:tc vMerge="1">
                  <a:txBody>
                    <a:bodyPr/>
                    <a:lstStyle/>
                    <a:p>
                      <a:endParaRPr lang="zh-CN" altLang="en-US"/>
                    </a:p>
                  </a:txBody>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zh-CN" altLang="zh-CN" sz="2400" b="1" i="0" u="none" strike="noStrike" cap="none" normalizeH="0" baseline="0" dirty="0">
                          <a:ln>
                            <a:noFill/>
                          </a:ln>
                          <a:solidFill>
                            <a:srgbClr val="000000"/>
                          </a:solidFill>
                          <a:effectLst/>
                          <a:latin typeface="+mn-ea"/>
                          <a:ea typeface="+mn-ea"/>
                        </a:rPr>
                        <a:t>方法</a:t>
                      </a:r>
                      <a:r>
                        <a:rPr kumimoji="0" lang="en-US" altLang="zh-CN" sz="2400" b="1" i="0" u="none" strike="noStrike" cap="none" normalizeH="0" baseline="0" dirty="0">
                          <a:ln>
                            <a:noFill/>
                          </a:ln>
                          <a:solidFill>
                            <a:srgbClr val="000000"/>
                          </a:solidFill>
                          <a:effectLst/>
                          <a:latin typeface="+mn-ea"/>
                          <a:ea typeface="+mn-ea"/>
                        </a:rPr>
                        <a:t>2</a:t>
                      </a:r>
                      <a:r>
                        <a:rPr kumimoji="0" lang="zh-CN" altLang="zh-CN" sz="2400" b="1" i="0" u="none" strike="noStrike" cap="none" normalizeH="0" baseline="0" dirty="0">
                          <a:ln>
                            <a:noFill/>
                          </a:ln>
                          <a:solidFill>
                            <a:srgbClr val="000000"/>
                          </a:solidFill>
                          <a:effectLst/>
                          <a:latin typeface="+mn-ea"/>
                          <a:ea typeface="+mn-ea"/>
                        </a:rPr>
                        <a:t>：</a:t>
                      </a:r>
                    </a:p>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en-US" altLang="zh-CN" sz="2400" b="1" i="0" u="none" strike="noStrike" cap="none" normalizeH="0" baseline="0" dirty="0">
                          <a:ln>
                            <a:noFill/>
                          </a:ln>
                          <a:solidFill>
                            <a:srgbClr val="000000"/>
                          </a:solidFill>
                          <a:effectLst/>
                          <a:latin typeface="+mn-ea"/>
                          <a:ea typeface="+mn-ea"/>
                        </a:rPr>
                        <a:t>=</a:t>
                      </a:r>
                      <a:r>
                        <a:rPr kumimoji="0" lang="zh-CN" altLang="zh-CN" sz="2400" b="1" i="0" u="none" strike="noStrike" cap="none" normalizeH="0" baseline="0" dirty="0">
                          <a:ln>
                            <a:noFill/>
                          </a:ln>
                          <a:solidFill>
                            <a:srgbClr val="000000"/>
                          </a:solidFill>
                          <a:effectLst/>
                          <a:latin typeface="+mn-ea"/>
                          <a:ea typeface="+mn-ea"/>
                        </a:rPr>
                        <a:t>年金额</a:t>
                      </a:r>
                      <a:r>
                        <a:rPr kumimoji="0" lang="en-US" altLang="zh-CN" sz="2400" b="1" i="0" u="none" strike="noStrike" cap="none" normalizeH="0" baseline="0" dirty="0">
                          <a:ln>
                            <a:noFill/>
                          </a:ln>
                          <a:solidFill>
                            <a:srgbClr val="000000"/>
                          </a:solidFill>
                          <a:effectLst/>
                          <a:latin typeface="+mn-ea"/>
                          <a:ea typeface="+mn-ea"/>
                        </a:rPr>
                        <a:t>×</a:t>
                      </a:r>
                      <a:r>
                        <a:rPr kumimoji="0" lang="zh-CN" altLang="zh-CN" sz="2400" b="1" i="0" u="none" strike="noStrike" cap="none" normalizeH="0" baseline="0" dirty="0">
                          <a:ln>
                            <a:noFill/>
                          </a:ln>
                          <a:solidFill>
                            <a:srgbClr val="000000"/>
                          </a:solidFill>
                          <a:effectLst/>
                          <a:latin typeface="+mn-ea"/>
                          <a:ea typeface="+mn-ea"/>
                        </a:rPr>
                        <a:t>预付年金终值系数</a:t>
                      </a:r>
                      <a:r>
                        <a:rPr kumimoji="0" lang="en-US" altLang="zh-CN" sz="2400" b="1" i="0" u="none" strike="noStrike" cap="none" normalizeH="0" baseline="0" dirty="0">
                          <a:ln>
                            <a:noFill/>
                          </a:ln>
                          <a:solidFill>
                            <a:srgbClr val="000000"/>
                          </a:solidFill>
                          <a:effectLst/>
                          <a:latin typeface="+mn-ea"/>
                          <a:ea typeface="+mn-ea"/>
                        </a:rPr>
                        <a:t>=A×[</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F/A</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i</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n+1</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-1]</a:t>
                      </a:r>
                      <a:endParaRPr kumimoji="0" lang="zh-CN" altLang="zh-CN" sz="2400" b="1" i="0" u="none" strike="noStrike" cap="none" normalizeH="0" baseline="0" dirty="0">
                        <a:ln>
                          <a:noFill/>
                        </a:ln>
                        <a:solidFill>
                          <a:srgbClr val="000000"/>
                        </a:solidFill>
                        <a:effectLst/>
                        <a:latin typeface="+mn-ea"/>
                        <a:ea typeface="+mn-ea"/>
                        <a:cs typeface="Times New Roman" panose="02020603050405020304" pitchFamily="18" charset="0"/>
                      </a:endParaRPr>
                    </a:p>
                  </a:txBody>
                  <a:tcPr marL="59055" marR="5905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9638">
                <a:tc rowSpan="2">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zh-CN" altLang="zh-CN" sz="2400" b="1" i="0" u="none" strike="noStrike" cap="none" normalizeH="0" baseline="0" dirty="0">
                          <a:ln>
                            <a:noFill/>
                          </a:ln>
                          <a:solidFill>
                            <a:srgbClr val="FF0000"/>
                          </a:solidFill>
                          <a:effectLst/>
                          <a:latin typeface="+mn-ea"/>
                          <a:ea typeface="+mn-ea"/>
                        </a:rPr>
                        <a:t>预付年金现值</a:t>
                      </a:r>
                      <a:endParaRPr kumimoji="0" lang="zh-CN" altLang="zh-CN" sz="2400" b="1" i="0" u="none" strike="noStrike" cap="none" normalizeH="0" baseline="0" dirty="0">
                        <a:ln>
                          <a:noFill/>
                        </a:ln>
                        <a:solidFill>
                          <a:srgbClr val="FF0000"/>
                        </a:solidFill>
                        <a:effectLst/>
                        <a:latin typeface="+mn-ea"/>
                        <a:ea typeface="+mn-ea"/>
                        <a:cs typeface="Times New Roman" panose="02020603050405020304" pitchFamily="18" charset="0"/>
                      </a:endParaRPr>
                    </a:p>
                  </a:txBody>
                  <a:tcPr marL="59055" marR="5905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zh-CN" altLang="zh-CN" sz="2400" b="1" i="0" u="none" strike="noStrike" cap="none" normalizeH="0" baseline="0" dirty="0">
                          <a:ln>
                            <a:noFill/>
                          </a:ln>
                          <a:solidFill>
                            <a:srgbClr val="000000"/>
                          </a:solidFill>
                          <a:effectLst/>
                          <a:latin typeface="+mn-ea"/>
                          <a:ea typeface="+mn-ea"/>
                        </a:rPr>
                        <a:t>方法</a:t>
                      </a:r>
                      <a:r>
                        <a:rPr kumimoji="0" lang="en-US" altLang="zh-CN" sz="2400" b="1" i="0" u="none" strike="noStrike" cap="none" normalizeH="0" baseline="0" dirty="0">
                          <a:ln>
                            <a:noFill/>
                          </a:ln>
                          <a:solidFill>
                            <a:srgbClr val="000000"/>
                          </a:solidFill>
                          <a:effectLst/>
                          <a:latin typeface="+mn-ea"/>
                          <a:ea typeface="+mn-ea"/>
                        </a:rPr>
                        <a:t>1</a:t>
                      </a:r>
                      <a:r>
                        <a:rPr kumimoji="0" lang="zh-CN" altLang="zh-CN" sz="2400" b="1" i="0" u="none" strike="noStrike" cap="none" normalizeH="0" baseline="0" dirty="0">
                          <a:ln>
                            <a:noFill/>
                          </a:ln>
                          <a:solidFill>
                            <a:srgbClr val="000000"/>
                          </a:solidFill>
                          <a:effectLst/>
                          <a:latin typeface="+mn-ea"/>
                          <a:ea typeface="+mn-ea"/>
                        </a:rPr>
                        <a:t>：</a:t>
                      </a:r>
                    </a:p>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en-US" altLang="zh-CN" sz="2400" b="1" i="0" u="none" strike="noStrike" cap="none" normalizeH="0" baseline="0" dirty="0">
                          <a:ln>
                            <a:noFill/>
                          </a:ln>
                          <a:solidFill>
                            <a:srgbClr val="000000"/>
                          </a:solidFill>
                          <a:effectLst/>
                          <a:latin typeface="+mn-ea"/>
                          <a:ea typeface="+mn-ea"/>
                        </a:rPr>
                        <a:t>=</a:t>
                      </a:r>
                      <a:r>
                        <a:rPr kumimoji="0" lang="zh-CN" altLang="zh-CN" sz="2400" b="1" i="0" u="none" strike="noStrike" cap="none" normalizeH="0" baseline="0" dirty="0">
                          <a:ln>
                            <a:noFill/>
                          </a:ln>
                          <a:solidFill>
                            <a:srgbClr val="000000"/>
                          </a:solidFill>
                          <a:effectLst/>
                          <a:latin typeface="+mn-ea"/>
                          <a:ea typeface="+mn-ea"/>
                        </a:rPr>
                        <a:t>同期的普通年金现值</a:t>
                      </a:r>
                      <a:r>
                        <a:rPr kumimoji="0" lang="en-US" altLang="zh-CN" sz="2400" b="1" i="0" u="none" strike="noStrike" cap="none" normalizeH="0" baseline="0" dirty="0">
                          <a:ln>
                            <a:noFill/>
                          </a:ln>
                          <a:solidFill>
                            <a:srgbClr val="000000"/>
                          </a:solidFill>
                          <a:effectLst/>
                          <a:latin typeface="+mn-ea"/>
                          <a:ea typeface="+mn-ea"/>
                        </a:rPr>
                        <a:t>×</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1+i</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=A×</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P/A</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i</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n</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1+i</a:t>
                      </a:r>
                      <a:r>
                        <a:rPr kumimoji="0" lang="zh-CN" altLang="zh-CN" sz="2400" b="1" i="0" u="none" strike="noStrike" cap="none" normalizeH="0" baseline="0" dirty="0">
                          <a:ln>
                            <a:noFill/>
                          </a:ln>
                          <a:solidFill>
                            <a:srgbClr val="000000"/>
                          </a:solidFill>
                          <a:effectLst/>
                          <a:latin typeface="+mn-ea"/>
                          <a:ea typeface="+mn-ea"/>
                        </a:rPr>
                        <a:t>）</a:t>
                      </a:r>
                      <a:endParaRPr kumimoji="0" lang="zh-CN" altLang="zh-CN" sz="2400" b="1" i="0" u="none" strike="noStrike" cap="none" normalizeH="0" baseline="0" dirty="0">
                        <a:ln>
                          <a:noFill/>
                        </a:ln>
                        <a:solidFill>
                          <a:srgbClr val="000000"/>
                        </a:solidFill>
                        <a:effectLst/>
                        <a:latin typeface="+mn-ea"/>
                        <a:ea typeface="+mn-ea"/>
                        <a:cs typeface="Times New Roman" panose="02020603050405020304" pitchFamily="18" charset="0"/>
                      </a:endParaRPr>
                    </a:p>
                  </a:txBody>
                  <a:tcPr marL="59055" marR="5905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39638">
                <a:tc vMerge="1">
                  <a:txBody>
                    <a:bodyPr/>
                    <a:lstStyle/>
                    <a:p>
                      <a:endParaRPr lang="zh-CN" altLang="en-US"/>
                    </a:p>
                  </a:txBody>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zh-CN" altLang="zh-CN" sz="2400" b="1" i="0" u="none" strike="noStrike" cap="none" normalizeH="0" baseline="0" dirty="0">
                          <a:ln>
                            <a:noFill/>
                          </a:ln>
                          <a:solidFill>
                            <a:srgbClr val="000000"/>
                          </a:solidFill>
                          <a:effectLst/>
                          <a:latin typeface="+mn-ea"/>
                          <a:ea typeface="+mn-ea"/>
                        </a:rPr>
                        <a:t>方法</a:t>
                      </a:r>
                      <a:r>
                        <a:rPr kumimoji="0" lang="en-US" altLang="zh-CN" sz="2400" b="1" i="0" u="none" strike="noStrike" cap="none" normalizeH="0" baseline="0" dirty="0">
                          <a:ln>
                            <a:noFill/>
                          </a:ln>
                          <a:solidFill>
                            <a:srgbClr val="000000"/>
                          </a:solidFill>
                          <a:effectLst/>
                          <a:latin typeface="+mn-ea"/>
                          <a:ea typeface="+mn-ea"/>
                        </a:rPr>
                        <a:t>2</a:t>
                      </a:r>
                      <a:r>
                        <a:rPr kumimoji="0" lang="zh-CN" altLang="zh-CN" sz="2400" b="1" i="0" u="none" strike="noStrike" cap="none" normalizeH="0" baseline="0" dirty="0">
                          <a:ln>
                            <a:noFill/>
                          </a:ln>
                          <a:solidFill>
                            <a:srgbClr val="000000"/>
                          </a:solidFill>
                          <a:effectLst/>
                          <a:latin typeface="+mn-ea"/>
                          <a:ea typeface="+mn-ea"/>
                        </a:rPr>
                        <a:t>：</a:t>
                      </a:r>
                    </a:p>
                    <a:p>
                      <a:pPr marL="0" marR="0" lvl="0" indent="0" algn="just" defTabSz="914400" rtl="0" eaLnBrk="1" fontAlgn="base" latinLnBrk="0" hangingPunct="1">
                        <a:lnSpc>
                          <a:spcPct val="110000"/>
                        </a:lnSpc>
                        <a:spcBef>
                          <a:spcPct val="0"/>
                        </a:spcBef>
                        <a:spcAft>
                          <a:spcPct val="0"/>
                        </a:spcAft>
                        <a:buClrTx/>
                        <a:buSzTx/>
                        <a:buFont typeface="Arial" panose="020B0604020202020204" pitchFamily="34" charset="0"/>
                        <a:buNone/>
                        <a:tabLst/>
                      </a:pPr>
                      <a:r>
                        <a:rPr kumimoji="0" lang="en-US" altLang="zh-CN" sz="2400" b="1" i="0" u="none" strike="noStrike" cap="none" normalizeH="0" baseline="0" dirty="0">
                          <a:ln>
                            <a:noFill/>
                          </a:ln>
                          <a:solidFill>
                            <a:srgbClr val="000000"/>
                          </a:solidFill>
                          <a:effectLst/>
                          <a:latin typeface="+mn-ea"/>
                          <a:ea typeface="+mn-ea"/>
                        </a:rPr>
                        <a:t>=</a:t>
                      </a:r>
                      <a:r>
                        <a:rPr kumimoji="0" lang="zh-CN" altLang="zh-CN" sz="2400" b="1" i="0" u="none" strike="noStrike" cap="none" normalizeH="0" baseline="0" dirty="0">
                          <a:ln>
                            <a:noFill/>
                          </a:ln>
                          <a:solidFill>
                            <a:srgbClr val="000000"/>
                          </a:solidFill>
                          <a:effectLst/>
                          <a:latin typeface="+mn-ea"/>
                          <a:ea typeface="+mn-ea"/>
                        </a:rPr>
                        <a:t>年金额</a:t>
                      </a:r>
                      <a:r>
                        <a:rPr kumimoji="0" lang="en-US" altLang="zh-CN" sz="2400" b="1" i="0" u="none" strike="noStrike" cap="none" normalizeH="0" baseline="0" dirty="0">
                          <a:ln>
                            <a:noFill/>
                          </a:ln>
                          <a:solidFill>
                            <a:srgbClr val="000000"/>
                          </a:solidFill>
                          <a:effectLst/>
                          <a:latin typeface="+mn-ea"/>
                          <a:ea typeface="+mn-ea"/>
                        </a:rPr>
                        <a:t>×</a:t>
                      </a:r>
                      <a:r>
                        <a:rPr kumimoji="0" lang="zh-CN" altLang="zh-CN" sz="2400" b="1" i="0" u="none" strike="noStrike" cap="none" normalizeH="0" baseline="0" dirty="0">
                          <a:ln>
                            <a:noFill/>
                          </a:ln>
                          <a:solidFill>
                            <a:srgbClr val="000000"/>
                          </a:solidFill>
                          <a:effectLst/>
                          <a:latin typeface="+mn-ea"/>
                          <a:ea typeface="+mn-ea"/>
                        </a:rPr>
                        <a:t>预付年金现值系数</a:t>
                      </a:r>
                      <a:r>
                        <a:rPr kumimoji="0" lang="en-US" altLang="zh-CN" sz="2400" b="1" i="0" u="none" strike="noStrike" cap="none" normalizeH="0" baseline="0" dirty="0">
                          <a:ln>
                            <a:noFill/>
                          </a:ln>
                          <a:solidFill>
                            <a:srgbClr val="000000"/>
                          </a:solidFill>
                          <a:effectLst/>
                          <a:latin typeface="+mn-ea"/>
                          <a:ea typeface="+mn-ea"/>
                        </a:rPr>
                        <a:t>=A×[</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P/A</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i</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n-1</a:t>
                      </a:r>
                      <a:r>
                        <a:rPr kumimoji="0" lang="zh-CN" altLang="zh-CN" sz="2400" b="1" i="0" u="none" strike="noStrike" cap="none" normalizeH="0" baseline="0" dirty="0">
                          <a:ln>
                            <a:noFill/>
                          </a:ln>
                          <a:solidFill>
                            <a:srgbClr val="000000"/>
                          </a:solidFill>
                          <a:effectLst/>
                          <a:latin typeface="+mn-ea"/>
                          <a:ea typeface="+mn-ea"/>
                        </a:rPr>
                        <a:t>）</a:t>
                      </a:r>
                      <a:r>
                        <a:rPr kumimoji="0" lang="en-US" altLang="zh-CN" sz="2400" b="1" i="0" u="none" strike="noStrike" cap="none" normalizeH="0" baseline="0" dirty="0">
                          <a:ln>
                            <a:noFill/>
                          </a:ln>
                          <a:solidFill>
                            <a:srgbClr val="000000"/>
                          </a:solidFill>
                          <a:effectLst/>
                          <a:latin typeface="+mn-ea"/>
                          <a:ea typeface="+mn-ea"/>
                        </a:rPr>
                        <a:t>+1]</a:t>
                      </a:r>
                      <a:endParaRPr kumimoji="0" lang="zh-CN" altLang="zh-CN" sz="2400" b="1" i="0" u="none" strike="noStrike" cap="none" normalizeH="0" baseline="0" dirty="0">
                        <a:ln>
                          <a:noFill/>
                        </a:ln>
                        <a:solidFill>
                          <a:srgbClr val="000000"/>
                        </a:solidFill>
                        <a:effectLst/>
                        <a:latin typeface="+mn-ea"/>
                        <a:ea typeface="+mn-ea"/>
                        <a:cs typeface="Times New Roman" panose="02020603050405020304" pitchFamily="18" charset="0"/>
                      </a:endParaRPr>
                    </a:p>
                  </a:txBody>
                  <a:tcPr marL="59055" marR="5905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20739797"/>
      </p:ext>
    </p:extLst>
  </p:cSld>
  <p:clrMapOvr>
    <a:masterClrMapping/>
  </p:clrMapOvr>
  <p:transition>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404134" y="1699832"/>
            <a:ext cx="10527029" cy="1514774"/>
          </a:xfrm>
          <a:prstGeom prst="rect">
            <a:avLst/>
          </a:prstGeom>
          <a:noFill/>
        </p:spPr>
        <p:txBody>
          <a:bodyPr wrap="square" rtlCol="0">
            <a:spAutoFit/>
          </a:bodyPr>
          <a:lstStyle/>
          <a:p>
            <a:pPr algn="just">
              <a:lnSpc>
                <a:spcPct val="150000"/>
              </a:lnSpc>
            </a:pPr>
            <a:r>
              <a:rPr lang="zh-CN" altLang="en-US" sz="2400" b="1" dirty="0">
                <a:solidFill>
                  <a:srgbClr val="FF0000"/>
                </a:solidFill>
              </a:rPr>
              <a:t>递延年金</a:t>
            </a:r>
            <a:r>
              <a:rPr lang="zh-CN" altLang="en-US" sz="2000" dirty="0"/>
              <a:t>是指</a:t>
            </a:r>
            <a:r>
              <a:rPr lang="zh-CN" altLang="en-US" sz="2000" b="1" dirty="0"/>
              <a:t>第一次收付发生在若干期</a:t>
            </a:r>
            <a:r>
              <a:rPr lang="zh-CN" altLang="en-US" sz="2000" dirty="0"/>
              <a:t>（假设为</a:t>
            </a:r>
            <a:r>
              <a:rPr lang="en-US" altLang="zh-CN" sz="2000" dirty="0"/>
              <a:t>m</a:t>
            </a:r>
            <a:r>
              <a:rPr lang="zh-CN" altLang="en-US" sz="2000" dirty="0"/>
              <a:t>期，</a:t>
            </a:r>
            <a:r>
              <a:rPr lang="en-US" altLang="zh-CN" sz="2000" dirty="0"/>
              <a:t>m≥1</a:t>
            </a:r>
            <a:r>
              <a:rPr lang="zh-CN" altLang="en-US" sz="2000" dirty="0"/>
              <a:t>）</a:t>
            </a:r>
            <a:r>
              <a:rPr lang="zh-CN" altLang="en-US" sz="2000" b="1" dirty="0"/>
              <a:t>以后</a:t>
            </a:r>
            <a:r>
              <a:rPr lang="zh-CN" altLang="en-US" sz="2000" dirty="0"/>
              <a:t>，即从</a:t>
            </a:r>
            <a:r>
              <a:rPr lang="en-US" altLang="zh-CN" sz="2000" dirty="0"/>
              <a:t>m+1</a:t>
            </a:r>
            <a:r>
              <a:rPr lang="zh-CN" altLang="en-US" sz="2000" dirty="0"/>
              <a:t>期期末开始每期</a:t>
            </a:r>
            <a:r>
              <a:rPr lang="zh-CN" altLang="en-US" sz="2000" b="1" dirty="0"/>
              <a:t>期末收付</a:t>
            </a:r>
            <a:r>
              <a:rPr lang="zh-CN" altLang="en-US" sz="2000" dirty="0"/>
              <a:t>的</a:t>
            </a:r>
            <a:r>
              <a:rPr lang="zh-CN" altLang="en-US" sz="2000" b="1" dirty="0"/>
              <a:t>等额款项</a:t>
            </a:r>
            <a:r>
              <a:rPr lang="zh-CN" altLang="en-US" sz="2000" dirty="0"/>
              <a:t>。它是普通年金的特殊形式，</a:t>
            </a:r>
            <a:r>
              <a:rPr lang="zh-CN" altLang="en-US" sz="2000" b="1" dirty="0"/>
              <a:t>凡不是从第一期开始的普通年金都是递延年金</a:t>
            </a:r>
            <a:r>
              <a:rPr lang="zh-CN" altLang="en-US" sz="2000" dirty="0"/>
              <a:t>，它是普通年金的特殊形式。</a:t>
            </a:r>
            <a:r>
              <a:rPr lang="en-US" altLang="zh-CN" sz="2000" dirty="0">
                <a:solidFill>
                  <a:srgbClr val="FF0000"/>
                </a:solidFill>
              </a:rPr>
              <a:t>m</a:t>
            </a:r>
            <a:r>
              <a:rPr lang="zh-CN" altLang="en-US" sz="2000" dirty="0">
                <a:solidFill>
                  <a:srgbClr val="FF0000"/>
                </a:solidFill>
              </a:rPr>
              <a:t>称为递延期</a:t>
            </a:r>
            <a:r>
              <a:rPr lang="en-US" altLang="zh-CN" sz="2000" dirty="0">
                <a:solidFill>
                  <a:srgbClr val="FF0000"/>
                </a:solidFill>
              </a:rPr>
              <a:t>,n</a:t>
            </a:r>
            <a:r>
              <a:rPr lang="zh-CN" altLang="en-US" sz="2000" dirty="0">
                <a:solidFill>
                  <a:srgbClr val="FF0000"/>
                </a:solidFill>
              </a:rPr>
              <a:t>代表等额收付的次数</a:t>
            </a:r>
            <a:r>
              <a:rPr lang="zh-CN" altLang="en-US" sz="2000" dirty="0"/>
              <a:t>（即</a:t>
            </a:r>
            <a:r>
              <a:rPr lang="en-US" altLang="zh-CN" sz="2000" dirty="0"/>
              <a:t>A</a:t>
            </a:r>
            <a:r>
              <a:rPr lang="zh-CN" altLang="en-US" sz="2000" dirty="0"/>
              <a:t>的个数）。</a:t>
            </a:r>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
        <p:nvSpPr>
          <p:cNvPr id="2" name="矩形 1"/>
          <p:cNvSpPr/>
          <p:nvPr/>
        </p:nvSpPr>
        <p:spPr>
          <a:xfrm>
            <a:off x="404134" y="1101966"/>
            <a:ext cx="3211135" cy="461665"/>
          </a:xfrm>
          <a:prstGeom prst="rect">
            <a:avLst/>
          </a:prstGeom>
        </p:spPr>
        <p:txBody>
          <a:bodyPr wrap="none">
            <a:spAutoFit/>
          </a:bodyPr>
          <a:lstStyle/>
          <a:p>
            <a:r>
              <a:rPr lang="en-US" altLang="zh-CN" sz="2400" b="1" dirty="0">
                <a:solidFill>
                  <a:srgbClr val="FF0000"/>
                </a:solidFill>
              </a:rPr>
              <a:t>3.</a:t>
            </a:r>
            <a:r>
              <a:rPr lang="zh-CN" altLang="en-US" sz="2400" b="1" dirty="0">
                <a:solidFill>
                  <a:srgbClr val="FF0000"/>
                </a:solidFill>
              </a:rPr>
              <a:t>递延年金终值和现值</a:t>
            </a:r>
          </a:p>
        </p:txBody>
      </p:sp>
      <p:pic>
        <p:nvPicPr>
          <p:cNvPr id="3" name="图片 2"/>
          <p:cNvPicPr>
            <a:picLocks noChangeAspect="1"/>
          </p:cNvPicPr>
          <p:nvPr/>
        </p:nvPicPr>
        <p:blipFill>
          <a:blip r:embed="rId2"/>
          <a:stretch>
            <a:fillRect/>
          </a:stretch>
        </p:blipFill>
        <p:spPr>
          <a:xfrm>
            <a:off x="1794204" y="3483864"/>
            <a:ext cx="7552943" cy="2761487"/>
          </a:xfrm>
          <a:prstGeom prst="rect">
            <a:avLst/>
          </a:prstGeom>
        </p:spPr>
      </p:pic>
    </p:spTree>
    <p:extLst>
      <p:ext uri="{BB962C8B-B14F-4D97-AF65-F5344CB8AC3E}">
        <p14:creationId xmlns:p14="http://schemas.microsoft.com/office/powerpoint/2010/main" val="41113498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387928" y="1398494"/>
            <a:ext cx="10666152" cy="2796407"/>
          </a:xfrm>
          <a:prstGeom prst="rect">
            <a:avLst/>
          </a:prstGeom>
          <a:noFill/>
        </p:spPr>
        <p:txBody>
          <a:bodyPr wrap="square" rtlCol="0">
            <a:spAutoFit/>
          </a:bodyPr>
          <a:lstStyle/>
          <a:p>
            <a:pPr algn="just">
              <a:lnSpc>
                <a:spcPct val="150000"/>
              </a:lnSpc>
            </a:pPr>
            <a:r>
              <a:rPr lang="zh-CN" altLang="en-US" sz="2400" dirty="0"/>
              <a:t>从上图中可知，递延年金的</a:t>
            </a:r>
            <a:r>
              <a:rPr lang="zh-CN" altLang="en-US" sz="2400" b="1" dirty="0"/>
              <a:t>第一次年金收付没有发生在第一期，而是隔了</a:t>
            </a:r>
            <a:r>
              <a:rPr lang="en-US" altLang="zh-CN" sz="2400" b="1" dirty="0"/>
              <a:t>m</a:t>
            </a:r>
            <a:r>
              <a:rPr lang="zh-CN" altLang="en-US" sz="2400" b="1" dirty="0"/>
              <a:t>期</a:t>
            </a:r>
            <a:r>
              <a:rPr lang="en-US" altLang="zh-CN" sz="2400" dirty="0"/>
              <a:t>(</a:t>
            </a:r>
            <a:r>
              <a:rPr lang="zh-CN" altLang="en-US" sz="2400" dirty="0"/>
              <a:t>这</a:t>
            </a:r>
            <a:r>
              <a:rPr lang="en-US" altLang="zh-CN" sz="2400" dirty="0"/>
              <a:t>m</a:t>
            </a:r>
            <a:r>
              <a:rPr lang="zh-CN" altLang="en-US" sz="2400" dirty="0"/>
              <a:t>期就是递延期</a:t>
            </a:r>
            <a:r>
              <a:rPr lang="en-US" altLang="zh-CN" sz="2400" dirty="0"/>
              <a:t>)</a:t>
            </a:r>
            <a:r>
              <a:rPr lang="zh-CN" altLang="en-US" sz="2400" dirty="0"/>
              <a:t>，在第</a:t>
            </a:r>
            <a:r>
              <a:rPr lang="en-US" altLang="zh-CN" sz="2400" dirty="0"/>
              <a:t>m+1</a:t>
            </a:r>
            <a:r>
              <a:rPr lang="zh-CN" altLang="en-US" sz="2400" dirty="0"/>
              <a:t>期的期末才发生第一次收付，</a:t>
            </a:r>
            <a:r>
              <a:rPr lang="zh-CN" altLang="en-US" sz="2400" b="1" dirty="0"/>
              <a:t>并且在以后的</a:t>
            </a:r>
            <a:r>
              <a:rPr lang="en-US" altLang="zh-CN" sz="2400" b="1" dirty="0"/>
              <a:t>n</a:t>
            </a:r>
            <a:r>
              <a:rPr lang="zh-CN" altLang="en-US" sz="2400" b="1" dirty="0"/>
              <a:t>期内，每期期末均发生等额的现金收支</a:t>
            </a:r>
            <a:r>
              <a:rPr lang="zh-CN" altLang="en-US" sz="2400" dirty="0"/>
              <a:t>。与普通年金相比，尽管期限一样，都是</a:t>
            </a:r>
            <a:r>
              <a:rPr lang="en-US" altLang="zh-CN" sz="2400" dirty="0"/>
              <a:t>(</a:t>
            </a:r>
            <a:r>
              <a:rPr lang="en-US" altLang="zh-CN" sz="2400" dirty="0" err="1"/>
              <a:t>m+n</a:t>
            </a:r>
            <a:r>
              <a:rPr lang="en-US" altLang="zh-CN" sz="2400" dirty="0"/>
              <a:t>)</a:t>
            </a:r>
            <a:r>
              <a:rPr lang="zh-CN" altLang="en-US" sz="2400" dirty="0"/>
              <a:t>期，但普通年金在</a:t>
            </a:r>
            <a:r>
              <a:rPr lang="en-US" altLang="zh-CN" sz="2400" dirty="0"/>
              <a:t>(</a:t>
            </a:r>
            <a:r>
              <a:rPr lang="en-US" altLang="zh-CN" sz="2400" dirty="0" err="1"/>
              <a:t>m+n</a:t>
            </a:r>
            <a:r>
              <a:rPr lang="en-US" altLang="zh-CN" sz="2400" dirty="0"/>
              <a:t>)</a:t>
            </a:r>
            <a:r>
              <a:rPr lang="zh-CN" altLang="en-US" sz="2400" dirty="0"/>
              <a:t>期内，每个期末都要发生收支，而递延年金在</a:t>
            </a:r>
            <a:r>
              <a:rPr lang="en-US" altLang="zh-CN" sz="2400" dirty="0"/>
              <a:t>(</a:t>
            </a:r>
            <a:r>
              <a:rPr lang="en-US" altLang="zh-CN" sz="2400" dirty="0" err="1"/>
              <a:t>m+n</a:t>
            </a:r>
            <a:r>
              <a:rPr lang="en-US" altLang="zh-CN" sz="2400" dirty="0"/>
              <a:t>)</a:t>
            </a:r>
            <a:r>
              <a:rPr lang="zh-CN" altLang="en-US" sz="2400" dirty="0"/>
              <a:t>期内，</a:t>
            </a:r>
            <a:r>
              <a:rPr lang="zh-CN" altLang="en-US" sz="2400" b="1" dirty="0"/>
              <a:t>只在后</a:t>
            </a:r>
            <a:r>
              <a:rPr lang="en-US" altLang="zh-CN" sz="2400" b="1" dirty="0"/>
              <a:t>n</a:t>
            </a:r>
            <a:r>
              <a:rPr lang="zh-CN" altLang="en-US" sz="2400" b="1" dirty="0"/>
              <a:t>期发生收支，前</a:t>
            </a:r>
            <a:r>
              <a:rPr lang="en-US" altLang="zh-CN" sz="2400" b="1" dirty="0"/>
              <a:t>m</a:t>
            </a:r>
            <a:r>
              <a:rPr lang="zh-CN" altLang="en-US" sz="2400" b="1" dirty="0"/>
              <a:t>期无收支发生。</a:t>
            </a:r>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14112203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408087" y="1709908"/>
            <a:ext cx="9396313" cy="2308324"/>
          </a:xfrm>
          <a:prstGeom prst="rect">
            <a:avLst/>
          </a:prstGeom>
          <a:noFill/>
        </p:spPr>
        <p:txBody>
          <a:bodyPr wrap="square" rtlCol="0">
            <a:spAutoFit/>
          </a:bodyPr>
          <a:lstStyle/>
          <a:p>
            <a:pPr algn="just">
              <a:lnSpc>
                <a:spcPct val="150000"/>
              </a:lnSpc>
            </a:pPr>
            <a:r>
              <a:rPr lang="zh-CN" altLang="en-US" sz="2400" dirty="0"/>
              <a:t>递延年金终值的大小，</a:t>
            </a:r>
            <a:r>
              <a:rPr lang="zh-CN" altLang="en-US" sz="2400" b="1" dirty="0">
                <a:solidFill>
                  <a:srgbClr val="FF0000"/>
                </a:solidFill>
              </a:rPr>
              <a:t>与递延期无关</a:t>
            </a:r>
            <a:r>
              <a:rPr lang="zh-CN" altLang="en-US" sz="2400" b="1" dirty="0"/>
              <a:t>，只与年金共支付了多少期有关</a:t>
            </a:r>
            <a:r>
              <a:rPr lang="zh-CN" altLang="en-US" sz="2400" dirty="0"/>
              <a:t>，它的计算方法与普通年金相同。</a:t>
            </a:r>
            <a:endParaRPr lang="en-US" altLang="zh-CN" sz="2400" dirty="0"/>
          </a:p>
          <a:p>
            <a:pPr algn="ctr">
              <a:lnSpc>
                <a:spcPct val="150000"/>
              </a:lnSpc>
            </a:pPr>
            <a:r>
              <a:rPr lang="en-US" altLang="zh-CN" sz="2400" b="1" dirty="0"/>
              <a:t>FA=A×(F/A</a:t>
            </a:r>
            <a:r>
              <a:rPr lang="zh-CN" altLang="en-US" sz="2400" b="1" dirty="0"/>
              <a:t>，</a:t>
            </a:r>
            <a:r>
              <a:rPr lang="en-US" altLang="zh-CN" sz="2400" b="1" dirty="0" err="1"/>
              <a:t>i</a:t>
            </a:r>
            <a:r>
              <a:rPr lang="zh-CN" altLang="en-US" sz="2400" b="1" dirty="0"/>
              <a:t>，</a:t>
            </a:r>
            <a:r>
              <a:rPr lang="en-US" altLang="zh-CN" sz="2400" b="1" dirty="0"/>
              <a:t>n)</a:t>
            </a:r>
          </a:p>
          <a:p>
            <a:pPr algn="just">
              <a:lnSpc>
                <a:spcPct val="150000"/>
              </a:lnSpc>
            </a:pPr>
            <a:endParaRPr lang="zh-CN" altLang="en-US" sz="2400" dirty="0"/>
          </a:p>
        </p:txBody>
      </p:sp>
      <p:sp>
        <p:nvSpPr>
          <p:cNvPr id="9" name="Rectangle 2"/>
          <p:cNvSpPr txBox="1">
            <a:spLocks noChangeArrowheads="1"/>
          </p:cNvSpPr>
          <p:nvPr/>
        </p:nvSpPr>
        <p:spPr>
          <a:xfrm>
            <a:off x="599576" y="1108575"/>
            <a:ext cx="8463742" cy="5878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dirty="0" smtClean="0">
                <a:solidFill>
                  <a:srgbClr val="C00000"/>
                </a:solidFill>
              </a:rPr>
              <a:t>（</a:t>
            </a:r>
            <a:r>
              <a:rPr lang="en-US" altLang="zh-CN" sz="2800" b="1" dirty="0" smtClean="0">
                <a:solidFill>
                  <a:srgbClr val="C00000"/>
                </a:solidFill>
              </a:rPr>
              <a:t>1</a:t>
            </a:r>
            <a:r>
              <a:rPr lang="zh-CN" altLang="en-US" sz="2800" b="1" dirty="0" smtClean="0">
                <a:solidFill>
                  <a:srgbClr val="C00000"/>
                </a:solidFill>
              </a:rPr>
              <a:t>）递</a:t>
            </a:r>
            <a:r>
              <a:rPr lang="zh-CN" altLang="en-US" sz="2800" b="1" dirty="0">
                <a:solidFill>
                  <a:srgbClr val="C00000"/>
                </a:solidFill>
              </a:rPr>
              <a:t>延年金终值计算</a:t>
            </a:r>
          </a:p>
        </p:txBody>
      </p:sp>
      <p:cxnSp>
        <p:nvCxnSpPr>
          <p:cNvPr id="3" name="直接箭头连接符 2"/>
          <p:cNvCxnSpPr/>
          <p:nvPr/>
        </p:nvCxnSpPr>
        <p:spPr>
          <a:xfrm>
            <a:off x="6219265" y="3371699"/>
            <a:ext cx="349623" cy="5109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96000" y="3983029"/>
            <a:ext cx="1519518" cy="400110"/>
          </a:xfrm>
          <a:prstGeom prst="rect">
            <a:avLst/>
          </a:prstGeom>
          <a:noFill/>
        </p:spPr>
        <p:txBody>
          <a:bodyPr wrap="square" rtlCol="0">
            <a:spAutoFit/>
          </a:bodyPr>
          <a:lstStyle/>
          <a:p>
            <a:r>
              <a:rPr lang="en-US" altLang="zh-CN" sz="2000" dirty="0">
                <a:solidFill>
                  <a:srgbClr val="FF0000"/>
                </a:solidFill>
              </a:rPr>
              <a:t>A</a:t>
            </a:r>
            <a:r>
              <a:rPr lang="zh-CN" altLang="en-US" sz="2000" dirty="0">
                <a:solidFill>
                  <a:srgbClr val="FF0000"/>
                </a:solidFill>
              </a:rPr>
              <a:t>的个数</a:t>
            </a:r>
          </a:p>
        </p:txBody>
      </p:sp>
      <p:sp>
        <p:nvSpPr>
          <p:cNvPr id="10" name="矩形 9"/>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22091955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12064" y="1330701"/>
            <a:ext cx="10588752" cy="3970318"/>
          </a:xfrm>
          <a:prstGeom prst="rect">
            <a:avLst/>
          </a:prstGeom>
          <a:noFill/>
        </p:spPr>
        <p:txBody>
          <a:bodyPr wrap="square" rtlCol="0">
            <a:spAutoFit/>
          </a:bodyPr>
          <a:lstStyle/>
          <a:p>
            <a:pPr algn="just">
              <a:lnSpc>
                <a:spcPct val="150000"/>
              </a:lnSpc>
            </a:pPr>
            <a:r>
              <a:rPr lang="zh-CN" altLang="en-US" sz="2400" b="1" dirty="0">
                <a:solidFill>
                  <a:srgbClr val="FF0000"/>
                </a:solidFill>
              </a:rPr>
              <a:t>例题</a:t>
            </a:r>
            <a:r>
              <a:rPr lang="en-US" altLang="zh-CN" sz="2400" b="1" dirty="0">
                <a:solidFill>
                  <a:srgbClr val="FF0000"/>
                </a:solidFill>
              </a:rPr>
              <a:t>2</a:t>
            </a:r>
            <a:r>
              <a:rPr lang="zh-CN" altLang="en-US" sz="2400" b="1" dirty="0" smtClean="0">
                <a:solidFill>
                  <a:srgbClr val="FF0000"/>
                </a:solidFill>
              </a:rPr>
              <a:t>－</a:t>
            </a:r>
            <a:r>
              <a:rPr lang="en-US" altLang="zh-CN" sz="2400" b="1" dirty="0" smtClean="0">
                <a:solidFill>
                  <a:srgbClr val="FF0000"/>
                </a:solidFill>
              </a:rPr>
              <a:t>9</a:t>
            </a:r>
            <a:r>
              <a:rPr lang="zh-CN" altLang="en-US" sz="2400" b="1" dirty="0" smtClean="0">
                <a:solidFill>
                  <a:srgbClr val="FF0000"/>
                </a:solidFill>
              </a:rPr>
              <a:t>：</a:t>
            </a:r>
            <a:r>
              <a:rPr lang="en-US" altLang="zh-CN" sz="2400" b="1" dirty="0" smtClean="0">
                <a:solidFill>
                  <a:srgbClr val="FF0000"/>
                </a:solidFill>
              </a:rPr>
              <a:t>P35 </a:t>
            </a:r>
            <a:r>
              <a:rPr lang="zh-CN" altLang="en-US" sz="2400" b="1" dirty="0" smtClean="0"/>
              <a:t>星</a:t>
            </a:r>
            <a:r>
              <a:rPr lang="zh-CN" altLang="en-US" sz="2400" b="1" dirty="0"/>
              <a:t>海公司于年初投资一个工程项目，估计从第</a:t>
            </a:r>
            <a:r>
              <a:rPr lang="en-US" altLang="zh-CN" sz="2400" b="1" dirty="0"/>
              <a:t>5</a:t>
            </a:r>
            <a:r>
              <a:rPr lang="zh-CN" altLang="en-US" sz="2400" b="1" dirty="0"/>
              <a:t>年开始到第</a:t>
            </a:r>
            <a:r>
              <a:rPr lang="en-US" altLang="zh-CN" sz="2400" b="1" dirty="0"/>
              <a:t>10</a:t>
            </a:r>
            <a:r>
              <a:rPr lang="zh-CN" altLang="en-US" sz="2400" b="1" dirty="0"/>
              <a:t>年，每年的年末可以获得收益</a:t>
            </a:r>
            <a:r>
              <a:rPr lang="en-US" altLang="zh-CN" sz="2400" b="1" dirty="0"/>
              <a:t>50000</a:t>
            </a:r>
            <a:r>
              <a:rPr lang="zh-CN" altLang="en-US" sz="2400" b="1" dirty="0"/>
              <a:t>元，假设项目的年利率</a:t>
            </a:r>
            <a:r>
              <a:rPr lang="en-US" altLang="zh-CN" sz="2400" b="1" dirty="0"/>
              <a:t>3%</a:t>
            </a:r>
            <a:r>
              <a:rPr lang="zh-CN" altLang="en-US" sz="2400" b="1" dirty="0"/>
              <a:t>，计算该投资项目的年收益终值。</a:t>
            </a:r>
          </a:p>
          <a:p>
            <a:pPr algn="just">
              <a:lnSpc>
                <a:spcPct val="150000"/>
              </a:lnSpc>
            </a:pPr>
            <a:r>
              <a:rPr lang="en-US" altLang="zh-CN" sz="2400" dirty="0"/>
              <a:t>FA</a:t>
            </a:r>
            <a:r>
              <a:rPr lang="zh-CN" altLang="en-US" sz="2400" dirty="0"/>
              <a:t>＝</a:t>
            </a:r>
            <a:r>
              <a:rPr lang="en-US" altLang="zh-CN" sz="2400" dirty="0"/>
              <a:t>A</a:t>
            </a:r>
            <a:r>
              <a:rPr lang="zh-CN" altLang="en-US" sz="2400" dirty="0"/>
              <a:t>（</a:t>
            </a:r>
            <a:r>
              <a:rPr lang="en-US" altLang="zh-CN" sz="2400" dirty="0"/>
              <a:t>F/A</a:t>
            </a:r>
            <a:r>
              <a:rPr lang="zh-CN" altLang="en-US" sz="2400" dirty="0"/>
              <a:t>，</a:t>
            </a:r>
            <a:r>
              <a:rPr lang="en-US" altLang="zh-CN" sz="2400" dirty="0" err="1"/>
              <a:t>i</a:t>
            </a:r>
            <a:r>
              <a:rPr lang="en-US" altLang="zh-CN" sz="2400" dirty="0"/>
              <a:t> </a:t>
            </a:r>
            <a:r>
              <a:rPr lang="zh-CN" altLang="en-US" sz="2400" dirty="0"/>
              <a:t>，</a:t>
            </a:r>
            <a:r>
              <a:rPr lang="en-US" altLang="zh-CN" sz="2400" dirty="0"/>
              <a:t>n</a:t>
            </a:r>
            <a:r>
              <a:rPr lang="zh-CN" altLang="en-US" sz="2400" dirty="0"/>
              <a:t>）</a:t>
            </a:r>
          </a:p>
          <a:p>
            <a:pPr algn="just">
              <a:lnSpc>
                <a:spcPct val="150000"/>
              </a:lnSpc>
            </a:pPr>
            <a:r>
              <a:rPr lang="zh-CN" altLang="en-US" sz="2400" dirty="0"/>
              <a:t>＝</a:t>
            </a:r>
            <a:r>
              <a:rPr lang="en-US" altLang="zh-CN" sz="2400" dirty="0"/>
              <a:t>50000</a:t>
            </a:r>
            <a:r>
              <a:rPr lang="zh-CN" altLang="en-US" sz="2400" dirty="0"/>
              <a:t>（</a:t>
            </a:r>
            <a:r>
              <a:rPr lang="en-US" altLang="zh-CN" sz="2400" dirty="0"/>
              <a:t>F/A</a:t>
            </a:r>
            <a:r>
              <a:rPr lang="zh-CN" altLang="en-US" sz="2400" dirty="0"/>
              <a:t>，</a:t>
            </a:r>
            <a:r>
              <a:rPr lang="en-US" altLang="zh-CN" sz="2400" dirty="0"/>
              <a:t>3% </a:t>
            </a:r>
            <a:r>
              <a:rPr lang="zh-CN" altLang="en-US" sz="2400" dirty="0"/>
              <a:t>，</a:t>
            </a:r>
            <a:r>
              <a:rPr lang="en-US" altLang="zh-CN" sz="2400" dirty="0"/>
              <a:t>6</a:t>
            </a:r>
            <a:r>
              <a:rPr lang="zh-CN" altLang="en-US" sz="2400" dirty="0"/>
              <a:t>）</a:t>
            </a:r>
          </a:p>
          <a:p>
            <a:pPr algn="just">
              <a:lnSpc>
                <a:spcPct val="150000"/>
              </a:lnSpc>
            </a:pPr>
            <a:r>
              <a:rPr lang="zh-CN" altLang="en-US" sz="2400" dirty="0"/>
              <a:t>＝</a:t>
            </a:r>
            <a:r>
              <a:rPr lang="en-US" altLang="zh-CN" sz="2400" dirty="0"/>
              <a:t>50000×6.4684</a:t>
            </a:r>
          </a:p>
          <a:p>
            <a:pPr algn="just">
              <a:lnSpc>
                <a:spcPct val="150000"/>
              </a:lnSpc>
            </a:pPr>
            <a:r>
              <a:rPr lang="zh-CN" altLang="en-US" sz="2400" dirty="0"/>
              <a:t>＝</a:t>
            </a:r>
            <a:r>
              <a:rPr lang="en-US" altLang="zh-CN" sz="2400" dirty="0"/>
              <a:t>323420</a:t>
            </a:r>
            <a:r>
              <a:rPr lang="zh-CN" altLang="en-US" sz="2400" dirty="0"/>
              <a:t>（元）</a:t>
            </a:r>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683412546"/>
      </p:ext>
    </p:extLst>
  </p:cSld>
  <p:clrMapOvr>
    <a:masterClrMapping/>
  </p:clrMapOvr>
  <p:transition>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77826"/>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1445" name="矩形 77829"/>
          <p:cNvSpPr>
            <a:spLocks noChangeArrowheads="1"/>
          </p:cNvSpPr>
          <p:nvPr/>
        </p:nvSpPr>
        <p:spPr bwMode="auto">
          <a:xfrm>
            <a:off x="0" y="303053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9" name="直接连接符 18"/>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1696461"/>
            <a:ext cx="10312263" cy="4154984"/>
          </a:xfrm>
          <a:prstGeom prst="rect">
            <a:avLst/>
          </a:prstGeom>
          <a:noFill/>
        </p:spPr>
        <p:txBody>
          <a:bodyPr wrap="square" rtlCol="0">
            <a:spAutoFit/>
          </a:bodyPr>
          <a:lstStyle/>
          <a:p>
            <a:pPr algn="just"/>
            <a:r>
              <a:rPr lang="zh-CN" altLang="en-US" sz="2400" dirty="0"/>
              <a:t>递延年金的现值可用三种方法来计算。</a:t>
            </a:r>
          </a:p>
          <a:p>
            <a:pPr algn="just"/>
            <a:r>
              <a:rPr lang="en-US" altLang="zh-CN" sz="2400" dirty="0"/>
              <a:t>(1)	 </a:t>
            </a:r>
            <a:r>
              <a:rPr lang="zh-CN" altLang="en-US" sz="2400" dirty="0"/>
              <a:t>把递延年金视为</a:t>
            </a:r>
            <a:r>
              <a:rPr lang="en-US" altLang="zh-CN" sz="2400" b="1" dirty="0">
                <a:solidFill>
                  <a:srgbClr val="FF0000"/>
                </a:solidFill>
              </a:rPr>
              <a:t>n</a:t>
            </a:r>
            <a:r>
              <a:rPr lang="zh-CN" altLang="en-US" sz="2400" b="1" dirty="0">
                <a:solidFill>
                  <a:srgbClr val="FF0000"/>
                </a:solidFill>
              </a:rPr>
              <a:t>期的普通年金</a:t>
            </a:r>
            <a:r>
              <a:rPr lang="zh-CN" altLang="en-US" sz="2400" dirty="0"/>
              <a:t>，求出年金在递延期期末</a:t>
            </a:r>
            <a:r>
              <a:rPr lang="en-US" altLang="zh-CN" sz="2400" b="1" dirty="0">
                <a:solidFill>
                  <a:srgbClr val="7030A0"/>
                </a:solidFill>
              </a:rPr>
              <a:t>m</a:t>
            </a:r>
            <a:r>
              <a:rPr lang="zh-CN" altLang="en-US" sz="2400" b="1" dirty="0">
                <a:solidFill>
                  <a:srgbClr val="7030A0"/>
                </a:solidFill>
              </a:rPr>
              <a:t>点的现值</a:t>
            </a:r>
            <a:r>
              <a:rPr lang="zh-CN" altLang="en-US" sz="2400" dirty="0"/>
              <a:t>，再将</a:t>
            </a:r>
            <a:r>
              <a:rPr lang="en-US" altLang="zh-CN" sz="2400" b="1" dirty="0">
                <a:solidFill>
                  <a:srgbClr val="7030A0"/>
                </a:solidFill>
              </a:rPr>
              <a:t>m</a:t>
            </a:r>
            <a:r>
              <a:rPr lang="zh-CN" altLang="en-US" sz="2400" b="1" dirty="0">
                <a:solidFill>
                  <a:srgbClr val="7030A0"/>
                </a:solidFill>
              </a:rPr>
              <a:t>点的现值调整到第一期期初</a:t>
            </a:r>
            <a:r>
              <a:rPr lang="zh-CN" altLang="en-US" sz="2400" dirty="0"/>
              <a:t>。</a:t>
            </a:r>
          </a:p>
          <a:p>
            <a:pPr algn="ctr"/>
            <a:r>
              <a:rPr lang="en-US" altLang="zh-CN" sz="2400" b="1" dirty="0"/>
              <a:t>PA=</a:t>
            </a:r>
            <a:r>
              <a:rPr lang="en-US" altLang="zh-CN" sz="2400" b="1" dirty="0">
                <a:solidFill>
                  <a:srgbClr val="FF0000"/>
                </a:solidFill>
              </a:rPr>
              <a:t>A×(P/A</a:t>
            </a:r>
            <a:r>
              <a:rPr lang="zh-CN" altLang="en-US" sz="2400" b="1" dirty="0">
                <a:solidFill>
                  <a:srgbClr val="FF0000"/>
                </a:solidFill>
              </a:rPr>
              <a:t>，</a:t>
            </a:r>
            <a:r>
              <a:rPr lang="en-US" altLang="zh-CN" sz="2400" b="1" dirty="0">
                <a:solidFill>
                  <a:srgbClr val="FF0000"/>
                </a:solidFill>
              </a:rPr>
              <a:t>i</a:t>
            </a:r>
            <a:r>
              <a:rPr lang="zh-CN" altLang="en-US" sz="2400" b="1" dirty="0">
                <a:solidFill>
                  <a:srgbClr val="FF0000"/>
                </a:solidFill>
              </a:rPr>
              <a:t>，</a:t>
            </a:r>
            <a:r>
              <a:rPr lang="en-US" altLang="zh-CN" sz="2400" b="1" dirty="0">
                <a:solidFill>
                  <a:srgbClr val="FF0000"/>
                </a:solidFill>
              </a:rPr>
              <a:t>n)</a:t>
            </a:r>
            <a:r>
              <a:rPr lang="en-US" altLang="zh-CN" sz="2400" b="1" dirty="0">
                <a:solidFill>
                  <a:srgbClr val="7030A0"/>
                </a:solidFill>
              </a:rPr>
              <a:t>×(P/F</a:t>
            </a:r>
            <a:r>
              <a:rPr lang="zh-CN" altLang="en-US" sz="2400" b="1" dirty="0">
                <a:solidFill>
                  <a:srgbClr val="7030A0"/>
                </a:solidFill>
              </a:rPr>
              <a:t>，</a:t>
            </a:r>
            <a:r>
              <a:rPr lang="en-US" altLang="zh-CN" sz="2400" b="1" dirty="0">
                <a:solidFill>
                  <a:srgbClr val="7030A0"/>
                </a:solidFill>
              </a:rPr>
              <a:t>i</a:t>
            </a:r>
            <a:r>
              <a:rPr lang="zh-CN" altLang="en-US" sz="2400" b="1" dirty="0">
                <a:solidFill>
                  <a:srgbClr val="7030A0"/>
                </a:solidFill>
              </a:rPr>
              <a:t>，</a:t>
            </a:r>
            <a:r>
              <a:rPr lang="en-US" altLang="zh-CN" sz="2400" b="1" dirty="0">
                <a:solidFill>
                  <a:srgbClr val="7030A0"/>
                </a:solidFill>
              </a:rPr>
              <a:t>m)</a:t>
            </a:r>
          </a:p>
          <a:p>
            <a:pPr algn="just"/>
            <a:r>
              <a:rPr lang="en-US" altLang="zh-CN" sz="2400" dirty="0"/>
              <a:t>(2) </a:t>
            </a:r>
            <a:r>
              <a:rPr lang="zh-CN" altLang="en-US" sz="2400" dirty="0"/>
              <a:t>先假设递延期也发生收支，则</a:t>
            </a:r>
            <a:r>
              <a:rPr lang="zh-CN" altLang="en-US" sz="2400" b="1" dirty="0">
                <a:solidFill>
                  <a:srgbClr val="FF0000"/>
                </a:solidFill>
              </a:rPr>
              <a:t>变成一个</a:t>
            </a:r>
            <a:r>
              <a:rPr lang="en-US" altLang="zh-CN" sz="2400" b="1" dirty="0">
                <a:solidFill>
                  <a:srgbClr val="FF0000"/>
                </a:solidFill>
              </a:rPr>
              <a:t>(</a:t>
            </a:r>
            <a:r>
              <a:rPr lang="en-US" altLang="zh-CN" sz="2400" b="1" dirty="0" err="1">
                <a:solidFill>
                  <a:srgbClr val="FF0000"/>
                </a:solidFill>
              </a:rPr>
              <a:t>m+n</a:t>
            </a:r>
            <a:r>
              <a:rPr lang="en-US" altLang="zh-CN" sz="2400" b="1" dirty="0">
                <a:solidFill>
                  <a:srgbClr val="FF0000"/>
                </a:solidFill>
              </a:rPr>
              <a:t>)</a:t>
            </a:r>
            <a:r>
              <a:rPr lang="zh-CN" altLang="en-US" sz="2400" b="1" dirty="0">
                <a:solidFill>
                  <a:srgbClr val="FF0000"/>
                </a:solidFill>
              </a:rPr>
              <a:t>期的普通年金</a:t>
            </a:r>
            <a:r>
              <a:rPr lang="zh-CN" altLang="en-US" sz="2400" dirty="0"/>
              <a:t>，算出</a:t>
            </a:r>
            <a:r>
              <a:rPr lang="en-US" altLang="zh-CN" sz="2400" dirty="0"/>
              <a:t>(</a:t>
            </a:r>
            <a:r>
              <a:rPr lang="en-US" altLang="zh-CN" sz="2400" dirty="0" err="1"/>
              <a:t>m+n</a:t>
            </a:r>
            <a:r>
              <a:rPr lang="en-US" altLang="zh-CN" sz="2400" dirty="0"/>
              <a:t>)</a:t>
            </a:r>
            <a:r>
              <a:rPr lang="zh-CN" altLang="en-US" sz="2400" dirty="0"/>
              <a:t>期的年金现值，再</a:t>
            </a:r>
            <a:r>
              <a:rPr lang="zh-CN" altLang="en-US" sz="2400" dirty="0">
                <a:solidFill>
                  <a:srgbClr val="FF0000"/>
                </a:solidFill>
              </a:rPr>
              <a:t>扣除</a:t>
            </a:r>
            <a:r>
              <a:rPr lang="zh-CN" altLang="en-US" sz="2400" dirty="0"/>
              <a:t>并</a:t>
            </a:r>
            <a:r>
              <a:rPr lang="zh-CN" altLang="en-US" sz="2400" dirty="0">
                <a:latin typeface="+mn-ea"/>
              </a:rPr>
              <a:t>未发生年金收支的</a:t>
            </a:r>
            <a:r>
              <a:rPr lang="en-US" altLang="zh-CN" sz="2400" b="1" dirty="0">
                <a:solidFill>
                  <a:srgbClr val="7030A0"/>
                </a:solidFill>
                <a:latin typeface="+mn-ea"/>
              </a:rPr>
              <a:t>m</a:t>
            </a:r>
            <a:r>
              <a:rPr lang="zh-CN" altLang="en-US" sz="2400" b="1" dirty="0">
                <a:solidFill>
                  <a:srgbClr val="7030A0"/>
                </a:solidFill>
                <a:latin typeface="+mn-ea"/>
              </a:rPr>
              <a:t>期递延期的年金现值</a:t>
            </a:r>
            <a:r>
              <a:rPr lang="zh-CN" altLang="en-US" sz="2400" dirty="0"/>
              <a:t>，即可求得递延年金现值。</a:t>
            </a:r>
          </a:p>
          <a:p>
            <a:pPr algn="ctr"/>
            <a:r>
              <a:rPr lang="en-US" altLang="zh-CN" sz="2400" b="1" dirty="0"/>
              <a:t>PA=</a:t>
            </a:r>
            <a:r>
              <a:rPr lang="en-US" altLang="zh-CN" sz="2400" b="1" dirty="0">
                <a:solidFill>
                  <a:srgbClr val="FF0000"/>
                </a:solidFill>
              </a:rPr>
              <a:t>A×[(P/A</a:t>
            </a:r>
            <a:r>
              <a:rPr lang="zh-CN" altLang="en-US" sz="2400" b="1" dirty="0">
                <a:solidFill>
                  <a:srgbClr val="FF0000"/>
                </a:solidFill>
              </a:rPr>
              <a:t>，</a:t>
            </a:r>
            <a:r>
              <a:rPr lang="en-US" altLang="zh-CN" sz="2400" b="1" dirty="0">
                <a:solidFill>
                  <a:srgbClr val="FF0000"/>
                </a:solidFill>
              </a:rPr>
              <a:t>i</a:t>
            </a:r>
            <a:r>
              <a:rPr lang="zh-CN" altLang="en-US" sz="2400" b="1" dirty="0">
                <a:solidFill>
                  <a:srgbClr val="FF0000"/>
                </a:solidFill>
              </a:rPr>
              <a:t>，</a:t>
            </a:r>
            <a:r>
              <a:rPr lang="en-US" altLang="zh-CN" sz="2400" b="1" dirty="0" err="1">
                <a:solidFill>
                  <a:srgbClr val="FF0000"/>
                </a:solidFill>
              </a:rPr>
              <a:t>m+n</a:t>
            </a:r>
            <a:r>
              <a:rPr lang="en-US" altLang="zh-CN" sz="2400" b="1" dirty="0">
                <a:solidFill>
                  <a:srgbClr val="FF0000"/>
                </a:solidFill>
              </a:rPr>
              <a:t>)</a:t>
            </a:r>
            <a:r>
              <a:rPr lang="zh-CN" altLang="en-US" sz="2400" b="1" dirty="0">
                <a:solidFill>
                  <a:srgbClr val="7030A0"/>
                </a:solidFill>
              </a:rPr>
              <a:t>－</a:t>
            </a:r>
            <a:r>
              <a:rPr lang="en-US" altLang="zh-CN" sz="2400" b="1" dirty="0">
                <a:solidFill>
                  <a:srgbClr val="7030A0"/>
                </a:solidFill>
              </a:rPr>
              <a:t>(P/A</a:t>
            </a:r>
            <a:r>
              <a:rPr lang="zh-CN" altLang="en-US" sz="2400" b="1" dirty="0">
                <a:solidFill>
                  <a:srgbClr val="7030A0"/>
                </a:solidFill>
              </a:rPr>
              <a:t>，</a:t>
            </a:r>
            <a:r>
              <a:rPr lang="en-US" altLang="zh-CN" sz="2400" b="1" dirty="0">
                <a:solidFill>
                  <a:srgbClr val="7030A0"/>
                </a:solidFill>
              </a:rPr>
              <a:t>i</a:t>
            </a:r>
            <a:r>
              <a:rPr lang="zh-CN" altLang="en-US" sz="2400" b="1" dirty="0">
                <a:solidFill>
                  <a:srgbClr val="7030A0"/>
                </a:solidFill>
              </a:rPr>
              <a:t>，</a:t>
            </a:r>
            <a:r>
              <a:rPr lang="en-US" altLang="zh-CN" sz="2400" b="1" dirty="0">
                <a:solidFill>
                  <a:srgbClr val="7030A0"/>
                </a:solidFill>
              </a:rPr>
              <a:t>m)</a:t>
            </a:r>
            <a:r>
              <a:rPr lang="en-US" altLang="zh-CN" sz="2400" b="1" dirty="0">
                <a:solidFill>
                  <a:srgbClr val="FF0000"/>
                </a:solidFill>
              </a:rPr>
              <a:t>]</a:t>
            </a:r>
          </a:p>
          <a:p>
            <a:pPr algn="just"/>
            <a:r>
              <a:rPr lang="en-US" altLang="zh-CN" sz="2400" dirty="0"/>
              <a:t>(3)</a:t>
            </a:r>
            <a:r>
              <a:rPr lang="zh-CN" altLang="en-US" sz="2400" dirty="0"/>
              <a:t>先算出</a:t>
            </a:r>
            <a:r>
              <a:rPr lang="zh-CN" altLang="en-US" sz="2400" b="1" dirty="0">
                <a:solidFill>
                  <a:srgbClr val="FF0000"/>
                </a:solidFill>
              </a:rPr>
              <a:t>递延年金的终值</a:t>
            </a:r>
            <a:r>
              <a:rPr lang="en-US" altLang="zh-CN" sz="2400" dirty="0"/>
              <a:t>,</a:t>
            </a:r>
            <a:r>
              <a:rPr lang="zh-CN" altLang="en-US" sz="2400" dirty="0"/>
              <a:t>再将</a:t>
            </a:r>
            <a:r>
              <a:rPr lang="zh-CN" altLang="en-US" sz="2400" b="1" dirty="0">
                <a:solidFill>
                  <a:srgbClr val="7030A0"/>
                </a:solidFill>
              </a:rPr>
              <a:t>终值折算到第一期期初</a:t>
            </a:r>
            <a:r>
              <a:rPr lang="zh-CN" altLang="en-US" sz="2400" dirty="0"/>
              <a:t>，即可求得递延年金的现值。</a:t>
            </a:r>
            <a:endParaRPr lang="en-US" altLang="zh-CN" sz="2400" dirty="0"/>
          </a:p>
          <a:p>
            <a:pPr algn="just"/>
            <a:r>
              <a:rPr lang="en-US" altLang="zh-CN" sz="2400" b="1" dirty="0"/>
              <a:t>                             PA=</a:t>
            </a:r>
            <a:r>
              <a:rPr lang="en-US" altLang="zh-CN" sz="2400" b="1" dirty="0">
                <a:solidFill>
                  <a:srgbClr val="FF0000"/>
                </a:solidFill>
              </a:rPr>
              <a:t>A×(F/A</a:t>
            </a:r>
            <a:r>
              <a:rPr lang="zh-CN" altLang="en-US" sz="2400" b="1" dirty="0">
                <a:solidFill>
                  <a:srgbClr val="FF0000"/>
                </a:solidFill>
              </a:rPr>
              <a:t>，</a:t>
            </a:r>
            <a:r>
              <a:rPr lang="en-US" altLang="zh-CN" sz="2400" b="1" dirty="0">
                <a:solidFill>
                  <a:srgbClr val="FF0000"/>
                </a:solidFill>
              </a:rPr>
              <a:t>i</a:t>
            </a:r>
            <a:r>
              <a:rPr lang="zh-CN" altLang="en-US" sz="2400" b="1" dirty="0">
                <a:solidFill>
                  <a:srgbClr val="FF0000"/>
                </a:solidFill>
              </a:rPr>
              <a:t>，</a:t>
            </a:r>
            <a:r>
              <a:rPr lang="en-US" altLang="zh-CN" sz="2400" b="1" dirty="0">
                <a:solidFill>
                  <a:srgbClr val="FF0000"/>
                </a:solidFill>
              </a:rPr>
              <a:t>n)</a:t>
            </a:r>
            <a:r>
              <a:rPr lang="en-US" altLang="zh-CN" sz="2400" b="1" dirty="0">
                <a:solidFill>
                  <a:srgbClr val="7030A0"/>
                </a:solidFill>
              </a:rPr>
              <a:t>×(P/F</a:t>
            </a:r>
            <a:r>
              <a:rPr lang="zh-CN" altLang="en-US" sz="2400" b="1" dirty="0">
                <a:solidFill>
                  <a:srgbClr val="7030A0"/>
                </a:solidFill>
              </a:rPr>
              <a:t>，</a:t>
            </a:r>
            <a:r>
              <a:rPr lang="en-US" altLang="zh-CN" sz="2400" b="1" dirty="0">
                <a:solidFill>
                  <a:srgbClr val="7030A0"/>
                </a:solidFill>
              </a:rPr>
              <a:t>i</a:t>
            </a:r>
            <a:r>
              <a:rPr lang="zh-CN" altLang="en-US" sz="2400" b="1" dirty="0">
                <a:solidFill>
                  <a:srgbClr val="7030A0"/>
                </a:solidFill>
              </a:rPr>
              <a:t>，</a:t>
            </a:r>
            <a:r>
              <a:rPr lang="en-US" altLang="zh-CN" sz="2400" b="1" dirty="0" err="1">
                <a:solidFill>
                  <a:srgbClr val="7030A0"/>
                </a:solidFill>
              </a:rPr>
              <a:t>m+n</a:t>
            </a:r>
            <a:r>
              <a:rPr lang="en-US" altLang="zh-CN" sz="2400" b="1" dirty="0">
                <a:solidFill>
                  <a:srgbClr val="7030A0"/>
                </a:solidFill>
              </a:rPr>
              <a:t>)</a:t>
            </a:r>
          </a:p>
        </p:txBody>
      </p:sp>
      <p:sp>
        <p:nvSpPr>
          <p:cNvPr id="10" name="Rectangle 2"/>
          <p:cNvSpPr txBox="1">
            <a:spLocks noChangeArrowheads="1"/>
          </p:cNvSpPr>
          <p:nvPr/>
        </p:nvSpPr>
        <p:spPr>
          <a:xfrm>
            <a:off x="599576" y="1108575"/>
            <a:ext cx="8463742" cy="5878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dirty="0" smtClean="0">
                <a:solidFill>
                  <a:srgbClr val="C00000"/>
                </a:solidFill>
              </a:rPr>
              <a:t>（</a:t>
            </a:r>
            <a:r>
              <a:rPr lang="en-US" altLang="zh-CN" sz="2800" b="1" dirty="0" smtClean="0">
                <a:solidFill>
                  <a:srgbClr val="C00000"/>
                </a:solidFill>
              </a:rPr>
              <a:t>2</a:t>
            </a:r>
            <a:r>
              <a:rPr lang="zh-CN" altLang="en-US" sz="2800" b="1" dirty="0" smtClean="0">
                <a:solidFill>
                  <a:srgbClr val="C00000"/>
                </a:solidFill>
              </a:rPr>
              <a:t>）递</a:t>
            </a:r>
            <a:r>
              <a:rPr lang="zh-CN" altLang="en-US" sz="2800" b="1" dirty="0">
                <a:solidFill>
                  <a:srgbClr val="C00000"/>
                </a:solidFill>
              </a:rPr>
              <a:t>延年金现值计算</a:t>
            </a:r>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2922884290"/>
      </p:ext>
    </p:extLst>
  </p:cSld>
  <p:clrMapOvr>
    <a:masterClrMapping/>
  </p:clrMapOvr>
  <p:transition>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99577" y="1358715"/>
            <a:ext cx="4420479" cy="461665"/>
          </a:xfrm>
          <a:prstGeom prst="rect">
            <a:avLst/>
          </a:prstGeom>
          <a:solidFill>
            <a:schemeClr val="accent2">
              <a:lumMod val="20000"/>
              <a:lumOff val="80000"/>
            </a:schemeClr>
          </a:solidFill>
        </p:spPr>
        <p:txBody>
          <a:bodyPr wrap="square" rtlCol="0">
            <a:spAutoFit/>
          </a:bodyPr>
          <a:lstStyle/>
          <a:p>
            <a:r>
              <a:rPr lang="zh-CN" altLang="en-US" sz="2400" b="1" dirty="0" smtClean="0"/>
              <a:t>（一）货币</a:t>
            </a:r>
            <a:r>
              <a:rPr lang="zh-CN" altLang="en-US" sz="2400" b="1" dirty="0"/>
              <a:t>时间价值</a:t>
            </a:r>
            <a:r>
              <a:rPr lang="zh-CN" altLang="en-US" sz="2400" b="1" dirty="0" smtClean="0"/>
              <a:t>的含义</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438912" y="2175586"/>
            <a:ext cx="10808208" cy="2215991"/>
          </a:xfrm>
          <a:prstGeom prst="rect">
            <a:avLst/>
          </a:prstGeom>
          <a:noFill/>
        </p:spPr>
        <p:txBody>
          <a:bodyPr wrap="square" rtlCol="0">
            <a:spAutoFit/>
          </a:bodyPr>
          <a:lstStyle/>
          <a:p>
            <a:pPr algn="just">
              <a:lnSpc>
                <a:spcPct val="150000"/>
              </a:lnSpc>
            </a:pPr>
            <a:r>
              <a:rPr lang="zh-CN" altLang="en-US" sz="2400" b="1" dirty="0" smtClean="0"/>
              <a:t>资金时间</a:t>
            </a:r>
            <a:r>
              <a:rPr lang="zh-CN" altLang="en-US" sz="2400" b="1" dirty="0"/>
              <a:t>价值</a:t>
            </a:r>
            <a:r>
              <a:rPr lang="zh-CN" altLang="en-US" sz="2400" b="1" dirty="0" smtClean="0"/>
              <a:t>，</a:t>
            </a:r>
            <a:r>
              <a:rPr lang="zh-CN" altLang="en-US" sz="2400" dirty="0"/>
              <a:t>也称为</a:t>
            </a:r>
            <a:r>
              <a:rPr lang="zh-CN" altLang="en-US" sz="2400" dirty="0" smtClean="0"/>
              <a:t>货币的时间价值，是</a:t>
            </a:r>
            <a:r>
              <a:rPr lang="zh-CN" altLang="en-US" sz="2400" dirty="0"/>
              <a:t>指在</a:t>
            </a:r>
            <a:r>
              <a:rPr lang="zh-CN" altLang="en-US" sz="2400" b="1" dirty="0"/>
              <a:t>没有风险</a:t>
            </a:r>
            <a:r>
              <a:rPr lang="zh-CN" altLang="en-US" sz="2400" dirty="0"/>
              <a:t>和</a:t>
            </a:r>
            <a:r>
              <a:rPr lang="zh-CN" altLang="en-US" sz="2400" b="1" dirty="0"/>
              <a:t>没有通货膨胀</a:t>
            </a:r>
            <a:r>
              <a:rPr lang="zh-CN" altLang="en-US" sz="2400" dirty="0"/>
              <a:t>的情况下，一定量资金</a:t>
            </a:r>
            <a:r>
              <a:rPr lang="zh-CN" altLang="en-US" sz="2400" b="1" dirty="0"/>
              <a:t>经过一段时间</a:t>
            </a:r>
            <a:r>
              <a:rPr lang="zh-CN" altLang="en-US" sz="2400" dirty="0"/>
              <a:t>的投资和再投资所增加的价值</a:t>
            </a:r>
            <a:r>
              <a:rPr lang="zh-CN" altLang="en-US" sz="2400" b="1" dirty="0" smtClean="0"/>
              <a:t>。</a:t>
            </a:r>
            <a:r>
              <a:rPr lang="zh-CN" altLang="en-US" sz="2200" dirty="0"/>
              <a:t>即</a:t>
            </a:r>
            <a:r>
              <a:rPr lang="zh-CN" altLang="en-US" sz="2200" dirty="0" smtClean="0"/>
              <a:t>一</a:t>
            </a:r>
            <a:r>
              <a:rPr lang="zh-CN" altLang="en-US" sz="2200" dirty="0"/>
              <a:t>定量</a:t>
            </a:r>
            <a:r>
              <a:rPr lang="zh-CN" altLang="en-US" sz="2200" dirty="0">
                <a:solidFill>
                  <a:srgbClr val="FF0000"/>
                </a:solidFill>
              </a:rPr>
              <a:t>资金</a:t>
            </a:r>
            <a:r>
              <a:rPr lang="zh-CN" altLang="en-US" sz="2200" dirty="0"/>
              <a:t>在</a:t>
            </a:r>
            <a:r>
              <a:rPr lang="zh-CN" altLang="en-US" sz="2200" dirty="0">
                <a:solidFill>
                  <a:srgbClr val="FF0000"/>
                </a:solidFill>
              </a:rPr>
              <a:t>不同时点</a:t>
            </a:r>
            <a:r>
              <a:rPr lang="zh-CN" altLang="en-US" sz="2200" dirty="0"/>
              <a:t>上</a:t>
            </a:r>
            <a:r>
              <a:rPr lang="zh-CN" altLang="en-US" sz="2200" dirty="0">
                <a:solidFill>
                  <a:srgbClr val="FF0000"/>
                </a:solidFill>
              </a:rPr>
              <a:t>价值量的</a:t>
            </a:r>
            <a:r>
              <a:rPr lang="zh-CN" altLang="en-US" sz="2200" dirty="0" smtClean="0">
                <a:solidFill>
                  <a:srgbClr val="FF0000"/>
                </a:solidFill>
              </a:rPr>
              <a:t>差额</a:t>
            </a:r>
            <a:r>
              <a:rPr lang="zh-CN" altLang="en-US" sz="2200" dirty="0" smtClean="0"/>
              <a:t>。</a:t>
            </a:r>
            <a:r>
              <a:rPr lang="zh-CN" altLang="en-US" sz="2200" b="1" dirty="0" smtClean="0"/>
              <a:t>如</a:t>
            </a:r>
            <a:r>
              <a:rPr lang="zh-CN" altLang="en-US" sz="2200" b="1" dirty="0"/>
              <a:t>：现在有</a:t>
            </a:r>
            <a:r>
              <a:rPr lang="en-US" altLang="zh-CN" sz="2200" b="1" dirty="0"/>
              <a:t>1000</a:t>
            </a:r>
            <a:r>
              <a:rPr lang="zh-CN" altLang="en-US" sz="2200" b="1" dirty="0"/>
              <a:t>元，存入银行，银行的年利润为</a:t>
            </a:r>
            <a:r>
              <a:rPr lang="en-US" altLang="zh-CN" sz="2200" b="1" dirty="0"/>
              <a:t>5%</a:t>
            </a:r>
            <a:r>
              <a:rPr lang="zh-CN" altLang="en-US" sz="2200" b="1" dirty="0"/>
              <a:t>，</a:t>
            </a:r>
            <a:r>
              <a:rPr lang="en-US" altLang="zh-CN" sz="2200" b="1" dirty="0"/>
              <a:t>1</a:t>
            </a:r>
            <a:r>
              <a:rPr lang="zh-CN" altLang="en-US" sz="2200" b="1" dirty="0"/>
              <a:t>年后可得到</a:t>
            </a:r>
            <a:r>
              <a:rPr lang="en-US" altLang="zh-CN" sz="2200" b="1" dirty="0"/>
              <a:t>1050</a:t>
            </a:r>
            <a:r>
              <a:rPr lang="zh-CN" altLang="en-US" sz="2200" b="1" dirty="0"/>
              <a:t>元，于是现在的</a:t>
            </a:r>
            <a:r>
              <a:rPr lang="en-US" altLang="zh-CN" sz="2200" b="1" dirty="0"/>
              <a:t>1000</a:t>
            </a:r>
            <a:r>
              <a:rPr lang="zh-CN" altLang="en-US" sz="2200" b="1" dirty="0"/>
              <a:t>元和</a:t>
            </a:r>
            <a:r>
              <a:rPr lang="en-US" altLang="zh-CN" sz="2200" b="1" dirty="0"/>
              <a:t>1</a:t>
            </a:r>
            <a:r>
              <a:rPr lang="zh-CN" altLang="en-US" sz="2200" b="1" dirty="0"/>
              <a:t>年后的</a:t>
            </a:r>
            <a:r>
              <a:rPr lang="en-US" altLang="zh-CN" sz="2200" b="1" dirty="0"/>
              <a:t>1050</a:t>
            </a:r>
            <a:r>
              <a:rPr lang="zh-CN" altLang="en-US" sz="2200" b="1" dirty="0"/>
              <a:t>元相等</a:t>
            </a:r>
            <a:r>
              <a:rPr lang="zh-CN" altLang="en-US" sz="2200" b="1" dirty="0" smtClean="0"/>
              <a:t>。</a:t>
            </a:r>
            <a:endParaRPr lang="en-US" altLang="zh-CN" sz="2200" b="1" dirty="0"/>
          </a:p>
        </p:txBody>
      </p:sp>
      <p:sp>
        <p:nvSpPr>
          <p:cNvPr id="9" name="矩形 8"/>
          <p:cNvSpPr/>
          <p:nvPr/>
        </p:nvSpPr>
        <p:spPr>
          <a:xfrm>
            <a:off x="599577" y="189411"/>
            <a:ext cx="4691054" cy="523220"/>
          </a:xfrm>
          <a:prstGeom prst="rect">
            <a:avLst/>
          </a:prstGeom>
        </p:spPr>
        <p:txBody>
          <a:bodyPr wrap="square">
            <a:spAutoFit/>
          </a:bodyPr>
          <a:lstStyle/>
          <a:p>
            <a:pPr>
              <a:defRPr/>
            </a:pPr>
            <a:r>
              <a:rPr lang="zh-CN" altLang="en-US" sz="2800" b="1" dirty="0" smtClean="0"/>
              <a:t>一、资金</a:t>
            </a:r>
            <a:r>
              <a:rPr lang="zh-CN" altLang="en-US" sz="2800" b="1" dirty="0"/>
              <a:t>时间</a:t>
            </a:r>
            <a:r>
              <a:rPr lang="zh-CN" altLang="en-US" sz="2800" b="1" dirty="0" smtClean="0"/>
              <a:t>价值</a:t>
            </a:r>
            <a:r>
              <a:rPr lang="zh-CN" altLang="en-US" sz="2800" b="1" dirty="0"/>
              <a:t>概述</a:t>
            </a:r>
          </a:p>
        </p:txBody>
      </p:sp>
    </p:spTree>
    <p:extLst>
      <p:ext uri="{BB962C8B-B14F-4D97-AF65-F5344CB8AC3E}">
        <p14:creationId xmlns:p14="http://schemas.microsoft.com/office/powerpoint/2010/main" val="12946074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04134" y="940534"/>
            <a:ext cx="10842986" cy="5632311"/>
          </a:xfrm>
          <a:prstGeom prst="rect">
            <a:avLst/>
          </a:prstGeom>
          <a:noFill/>
        </p:spPr>
        <p:txBody>
          <a:bodyPr wrap="square" rtlCol="0">
            <a:spAutoFit/>
          </a:bodyPr>
          <a:lstStyle/>
          <a:p>
            <a:pPr algn="just"/>
            <a:r>
              <a:rPr lang="zh-CN" altLang="en-US" sz="2400" b="1" dirty="0">
                <a:solidFill>
                  <a:srgbClr val="FF0000"/>
                </a:solidFill>
              </a:rPr>
              <a:t>例题</a:t>
            </a:r>
            <a:r>
              <a:rPr lang="en-US" altLang="zh-CN" sz="2400" b="1" dirty="0">
                <a:solidFill>
                  <a:srgbClr val="FF0000"/>
                </a:solidFill>
              </a:rPr>
              <a:t>2</a:t>
            </a:r>
            <a:r>
              <a:rPr lang="zh-CN" altLang="en-US" sz="2400" b="1" dirty="0">
                <a:solidFill>
                  <a:srgbClr val="FF0000"/>
                </a:solidFill>
              </a:rPr>
              <a:t>－</a:t>
            </a:r>
            <a:r>
              <a:rPr lang="en-US" altLang="zh-CN" sz="2400" b="1" dirty="0" smtClean="0">
                <a:solidFill>
                  <a:srgbClr val="FF0000"/>
                </a:solidFill>
              </a:rPr>
              <a:t>10</a:t>
            </a:r>
            <a:r>
              <a:rPr lang="zh-CN" altLang="en-US" sz="2400" b="1" dirty="0" smtClean="0">
                <a:solidFill>
                  <a:srgbClr val="FF0000"/>
                </a:solidFill>
              </a:rPr>
              <a:t>：</a:t>
            </a:r>
            <a:r>
              <a:rPr lang="zh-CN" altLang="en-US" sz="2400" b="1" dirty="0" smtClean="0"/>
              <a:t>某</a:t>
            </a:r>
            <a:r>
              <a:rPr lang="zh-CN" altLang="en-US" sz="2400" b="1" dirty="0"/>
              <a:t>大洋公司以年利率</a:t>
            </a:r>
            <a:r>
              <a:rPr lang="en-US" altLang="zh-CN" sz="2400" b="1" dirty="0"/>
              <a:t>10%</a:t>
            </a:r>
            <a:r>
              <a:rPr lang="zh-CN" altLang="en-US" sz="2400" b="1" dirty="0"/>
              <a:t>的条件，从商业银行借入一笔</a:t>
            </a:r>
            <a:r>
              <a:rPr lang="en-US" altLang="zh-CN" sz="2400" b="1" dirty="0"/>
              <a:t>10</a:t>
            </a:r>
            <a:r>
              <a:rPr lang="zh-CN" altLang="en-US" sz="2400" b="1" dirty="0"/>
              <a:t>年期的长期借款，双方约定从第</a:t>
            </a:r>
            <a:r>
              <a:rPr lang="en-US" altLang="zh-CN" sz="2400" b="1" dirty="0"/>
              <a:t>5</a:t>
            </a:r>
            <a:r>
              <a:rPr lang="zh-CN" altLang="en-US" sz="2400" b="1" dirty="0"/>
              <a:t>年开始每年年末偿还本息</a:t>
            </a:r>
            <a:r>
              <a:rPr lang="en-US" altLang="zh-CN" sz="2400" b="1" dirty="0"/>
              <a:t>5</a:t>
            </a:r>
            <a:r>
              <a:rPr lang="zh-CN" altLang="en-US" sz="2400" b="1" dirty="0"/>
              <a:t>万元，至第</a:t>
            </a:r>
            <a:r>
              <a:rPr lang="en-US" altLang="zh-CN" sz="2400" b="1" dirty="0"/>
              <a:t>10</a:t>
            </a:r>
            <a:r>
              <a:rPr lang="zh-CN" altLang="en-US" sz="2400" b="1" dirty="0"/>
              <a:t>年年末偿还完成，则这笔借款的现值是多少</a:t>
            </a:r>
            <a:r>
              <a:rPr lang="zh-CN" altLang="en-US" sz="2400" b="1" dirty="0" smtClean="0"/>
              <a:t>？</a:t>
            </a:r>
            <a:endParaRPr lang="zh-CN" altLang="en-US" sz="2400" dirty="0"/>
          </a:p>
          <a:p>
            <a:pPr algn="just"/>
            <a:r>
              <a:rPr lang="zh-CN" altLang="en-US" sz="2400" b="1" dirty="0">
                <a:solidFill>
                  <a:srgbClr val="FF0000"/>
                </a:solidFill>
              </a:rPr>
              <a:t>第一种方法：</a:t>
            </a:r>
          </a:p>
          <a:p>
            <a:pPr algn="just"/>
            <a:r>
              <a:rPr lang="en-US" altLang="zh-CN" sz="2400" dirty="0"/>
              <a:t>PA</a:t>
            </a:r>
            <a:r>
              <a:rPr lang="zh-CN" altLang="en-US" sz="2400" dirty="0"/>
              <a:t>＝</a:t>
            </a:r>
            <a:r>
              <a:rPr lang="en-US" altLang="zh-CN" sz="2400" dirty="0"/>
              <a:t>A</a:t>
            </a:r>
            <a:r>
              <a:rPr lang="zh-CN" altLang="en-US" sz="2400" dirty="0"/>
              <a:t>（</a:t>
            </a:r>
            <a:r>
              <a:rPr lang="en-US" altLang="zh-CN" sz="2400" dirty="0"/>
              <a:t>P/A</a:t>
            </a:r>
            <a:r>
              <a:rPr lang="zh-CN" altLang="en-US" sz="2400" dirty="0"/>
              <a:t>，</a:t>
            </a:r>
            <a:r>
              <a:rPr lang="en-US" altLang="zh-CN" sz="2400" dirty="0" err="1"/>
              <a:t>i</a:t>
            </a:r>
            <a:r>
              <a:rPr lang="en-US" altLang="zh-CN" sz="2400" dirty="0"/>
              <a:t> </a:t>
            </a:r>
            <a:r>
              <a:rPr lang="zh-CN" altLang="en-US" sz="2400" dirty="0"/>
              <a:t>，</a:t>
            </a:r>
            <a:r>
              <a:rPr lang="en-US" altLang="zh-CN" sz="2400" dirty="0"/>
              <a:t>n</a:t>
            </a:r>
            <a:r>
              <a:rPr lang="zh-CN" altLang="en-US" sz="2400" dirty="0"/>
              <a:t>）（</a:t>
            </a:r>
            <a:r>
              <a:rPr lang="en-US" altLang="zh-CN" sz="2400" dirty="0"/>
              <a:t>P/F</a:t>
            </a:r>
            <a:r>
              <a:rPr lang="zh-CN" altLang="en-US" sz="2400" dirty="0"/>
              <a:t>，</a:t>
            </a:r>
            <a:r>
              <a:rPr lang="en-US" altLang="zh-CN" sz="2400" dirty="0" err="1"/>
              <a:t>i</a:t>
            </a:r>
            <a:r>
              <a:rPr lang="en-US" altLang="zh-CN" sz="2400" dirty="0"/>
              <a:t> </a:t>
            </a:r>
            <a:r>
              <a:rPr lang="zh-CN" altLang="en-US" sz="2400" dirty="0"/>
              <a:t>，</a:t>
            </a:r>
            <a:r>
              <a:rPr lang="en-US" altLang="zh-CN" sz="2400" dirty="0"/>
              <a:t>m</a:t>
            </a:r>
            <a:r>
              <a:rPr lang="zh-CN" altLang="en-US" sz="2400" dirty="0"/>
              <a:t>）</a:t>
            </a:r>
          </a:p>
          <a:p>
            <a:pPr algn="just"/>
            <a:r>
              <a:rPr lang="zh-CN" altLang="en-US" sz="2400" dirty="0"/>
              <a:t>  ＝</a:t>
            </a:r>
            <a:r>
              <a:rPr lang="en-US" altLang="zh-CN" sz="2400" dirty="0"/>
              <a:t>5×</a:t>
            </a:r>
            <a:r>
              <a:rPr lang="zh-CN" altLang="en-US" sz="2400" dirty="0"/>
              <a:t>（</a:t>
            </a:r>
            <a:r>
              <a:rPr lang="en-US" altLang="zh-CN" sz="2400" dirty="0"/>
              <a:t>P/A</a:t>
            </a:r>
            <a:r>
              <a:rPr lang="zh-CN" altLang="en-US" sz="2400" dirty="0"/>
              <a:t>，</a:t>
            </a:r>
            <a:r>
              <a:rPr lang="en-US" altLang="zh-CN" sz="2400" dirty="0"/>
              <a:t>10% </a:t>
            </a:r>
            <a:r>
              <a:rPr lang="zh-CN" altLang="en-US" sz="2400" dirty="0"/>
              <a:t>，</a:t>
            </a:r>
            <a:r>
              <a:rPr lang="en-US" altLang="zh-CN" sz="2400" dirty="0"/>
              <a:t>6</a:t>
            </a:r>
            <a:r>
              <a:rPr lang="zh-CN" altLang="en-US" sz="2400" dirty="0"/>
              <a:t>）（</a:t>
            </a:r>
            <a:r>
              <a:rPr lang="en-US" altLang="zh-CN" sz="2400" dirty="0"/>
              <a:t>P/F</a:t>
            </a:r>
            <a:r>
              <a:rPr lang="zh-CN" altLang="en-US" sz="2400" dirty="0"/>
              <a:t>，</a:t>
            </a:r>
            <a:r>
              <a:rPr lang="en-US" altLang="zh-CN" sz="2400" dirty="0"/>
              <a:t>10% </a:t>
            </a:r>
            <a:r>
              <a:rPr lang="zh-CN" altLang="en-US" sz="2400" dirty="0"/>
              <a:t>，</a:t>
            </a:r>
            <a:r>
              <a:rPr lang="en-US" altLang="zh-CN" sz="2400" dirty="0"/>
              <a:t>4</a:t>
            </a:r>
            <a:r>
              <a:rPr lang="zh-CN" altLang="en-US" sz="2400" dirty="0"/>
              <a:t>）</a:t>
            </a:r>
          </a:p>
          <a:p>
            <a:pPr algn="just"/>
            <a:r>
              <a:rPr lang="zh-CN" altLang="en-US" sz="2400" dirty="0"/>
              <a:t>  ＝</a:t>
            </a:r>
            <a:r>
              <a:rPr lang="en-US" altLang="zh-CN" sz="2400" dirty="0" smtClean="0"/>
              <a:t>5×4.3553×0.683</a:t>
            </a:r>
            <a:r>
              <a:rPr lang="zh-CN" altLang="en-US" sz="2400" dirty="0" smtClean="0"/>
              <a:t>＝</a:t>
            </a:r>
            <a:r>
              <a:rPr lang="en-US" altLang="zh-CN" sz="2400" dirty="0"/>
              <a:t>14.87</a:t>
            </a:r>
            <a:r>
              <a:rPr lang="zh-CN" altLang="en-US" sz="2400" dirty="0"/>
              <a:t>（元）</a:t>
            </a:r>
          </a:p>
          <a:p>
            <a:pPr algn="just"/>
            <a:r>
              <a:rPr lang="zh-CN" altLang="en-US" sz="2400" b="1" dirty="0">
                <a:solidFill>
                  <a:srgbClr val="FF0000"/>
                </a:solidFill>
              </a:rPr>
              <a:t>第二种方法：</a:t>
            </a:r>
          </a:p>
          <a:p>
            <a:pPr algn="just"/>
            <a:r>
              <a:rPr lang="en-US" altLang="zh-CN" sz="2400" dirty="0"/>
              <a:t>PA</a:t>
            </a:r>
            <a:r>
              <a:rPr lang="zh-CN" altLang="en-US" sz="2400" dirty="0"/>
              <a:t>＝</a:t>
            </a:r>
            <a:r>
              <a:rPr lang="en-US" altLang="zh-CN" sz="2400" dirty="0"/>
              <a:t>A[</a:t>
            </a:r>
            <a:r>
              <a:rPr lang="zh-CN" altLang="en-US" sz="2400" dirty="0"/>
              <a:t>（</a:t>
            </a:r>
            <a:r>
              <a:rPr lang="en-US" altLang="zh-CN" sz="2400" dirty="0"/>
              <a:t>P/A</a:t>
            </a:r>
            <a:r>
              <a:rPr lang="zh-CN" altLang="en-US" sz="2400" dirty="0"/>
              <a:t>，</a:t>
            </a:r>
            <a:r>
              <a:rPr lang="en-US" altLang="zh-CN" sz="2400" dirty="0" err="1"/>
              <a:t>i</a:t>
            </a:r>
            <a:r>
              <a:rPr lang="en-US" altLang="zh-CN" sz="2400" dirty="0"/>
              <a:t> </a:t>
            </a:r>
            <a:r>
              <a:rPr lang="zh-CN" altLang="en-US" sz="2400" dirty="0"/>
              <a:t>，</a:t>
            </a:r>
            <a:r>
              <a:rPr lang="en-US" altLang="zh-CN" sz="2400" dirty="0" err="1"/>
              <a:t>m+n</a:t>
            </a:r>
            <a:r>
              <a:rPr lang="zh-CN" altLang="en-US" sz="2400" dirty="0"/>
              <a:t>）</a:t>
            </a:r>
            <a:r>
              <a:rPr lang="en-US" altLang="zh-CN" sz="2400" dirty="0"/>
              <a:t>-</a:t>
            </a:r>
            <a:r>
              <a:rPr lang="zh-CN" altLang="en-US" sz="2400" dirty="0"/>
              <a:t>（</a:t>
            </a:r>
            <a:r>
              <a:rPr lang="en-US" altLang="zh-CN" sz="2400" dirty="0"/>
              <a:t>P/A</a:t>
            </a:r>
            <a:r>
              <a:rPr lang="zh-CN" altLang="en-US" sz="2400" dirty="0"/>
              <a:t>，</a:t>
            </a:r>
            <a:r>
              <a:rPr lang="en-US" altLang="zh-CN" sz="2400" dirty="0" err="1"/>
              <a:t>i</a:t>
            </a:r>
            <a:r>
              <a:rPr lang="en-US" altLang="zh-CN" sz="2400" dirty="0"/>
              <a:t> </a:t>
            </a:r>
            <a:r>
              <a:rPr lang="zh-CN" altLang="en-US" sz="2400" dirty="0"/>
              <a:t>，</a:t>
            </a:r>
            <a:r>
              <a:rPr lang="en-US" altLang="zh-CN" sz="2400" dirty="0"/>
              <a:t>m</a:t>
            </a:r>
            <a:r>
              <a:rPr lang="zh-CN" altLang="en-US" sz="2400" dirty="0"/>
              <a:t>）</a:t>
            </a:r>
            <a:r>
              <a:rPr lang="en-US" altLang="zh-CN" sz="2400" dirty="0"/>
              <a:t>]   </a:t>
            </a:r>
          </a:p>
          <a:p>
            <a:pPr algn="just"/>
            <a:r>
              <a:rPr lang="zh-CN" altLang="en-US" sz="2400" dirty="0"/>
              <a:t>＝</a:t>
            </a:r>
            <a:r>
              <a:rPr lang="en-US" altLang="zh-CN" sz="2400" dirty="0"/>
              <a:t>5×[</a:t>
            </a:r>
            <a:r>
              <a:rPr lang="zh-CN" altLang="en-US" sz="2400" dirty="0"/>
              <a:t>（</a:t>
            </a:r>
            <a:r>
              <a:rPr lang="en-US" altLang="zh-CN" sz="2400" dirty="0"/>
              <a:t>P/A</a:t>
            </a:r>
            <a:r>
              <a:rPr lang="zh-CN" altLang="en-US" sz="2400" dirty="0"/>
              <a:t>，</a:t>
            </a:r>
            <a:r>
              <a:rPr lang="en-US" altLang="zh-CN" sz="2400" dirty="0"/>
              <a:t>10% </a:t>
            </a:r>
            <a:r>
              <a:rPr lang="zh-CN" altLang="en-US" sz="2400" dirty="0"/>
              <a:t>，</a:t>
            </a:r>
            <a:r>
              <a:rPr lang="en-US" altLang="zh-CN" sz="2400" dirty="0"/>
              <a:t>10</a:t>
            </a:r>
            <a:r>
              <a:rPr lang="zh-CN" altLang="en-US" sz="2400" dirty="0"/>
              <a:t>）</a:t>
            </a:r>
            <a:r>
              <a:rPr lang="en-US" altLang="zh-CN" sz="2400" dirty="0"/>
              <a:t>-</a:t>
            </a:r>
            <a:r>
              <a:rPr lang="zh-CN" altLang="en-US" sz="2400" dirty="0"/>
              <a:t>（</a:t>
            </a:r>
            <a:r>
              <a:rPr lang="en-US" altLang="zh-CN" sz="2400" dirty="0"/>
              <a:t>P/A</a:t>
            </a:r>
            <a:r>
              <a:rPr lang="zh-CN" altLang="en-US" sz="2400" dirty="0"/>
              <a:t>，</a:t>
            </a:r>
            <a:r>
              <a:rPr lang="en-US" altLang="zh-CN" sz="2400" dirty="0"/>
              <a:t>10% </a:t>
            </a:r>
            <a:r>
              <a:rPr lang="zh-CN" altLang="en-US" sz="2400" dirty="0"/>
              <a:t>，</a:t>
            </a:r>
            <a:r>
              <a:rPr lang="en-US" altLang="zh-CN" sz="2400" dirty="0"/>
              <a:t>4</a:t>
            </a:r>
            <a:r>
              <a:rPr lang="zh-CN" altLang="en-US" sz="2400" dirty="0"/>
              <a:t>）</a:t>
            </a:r>
            <a:r>
              <a:rPr lang="en-US" altLang="zh-CN" sz="2400" dirty="0"/>
              <a:t>]  </a:t>
            </a:r>
          </a:p>
          <a:p>
            <a:pPr algn="just"/>
            <a:r>
              <a:rPr lang="en-US" altLang="zh-CN" sz="2400" dirty="0"/>
              <a:t>  </a:t>
            </a:r>
            <a:r>
              <a:rPr lang="zh-CN" altLang="en-US" sz="2400" dirty="0"/>
              <a:t>＝</a:t>
            </a:r>
            <a:r>
              <a:rPr lang="en-US" altLang="zh-CN" sz="2400" dirty="0"/>
              <a:t>5×</a:t>
            </a:r>
            <a:r>
              <a:rPr lang="zh-CN" altLang="en-US" sz="2400" dirty="0"/>
              <a:t>（</a:t>
            </a:r>
            <a:r>
              <a:rPr lang="en-US" altLang="zh-CN" sz="2400" dirty="0"/>
              <a:t>6.1446-3.1699</a:t>
            </a:r>
            <a:r>
              <a:rPr lang="zh-CN" altLang="en-US" sz="2400" dirty="0" smtClean="0"/>
              <a:t>）＝</a:t>
            </a:r>
            <a:r>
              <a:rPr lang="en-US" altLang="zh-CN" sz="2400" dirty="0"/>
              <a:t>14.87</a:t>
            </a:r>
            <a:r>
              <a:rPr lang="zh-CN" altLang="en-US" sz="2400" dirty="0"/>
              <a:t>（元）</a:t>
            </a:r>
          </a:p>
          <a:p>
            <a:pPr algn="just"/>
            <a:r>
              <a:rPr lang="zh-CN" altLang="en-US" sz="2400" b="1" dirty="0">
                <a:solidFill>
                  <a:srgbClr val="FF0000"/>
                </a:solidFill>
              </a:rPr>
              <a:t>第三种方法：</a:t>
            </a:r>
          </a:p>
          <a:p>
            <a:pPr algn="just"/>
            <a:r>
              <a:rPr lang="en-US" altLang="zh-CN" sz="2400" dirty="0"/>
              <a:t>PA</a:t>
            </a:r>
            <a:r>
              <a:rPr lang="zh-CN" altLang="en-US" sz="2400" dirty="0"/>
              <a:t>＝</a:t>
            </a:r>
            <a:r>
              <a:rPr lang="en-US" altLang="zh-CN" sz="2400" dirty="0"/>
              <a:t>A</a:t>
            </a:r>
            <a:r>
              <a:rPr lang="zh-CN" altLang="en-US" sz="2400" dirty="0"/>
              <a:t>（</a:t>
            </a:r>
            <a:r>
              <a:rPr lang="en-US" altLang="zh-CN" sz="2400" dirty="0"/>
              <a:t>F/A</a:t>
            </a:r>
            <a:r>
              <a:rPr lang="zh-CN" altLang="en-US" sz="2400" dirty="0"/>
              <a:t>，</a:t>
            </a:r>
            <a:r>
              <a:rPr lang="en-US" altLang="zh-CN" sz="2400" dirty="0" err="1"/>
              <a:t>i</a:t>
            </a:r>
            <a:r>
              <a:rPr lang="en-US" altLang="zh-CN" sz="2400" dirty="0"/>
              <a:t> </a:t>
            </a:r>
            <a:r>
              <a:rPr lang="zh-CN" altLang="en-US" sz="2400" dirty="0"/>
              <a:t>，</a:t>
            </a:r>
            <a:r>
              <a:rPr lang="en-US" altLang="zh-CN" sz="2400" dirty="0"/>
              <a:t>n</a:t>
            </a:r>
            <a:r>
              <a:rPr lang="zh-CN" altLang="en-US" sz="2400" dirty="0"/>
              <a:t>）（</a:t>
            </a:r>
            <a:r>
              <a:rPr lang="en-US" altLang="zh-CN" sz="2400" dirty="0"/>
              <a:t>P/F</a:t>
            </a:r>
            <a:r>
              <a:rPr lang="zh-CN" altLang="en-US" sz="2400" dirty="0"/>
              <a:t>，</a:t>
            </a:r>
            <a:r>
              <a:rPr lang="en-US" altLang="zh-CN" sz="2400" dirty="0" err="1"/>
              <a:t>i</a:t>
            </a:r>
            <a:r>
              <a:rPr lang="en-US" altLang="zh-CN" sz="2400" dirty="0"/>
              <a:t> </a:t>
            </a:r>
            <a:r>
              <a:rPr lang="zh-CN" altLang="en-US" sz="2400" dirty="0"/>
              <a:t>，</a:t>
            </a:r>
            <a:r>
              <a:rPr lang="en-US" altLang="zh-CN" sz="2400" dirty="0" err="1"/>
              <a:t>m+n</a:t>
            </a:r>
            <a:r>
              <a:rPr lang="zh-CN" altLang="en-US" sz="2400" dirty="0"/>
              <a:t>）  </a:t>
            </a:r>
          </a:p>
          <a:p>
            <a:pPr algn="just"/>
            <a:r>
              <a:rPr lang="zh-CN" altLang="en-US" sz="2400" dirty="0"/>
              <a:t>＝</a:t>
            </a:r>
            <a:r>
              <a:rPr lang="en-US" altLang="zh-CN" sz="2400" dirty="0"/>
              <a:t>5×</a:t>
            </a:r>
            <a:r>
              <a:rPr lang="zh-CN" altLang="en-US" sz="2400" dirty="0"/>
              <a:t>（</a:t>
            </a:r>
            <a:r>
              <a:rPr lang="en-US" altLang="zh-CN" sz="2400" dirty="0"/>
              <a:t>F/A</a:t>
            </a:r>
            <a:r>
              <a:rPr lang="zh-CN" altLang="en-US" sz="2400" dirty="0"/>
              <a:t>，</a:t>
            </a:r>
            <a:r>
              <a:rPr lang="en-US" altLang="zh-CN" sz="2400" dirty="0"/>
              <a:t>10% </a:t>
            </a:r>
            <a:r>
              <a:rPr lang="zh-CN" altLang="en-US" sz="2400" dirty="0"/>
              <a:t>，</a:t>
            </a:r>
            <a:r>
              <a:rPr lang="en-US" altLang="zh-CN" sz="2400" dirty="0"/>
              <a:t>6</a:t>
            </a:r>
            <a:r>
              <a:rPr lang="zh-CN" altLang="en-US" sz="2400" dirty="0"/>
              <a:t>）（</a:t>
            </a:r>
            <a:r>
              <a:rPr lang="en-US" altLang="zh-CN" sz="2400" dirty="0"/>
              <a:t>P/F</a:t>
            </a:r>
            <a:r>
              <a:rPr lang="zh-CN" altLang="en-US" sz="2400" dirty="0"/>
              <a:t>，</a:t>
            </a:r>
            <a:r>
              <a:rPr lang="en-US" altLang="zh-CN" sz="2400" dirty="0"/>
              <a:t>10% </a:t>
            </a:r>
            <a:r>
              <a:rPr lang="zh-CN" altLang="en-US" sz="2400" dirty="0"/>
              <a:t>，</a:t>
            </a:r>
            <a:r>
              <a:rPr lang="en-US" altLang="zh-CN" sz="2400" dirty="0"/>
              <a:t>10</a:t>
            </a:r>
            <a:r>
              <a:rPr lang="zh-CN" altLang="en-US" sz="2400" dirty="0"/>
              <a:t>）</a:t>
            </a:r>
          </a:p>
          <a:p>
            <a:pPr algn="just"/>
            <a:r>
              <a:rPr lang="zh-CN" altLang="en-US" sz="2400" dirty="0"/>
              <a:t>＝</a:t>
            </a:r>
            <a:r>
              <a:rPr lang="en-US" altLang="zh-CN" sz="2400" dirty="0" smtClean="0"/>
              <a:t>5×7.7156×0.3855</a:t>
            </a:r>
            <a:r>
              <a:rPr lang="zh-CN" altLang="en-US" sz="2400" dirty="0" smtClean="0"/>
              <a:t>＝</a:t>
            </a:r>
            <a:r>
              <a:rPr lang="en-US" altLang="zh-CN" sz="2400" dirty="0"/>
              <a:t>14.87</a:t>
            </a:r>
            <a:r>
              <a:rPr lang="zh-CN" altLang="en-US" sz="2400" dirty="0"/>
              <a:t>（元</a:t>
            </a:r>
            <a:r>
              <a:rPr lang="zh-CN" altLang="en-US" sz="2400" dirty="0" smtClean="0"/>
              <a:t>）</a:t>
            </a:r>
            <a:endParaRPr lang="zh-CN" altLang="en-US" sz="2400" dirty="0"/>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1881635017"/>
      </p:ext>
    </p:extLst>
  </p:cSld>
  <p:clrMapOvr>
    <a:masterClrMapping/>
  </p:clrMapOvr>
  <p:transition>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84994"/>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TextBox 2"/>
              <p:cNvSpPr txBox="1"/>
              <p:nvPr/>
            </p:nvSpPr>
            <p:spPr>
              <a:xfrm>
                <a:off x="512064" y="1721204"/>
                <a:ext cx="10707624" cy="3763274"/>
              </a:xfrm>
              <a:prstGeom prst="rect">
                <a:avLst/>
              </a:prstGeom>
              <a:noFill/>
            </p:spPr>
            <p:txBody>
              <a:bodyPr wrap="square" rtlCol="0">
                <a:spAutoFit/>
              </a:bodyPr>
              <a:lstStyle/>
              <a:p>
                <a:pPr algn="just">
                  <a:lnSpc>
                    <a:spcPct val="150000"/>
                  </a:lnSpc>
                </a:pPr>
                <a:r>
                  <a:rPr lang="zh-CN" altLang="en-US" sz="2400" b="1" dirty="0">
                    <a:solidFill>
                      <a:srgbClr val="FF0000"/>
                    </a:solidFill>
                  </a:rPr>
                  <a:t>永续年金</a:t>
                </a:r>
                <a:r>
                  <a:rPr lang="zh-CN" altLang="en-US" sz="2400" dirty="0"/>
                  <a:t>是指</a:t>
                </a:r>
                <a:r>
                  <a:rPr lang="zh-CN" altLang="en-US" sz="2400" b="1" dirty="0"/>
                  <a:t>无限期的等额定期收付</a:t>
                </a:r>
                <a:r>
                  <a:rPr lang="zh-CN" altLang="en-US" sz="2400" dirty="0"/>
                  <a:t>的年金，也可视为普通年金的特殊形式，即</a:t>
                </a:r>
                <a:r>
                  <a:rPr lang="zh-CN" altLang="en-US" sz="2400" dirty="0">
                    <a:solidFill>
                      <a:srgbClr val="FF0000"/>
                    </a:solidFill>
                  </a:rPr>
                  <a:t>期限趋于无穷大</a:t>
                </a:r>
                <a:r>
                  <a:rPr lang="zh-CN" altLang="en-US" sz="2400" dirty="0"/>
                  <a:t>的普通年金。</a:t>
                </a:r>
              </a:p>
              <a:p>
                <a:pPr algn="just">
                  <a:lnSpc>
                    <a:spcPct val="150000"/>
                  </a:lnSpc>
                </a:pPr>
                <a:r>
                  <a:rPr lang="zh-CN" altLang="en-US" sz="2400" dirty="0"/>
                  <a:t>　　在实际工作中，如</a:t>
                </a:r>
                <a:r>
                  <a:rPr lang="zh-CN" altLang="en-US" sz="2400" b="1" dirty="0"/>
                  <a:t>优先股股利、奖学金</a:t>
                </a:r>
                <a:r>
                  <a:rPr lang="zh-CN" altLang="en-US" sz="2400" dirty="0"/>
                  <a:t>等均可看作永续年金。由于永续年金的期限趋于无穷大，因此，</a:t>
                </a:r>
                <a:r>
                  <a:rPr lang="zh-CN" altLang="en-US" sz="2400" b="1" dirty="0"/>
                  <a:t>它只能计算现值，不能计算终值。</a:t>
                </a:r>
                <a:endParaRPr lang="en-US" altLang="zh-CN" sz="2400" b="1" dirty="0"/>
              </a:p>
              <a:p>
                <a:pPr algn="ctr"/>
                <a:endParaRPr lang="en-US" altLang="zh-CN" sz="2400" dirty="0"/>
              </a:p>
              <a:p>
                <a:pPr algn="ctr"/>
                <a:r>
                  <a:rPr lang="en-US" altLang="zh-CN" sz="2400" dirty="0"/>
                  <a:t> </a:t>
                </a:r>
                <a14:m>
                  <m:oMath xmlns:m="http://schemas.openxmlformats.org/officeDocument/2006/math">
                    <m:r>
                      <a:rPr lang="en-US" altLang="zh-CN" sz="2400" i="1">
                        <a:latin typeface="Cambria Math"/>
                      </a:rPr>
                      <m:t>𝑃𝐴</m:t>
                    </m:r>
                    <m:r>
                      <a:rPr lang="en-US" altLang="zh-CN" sz="2400" i="1">
                        <a:latin typeface="Cambria Math"/>
                      </a:rPr>
                      <m:t>=</m:t>
                    </m:r>
                    <m:r>
                      <a:rPr lang="en-US" altLang="zh-CN" sz="2400" i="1">
                        <a:latin typeface="Cambria Math"/>
                      </a:rPr>
                      <m:t>𝐴</m:t>
                    </m:r>
                    <m:r>
                      <a:rPr lang="en-US" altLang="zh-CN" sz="2400" i="1">
                        <a:latin typeface="Cambria Math"/>
                      </a:rPr>
                      <m:t>×</m:t>
                    </m:r>
                    <m:f>
                      <m:fPr>
                        <m:ctrlPr>
                          <a:rPr lang="zh-CN" altLang="zh-CN" sz="2400" i="1">
                            <a:latin typeface="Cambria Math" panose="02040503050406030204" pitchFamily="18" charset="0"/>
                          </a:rPr>
                        </m:ctrlPr>
                      </m:fPr>
                      <m:num>
                        <m:r>
                          <a:rPr lang="en-US" altLang="zh-CN" sz="2400" i="1">
                            <a:latin typeface="Cambria Math"/>
                          </a:rPr>
                          <m:t>1−</m:t>
                        </m:r>
                        <m:sSup>
                          <m:sSupPr>
                            <m:ctrlPr>
                              <a:rPr lang="zh-CN" altLang="zh-CN" sz="2400" i="1">
                                <a:latin typeface="Cambria Math" panose="02040503050406030204" pitchFamily="18" charset="0"/>
                              </a:rPr>
                            </m:ctrlPr>
                          </m:sSupPr>
                          <m:e>
                            <m:d>
                              <m:dPr>
                                <m:ctrlPr>
                                  <a:rPr lang="zh-CN" altLang="zh-CN" sz="2400" i="1">
                                    <a:latin typeface="Cambria Math" panose="02040503050406030204" pitchFamily="18" charset="0"/>
                                  </a:rPr>
                                </m:ctrlPr>
                              </m:dPr>
                              <m:e>
                                <m:r>
                                  <a:rPr lang="en-US" altLang="zh-CN" sz="2400" i="1">
                                    <a:latin typeface="Cambria Math"/>
                                  </a:rPr>
                                  <m:t>1+</m:t>
                                </m:r>
                                <m:r>
                                  <a:rPr lang="en-US" altLang="zh-CN" sz="2400" i="1">
                                    <a:latin typeface="Cambria Math"/>
                                  </a:rPr>
                                  <m:t>𝑖</m:t>
                                </m:r>
                              </m:e>
                            </m:d>
                          </m:e>
                          <m:sup>
                            <m:r>
                              <a:rPr lang="en-US" altLang="zh-CN" sz="2400" i="1">
                                <a:latin typeface="Cambria Math"/>
                              </a:rPr>
                              <m:t>−</m:t>
                            </m:r>
                            <m:r>
                              <a:rPr lang="en-US" altLang="zh-CN" sz="2400" i="1">
                                <a:latin typeface="Cambria Math"/>
                              </a:rPr>
                              <m:t>𝑛</m:t>
                            </m:r>
                          </m:sup>
                        </m:sSup>
                      </m:num>
                      <m:den>
                        <m:r>
                          <a:rPr lang="en-US" altLang="zh-CN" sz="2400" i="1">
                            <a:latin typeface="Cambria Math"/>
                          </a:rPr>
                          <m:t>𝑖</m:t>
                        </m:r>
                      </m:den>
                    </m:f>
                  </m:oMath>
                </a14:m>
                <a:endParaRPr lang="zh-CN" altLang="zh-CN" sz="2400" dirty="0"/>
              </a:p>
              <a:p>
                <a:pPr algn="ctr"/>
                <a:r>
                  <a:rPr lang="en-US" altLang="zh-CN" sz="2400" dirty="0"/>
                  <a:t>            </a:t>
                </a:r>
                <a:r>
                  <a:rPr lang="zh-CN" altLang="zh-CN" sz="2400" dirty="0"/>
                  <a:t>当</a:t>
                </a:r>
                <a:r>
                  <a:rPr lang="en-US" altLang="zh-CN" sz="2400" dirty="0"/>
                  <a:t>n</a:t>
                </a:r>
                <a14:m>
                  <m:oMath xmlns:m="http://schemas.openxmlformats.org/officeDocument/2006/math">
                    <m:r>
                      <a:rPr lang="en-US" altLang="zh-CN" sz="2400" i="1">
                        <a:latin typeface="Cambria Math"/>
                      </a:rPr>
                      <m:t>→+∞,</m:t>
                    </m:r>
                    <m:sSup>
                      <m:sSupPr>
                        <m:ctrlPr>
                          <a:rPr lang="zh-CN" altLang="zh-CN" sz="2400" i="1">
                            <a:latin typeface="Cambria Math" panose="02040503050406030204" pitchFamily="18" charset="0"/>
                          </a:rPr>
                        </m:ctrlPr>
                      </m:sSupPr>
                      <m:e>
                        <m:r>
                          <a:rPr lang="en-US" altLang="zh-CN" sz="2400" i="1">
                            <a:latin typeface="Cambria Math"/>
                          </a:rPr>
                          <m:t>(1+</m:t>
                        </m:r>
                        <m:r>
                          <a:rPr lang="en-US" altLang="zh-CN" sz="2400" i="1">
                            <a:latin typeface="Cambria Math"/>
                          </a:rPr>
                          <m:t>𝑖</m:t>
                        </m:r>
                        <m:r>
                          <a:rPr lang="en-US" altLang="zh-CN" sz="2400" i="1">
                            <a:latin typeface="Cambria Math"/>
                          </a:rPr>
                          <m:t>)</m:t>
                        </m:r>
                      </m:e>
                      <m:sup>
                        <m:r>
                          <a:rPr lang="en-US" altLang="zh-CN" sz="2400" i="1">
                            <a:latin typeface="Cambria Math"/>
                          </a:rPr>
                          <m:t>−</m:t>
                        </m:r>
                        <m:r>
                          <a:rPr lang="en-US" altLang="zh-CN" sz="2400" i="1">
                            <a:latin typeface="Cambria Math"/>
                          </a:rPr>
                          <m:t>𝑛</m:t>
                        </m:r>
                      </m:sup>
                    </m:sSup>
                    <m:r>
                      <a:rPr lang="en-US" altLang="zh-CN" sz="2400" i="1">
                        <a:latin typeface="Cambria Math"/>
                      </a:rPr>
                      <m:t>→0,</m:t>
                    </m:r>
                    <m:r>
                      <a:rPr lang="en-US" altLang="zh-CN" sz="2400" i="1">
                        <a:latin typeface="Cambria Math"/>
                      </a:rPr>
                      <m:t>𝑃𝐴</m:t>
                    </m:r>
                    <m:r>
                      <a:rPr lang="en-US" altLang="zh-CN" sz="2400" i="1">
                        <a:latin typeface="Cambria Math"/>
                      </a:rPr>
                      <m:t>=</m:t>
                    </m:r>
                    <m:f>
                      <m:fPr>
                        <m:ctrlPr>
                          <a:rPr lang="zh-CN" altLang="zh-CN" sz="2400" i="1">
                            <a:latin typeface="Cambria Math" panose="02040503050406030204" pitchFamily="18" charset="0"/>
                          </a:rPr>
                        </m:ctrlPr>
                      </m:fPr>
                      <m:num>
                        <m:r>
                          <a:rPr lang="en-US" altLang="zh-CN" sz="2400" i="1">
                            <a:latin typeface="Cambria Math"/>
                          </a:rPr>
                          <m:t>𝐴</m:t>
                        </m:r>
                      </m:num>
                      <m:den>
                        <m:r>
                          <a:rPr lang="en-US" altLang="zh-CN" sz="2400" i="1">
                            <a:latin typeface="Cambria Math"/>
                          </a:rPr>
                          <m:t>𝑖</m:t>
                        </m:r>
                      </m:den>
                    </m:f>
                  </m:oMath>
                </a14:m>
                <a:endParaRPr lang="zh-CN" altLang="zh-CN" sz="2400" dirty="0"/>
              </a:p>
            </p:txBody>
          </p:sp>
        </mc:Choice>
        <mc:Fallback xmlns="">
          <p:sp>
            <p:nvSpPr>
              <p:cNvPr id="3" name="TextBox 2"/>
              <p:cNvSpPr txBox="1">
                <a:spLocks noRot="1" noChangeAspect="1" noMove="1" noResize="1" noEditPoints="1" noAdjustHandles="1" noChangeArrowheads="1" noChangeShapeType="1" noTextEdit="1"/>
              </p:cNvSpPr>
              <p:nvPr/>
            </p:nvSpPr>
            <p:spPr>
              <a:xfrm>
                <a:off x="512064" y="1721204"/>
                <a:ext cx="10707624" cy="3763274"/>
              </a:xfrm>
              <a:prstGeom prst="rect">
                <a:avLst/>
              </a:prstGeom>
              <a:blipFill>
                <a:blip r:embed="rId2"/>
                <a:stretch>
                  <a:fillRect l="-854" r="-797" b="-485"/>
                </a:stretch>
              </a:blipFill>
            </p:spPr>
            <p:txBody>
              <a:bodyPr/>
              <a:lstStyle/>
              <a:p>
                <a:r>
                  <a:rPr lang="zh-CN" altLang="en-US">
                    <a:noFill/>
                  </a:rPr>
                  <a:t> </a:t>
                </a:r>
              </a:p>
            </p:txBody>
          </p:sp>
        </mc:Fallback>
      </mc:AlternateContent>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
        <p:nvSpPr>
          <p:cNvPr id="2" name="矩形 1"/>
          <p:cNvSpPr/>
          <p:nvPr/>
        </p:nvSpPr>
        <p:spPr>
          <a:xfrm>
            <a:off x="512064" y="1130953"/>
            <a:ext cx="1672253" cy="461665"/>
          </a:xfrm>
          <a:prstGeom prst="rect">
            <a:avLst/>
          </a:prstGeom>
        </p:spPr>
        <p:txBody>
          <a:bodyPr wrap="none">
            <a:spAutoFit/>
          </a:bodyPr>
          <a:lstStyle/>
          <a:p>
            <a:r>
              <a:rPr lang="en-US" altLang="zh-CN" sz="2400" b="1" dirty="0" smtClean="0">
                <a:solidFill>
                  <a:srgbClr val="FF0000"/>
                </a:solidFill>
              </a:rPr>
              <a:t>4.</a:t>
            </a:r>
            <a:r>
              <a:rPr lang="zh-CN" altLang="en-US" sz="2400" b="1" dirty="0" smtClean="0">
                <a:solidFill>
                  <a:srgbClr val="FF0000"/>
                </a:solidFill>
              </a:rPr>
              <a:t>永</a:t>
            </a:r>
            <a:r>
              <a:rPr lang="zh-CN" altLang="en-US" sz="2400" b="1" dirty="0">
                <a:solidFill>
                  <a:srgbClr val="FF0000"/>
                </a:solidFill>
              </a:rPr>
              <a:t>续年金</a:t>
            </a:r>
            <a:endParaRPr lang="zh-CN" altLang="en-US" dirty="0"/>
          </a:p>
        </p:txBody>
      </p:sp>
    </p:spTree>
    <p:extLst>
      <p:ext uri="{BB962C8B-B14F-4D97-AF65-F5344CB8AC3E}">
        <p14:creationId xmlns:p14="http://schemas.microsoft.com/office/powerpoint/2010/main" val="1005147127"/>
      </p:ext>
    </p:extLst>
  </p:cSld>
  <p:clrMapOvr>
    <a:masterClrMapping/>
  </p:clrMapOvr>
  <p:transition>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84994"/>
          <p:cNvSpPr>
            <a:spLocks noChangeArrowheads="1"/>
          </p:cNvSpPr>
          <p:nvPr/>
        </p:nvSpPr>
        <p:spPr bwMode="auto">
          <a:xfrm>
            <a:off x="0" y="322897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0" name="矩形 84996"/>
          <p:cNvSpPr>
            <a:spLocks noChangeArrowheads="1"/>
          </p:cNvSpPr>
          <p:nvPr/>
        </p:nvSpPr>
        <p:spPr bwMode="auto">
          <a:xfrm>
            <a:off x="0" y="26050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sp>
        <p:nvSpPr>
          <p:cNvPr id="65541" name="矩形 84997"/>
          <p:cNvSpPr>
            <a:spLocks noChangeArrowheads="1"/>
          </p:cNvSpPr>
          <p:nvPr/>
        </p:nvSpPr>
        <p:spPr bwMode="auto">
          <a:xfrm>
            <a:off x="0" y="3100388"/>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ea typeface="宋体" pitchFamily="2" charset="-122"/>
            </a:endParaRPr>
          </a:p>
        </p:txBody>
      </p:sp>
      <p:cxnSp>
        <p:nvCxnSpPr>
          <p:cNvPr id="17" name="直接连接符 16"/>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95769" y="1410711"/>
            <a:ext cx="11400575" cy="2862322"/>
          </a:xfrm>
          <a:prstGeom prst="rect">
            <a:avLst/>
          </a:prstGeom>
          <a:noFill/>
        </p:spPr>
        <p:txBody>
          <a:bodyPr wrap="square" rtlCol="0">
            <a:spAutoFit/>
          </a:bodyPr>
          <a:lstStyle/>
          <a:p>
            <a:pPr algn="just">
              <a:lnSpc>
                <a:spcPct val="150000"/>
              </a:lnSpc>
            </a:pPr>
            <a:r>
              <a:rPr lang="zh-CN" altLang="en-US" sz="2400" b="1" dirty="0">
                <a:solidFill>
                  <a:srgbClr val="FF0000"/>
                </a:solidFill>
              </a:rPr>
              <a:t>例题</a:t>
            </a:r>
            <a:r>
              <a:rPr lang="en-US" altLang="zh-CN" sz="2400" b="1" dirty="0">
                <a:solidFill>
                  <a:srgbClr val="FF0000"/>
                </a:solidFill>
              </a:rPr>
              <a:t>2</a:t>
            </a:r>
            <a:r>
              <a:rPr lang="zh-CN" altLang="en-US" sz="2400" b="1" dirty="0">
                <a:solidFill>
                  <a:srgbClr val="FF0000"/>
                </a:solidFill>
              </a:rPr>
              <a:t>－</a:t>
            </a:r>
            <a:r>
              <a:rPr lang="en-US" altLang="zh-CN" sz="2400" b="1" dirty="0" smtClean="0">
                <a:solidFill>
                  <a:srgbClr val="FF0000"/>
                </a:solidFill>
              </a:rPr>
              <a:t>11</a:t>
            </a:r>
            <a:r>
              <a:rPr lang="zh-CN" altLang="en-US" sz="2400" b="1" dirty="0" smtClean="0">
                <a:solidFill>
                  <a:srgbClr val="FF0000"/>
                </a:solidFill>
              </a:rPr>
              <a:t>：</a:t>
            </a:r>
            <a:r>
              <a:rPr lang="zh-CN" altLang="en-US" sz="2400" dirty="0" smtClean="0"/>
              <a:t>海外</a:t>
            </a:r>
            <a:r>
              <a:rPr lang="zh-CN" altLang="en-US" sz="2400" dirty="0"/>
              <a:t>华侨陈先生想在家乡的一所高中设立助学基金，以帮助该学校考上重点大学的贫困生顺利完成学业。助学金每年年末发放一次，每次资助</a:t>
            </a:r>
            <a:r>
              <a:rPr lang="en-US" altLang="zh-CN" sz="2400" dirty="0"/>
              <a:t>5</a:t>
            </a:r>
            <a:r>
              <a:rPr lang="zh-CN" altLang="en-US" sz="2400" dirty="0"/>
              <a:t>名学生，每名学生资助金额为</a:t>
            </a:r>
            <a:r>
              <a:rPr lang="en-US" altLang="zh-CN" sz="2400" dirty="0"/>
              <a:t>2000</a:t>
            </a:r>
            <a:r>
              <a:rPr lang="zh-CN" altLang="en-US" sz="2400" dirty="0"/>
              <a:t>元。假设助学基金存在学校附件的商业银行，银行一年期定期存款利率为</a:t>
            </a:r>
            <a:r>
              <a:rPr lang="en-US" altLang="zh-CN" sz="2400" dirty="0"/>
              <a:t>2.98%</a:t>
            </a:r>
            <a:r>
              <a:rPr lang="zh-CN" altLang="en-US" sz="2400" dirty="0"/>
              <a:t>，则陈先生要投资多少钱作为助学基金？</a:t>
            </a:r>
          </a:p>
          <a:p>
            <a:pPr algn="just">
              <a:lnSpc>
                <a:spcPct val="150000"/>
              </a:lnSpc>
            </a:pPr>
            <a:r>
              <a:rPr lang="en-US" altLang="zh-CN" sz="2400" b="1" dirty="0"/>
              <a:t>PA</a:t>
            </a:r>
            <a:r>
              <a:rPr lang="zh-CN" altLang="en-US" sz="2400" b="1" dirty="0"/>
              <a:t>＝</a:t>
            </a:r>
            <a:r>
              <a:rPr lang="en-US" altLang="zh-CN" sz="2400" b="1" dirty="0"/>
              <a:t>A/</a:t>
            </a:r>
            <a:r>
              <a:rPr lang="en-US" altLang="zh-CN" sz="2400" b="1" dirty="0" err="1"/>
              <a:t>i</a:t>
            </a:r>
            <a:r>
              <a:rPr lang="zh-CN" altLang="en-US" sz="2400" b="1" dirty="0"/>
              <a:t>＝</a:t>
            </a:r>
            <a:r>
              <a:rPr lang="en-US" altLang="zh-CN" sz="2400" b="1" dirty="0"/>
              <a:t>(5×2000)/(2.98%)</a:t>
            </a:r>
            <a:r>
              <a:rPr lang="zh-CN" altLang="en-US" sz="2400" b="1" dirty="0"/>
              <a:t>＝</a:t>
            </a:r>
            <a:r>
              <a:rPr lang="en-US" altLang="zh-CN" sz="2400" b="1" dirty="0"/>
              <a:t>335570.47</a:t>
            </a:r>
            <a:r>
              <a:rPr lang="zh-CN" altLang="en-US" sz="2400" b="1" dirty="0"/>
              <a:t>（元</a:t>
            </a:r>
            <a:r>
              <a:rPr lang="zh-CN" altLang="en-US" sz="2400" b="1" dirty="0" smtClean="0"/>
              <a:t>）</a:t>
            </a:r>
            <a:endParaRPr lang="zh-CN" altLang="en-US" sz="2400" b="1" dirty="0"/>
          </a:p>
        </p:txBody>
      </p:sp>
      <p:sp>
        <p:nvSpPr>
          <p:cNvPr id="9" name="矩形 8"/>
          <p:cNvSpPr/>
          <p:nvPr/>
        </p:nvSpPr>
        <p:spPr>
          <a:xfrm>
            <a:off x="404134" y="292280"/>
            <a:ext cx="5166542" cy="523220"/>
          </a:xfrm>
          <a:prstGeom prst="rect">
            <a:avLst/>
          </a:prstGeom>
        </p:spPr>
        <p:txBody>
          <a:bodyPr wrap="square">
            <a:spAutoFit/>
          </a:bodyPr>
          <a:lstStyle/>
          <a:p>
            <a:pPr>
              <a:defRPr/>
            </a:pPr>
            <a:r>
              <a:rPr lang="zh-CN" altLang="en-US" sz="2800" b="1" dirty="0" smtClean="0"/>
              <a:t>（三）年金终值和现值的计算</a:t>
            </a:r>
            <a:endParaRPr lang="zh-CN" altLang="en-US" sz="2800" b="1" dirty="0"/>
          </a:p>
        </p:txBody>
      </p:sp>
    </p:spTree>
    <p:extLst>
      <p:ext uri="{BB962C8B-B14F-4D97-AF65-F5344CB8AC3E}">
        <p14:creationId xmlns:p14="http://schemas.microsoft.com/office/powerpoint/2010/main" val="3734410181"/>
      </p:ext>
    </p:extLst>
  </p:cSld>
  <p:clrMapOvr>
    <a:masterClrMapping/>
  </p:clrMapOvr>
  <p:transition>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3932" y="1559859"/>
            <a:ext cx="7033998" cy="4007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50000"/>
              </a:lnSpc>
              <a:spcBef>
                <a:spcPts val="400"/>
              </a:spcBef>
              <a:spcAft>
                <a:spcPts val="400"/>
              </a:spcAft>
              <a:buClrTx/>
              <a:buSzTx/>
              <a:buFontTx/>
              <a:buNone/>
              <a:tabLst/>
              <a:defRPr/>
            </a:pPr>
            <a:endParaRPr kumimoji="0" lang="zh-CN" altLang="en-US" sz="2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7" name="矩形 6"/>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cxnSp>
        <p:nvCxnSpPr>
          <p:cNvPr id="12" name="直接连接符 11"/>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10897" y="882057"/>
            <a:ext cx="11567160" cy="5078313"/>
          </a:xfrm>
          <a:prstGeom prst="rect">
            <a:avLst/>
          </a:prstGeom>
          <a:noFill/>
        </p:spPr>
        <p:txBody>
          <a:bodyPr wrap="square" rtlCol="0">
            <a:spAutoFit/>
          </a:bodyPr>
          <a:lstStyle/>
          <a:p>
            <a:pPr lvl="0" algn="just">
              <a:lnSpc>
                <a:spcPct val="150000"/>
              </a:lnSpc>
            </a:pPr>
            <a:r>
              <a:rPr lang="zh-CN" altLang="en-US" sz="2400" b="1" dirty="0" smtClean="0">
                <a:solidFill>
                  <a:srgbClr val="FF0000"/>
                </a:solidFill>
              </a:rPr>
              <a:t>（</a:t>
            </a:r>
            <a:r>
              <a:rPr lang="zh-CN" altLang="en-US" sz="2400" b="1" dirty="0">
                <a:solidFill>
                  <a:srgbClr val="FF0000"/>
                </a:solidFill>
              </a:rPr>
              <a:t>一）不等额现金流量现值的计算</a:t>
            </a:r>
          </a:p>
          <a:p>
            <a:pPr lvl="0" algn="just">
              <a:lnSpc>
                <a:spcPct val="150000"/>
              </a:lnSpc>
            </a:pPr>
            <a:r>
              <a:rPr lang="zh-CN" altLang="en-US" sz="2400" dirty="0">
                <a:solidFill>
                  <a:srgbClr val="000000"/>
                </a:solidFill>
              </a:rPr>
              <a:t>前面提及的年金问题都是指每次收入或支出的款项都是相等金额的现象，但是在</a:t>
            </a:r>
            <a:r>
              <a:rPr lang="zh-CN" altLang="en-US" sz="2400" dirty="0" smtClean="0">
                <a:solidFill>
                  <a:srgbClr val="000000"/>
                </a:solidFill>
              </a:rPr>
              <a:t>现实中</a:t>
            </a:r>
            <a:r>
              <a:rPr lang="zh-CN" altLang="en-US" sz="2400" dirty="0">
                <a:solidFill>
                  <a:srgbClr val="000000"/>
                </a:solidFill>
              </a:rPr>
              <a:t>，更多的情况是</a:t>
            </a:r>
            <a:r>
              <a:rPr lang="zh-CN" altLang="en-US" sz="2400" b="1" dirty="0">
                <a:solidFill>
                  <a:srgbClr val="000000"/>
                </a:solidFill>
              </a:rPr>
              <a:t>每次收入或支出的款项并不相等</a:t>
            </a:r>
            <a:r>
              <a:rPr lang="zh-CN" altLang="en-US" sz="2400" dirty="0" smtClean="0">
                <a:solidFill>
                  <a:srgbClr val="000000"/>
                </a:solidFill>
              </a:rPr>
              <a:t>。需要</a:t>
            </a:r>
            <a:r>
              <a:rPr lang="zh-CN" altLang="en-US" sz="2400" dirty="0">
                <a:solidFill>
                  <a:srgbClr val="000000"/>
                </a:solidFill>
              </a:rPr>
              <a:t>计算这些不等额现金流入量或流出量的终值或现值之和</a:t>
            </a:r>
            <a:r>
              <a:rPr lang="zh-CN" altLang="en-US" sz="2400" dirty="0" smtClean="0">
                <a:solidFill>
                  <a:srgbClr val="000000"/>
                </a:solidFill>
              </a:rPr>
              <a:t>。</a:t>
            </a:r>
            <a:endParaRPr lang="en-US" altLang="zh-CN" sz="2400" dirty="0" smtClean="0">
              <a:solidFill>
                <a:srgbClr val="000000"/>
              </a:solidFill>
            </a:endParaRPr>
          </a:p>
          <a:p>
            <a:pPr lvl="0" algn="just">
              <a:lnSpc>
                <a:spcPct val="150000"/>
              </a:lnSpc>
            </a:pPr>
            <a:r>
              <a:rPr lang="zh-CN" altLang="en-US" sz="2400" b="1" dirty="0" smtClean="0">
                <a:solidFill>
                  <a:srgbClr val="FF0000"/>
                </a:solidFill>
              </a:rPr>
              <a:t>例题</a:t>
            </a:r>
            <a:r>
              <a:rPr lang="en-US" altLang="zh-CN" sz="2400" b="1" dirty="0">
                <a:solidFill>
                  <a:srgbClr val="FF0000"/>
                </a:solidFill>
              </a:rPr>
              <a:t>2-12</a:t>
            </a:r>
            <a:r>
              <a:rPr lang="zh-CN" altLang="en-US" sz="2400" b="1" dirty="0">
                <a:solidFill>
                  <a:srgbClr val="FF0000"/>
                </a:solidFill>
              </a:rPr>
              <a:t>：</a:t>
            </a:r>
            <a:r>
              <a:rPr lang="zh-CN" altLang="en-US" sz="2400" dirty="0">
                <a:solidFill>
                  <a:srgbClr val="000000"/>
                </a:solidFill>
              </a:rPr>
              <a:t>昆百公司拟投资一个项目，该项目前四年每年年初分别需要投入</a:t>
            </a:r>
            <a:r>
              <a:rPr lang="en-US" altLang="zh-CN" sz="2400" dirty="0">
                <a:solidFill>
                  <a:srgbClr val="000000"/>
                </a:solidFill>
              </a:rPr>
              <a:t>5</a:t>
            </a:r>
            <a:r>
              <a:rPr lang="zh-CN" altLang="en-US" sz="2400" dirty="0">
                <a:solidFill>
                  <a:srgbClr val="000000"/>
                </a:solidFill>
              </a:rPr>
              <a:t>万元、</a:t>
            </a:r>
            <a:r>
              <a:rPr lang="en-US" altLang="zh-CN" sz="2400" dirty="0">
                <a:solidFill>
                  <a:srgbClr val="000000"/>
                </a:solidFill>
              </a:rPr>
              <a:t>10</a:t>
            </a:r>
            <a:r>
              <a:rPr lang="zh-CN" altLang="en-US" sz="2400" dirty="0">
                <a:solidFill>
                  <a:srgbClr val="000000"/>
                </a:solidFill>
              </a:rPr>
              <a:t>万元、</a:t>
            </a:r>
            <a:r>
              <a:rPr lang="en-US" altLang="zh-CN" sz="2400" dirty="0">
                <a:solidFill>
                  <a:srgbClr val="000000"/>
                </a:solidFill>
              </a:rPr>
              <a:t>12</a:t>
            </a:r>
            <a:r>
              <a:rPr lang="zh-CN" altLang="en-US" sz="2400" dirty="0">
                <a:solidFill>
                  <a:srgbClr val="000000"/>
                </a:solidFill>
              </a:rPr>
              <a:t>万元和</a:t>
            </a:r>
            <a:r>
              <a:rPr lang="en-US" altLang="zh-CN" sz="2400" dirty="0">
                <a:solidFill>
                  <a:srgbClr val="000000"/>
                </a:solidFill>
              </a:rPr>
              <a:t>15</a:t>
            </a:r>
            <a:r>
              <a:rPr lang="zh-CN" altLang="en-US" sz="2400" dirty="0">
                <a:solidFill>
                  <a:srgbClr val="000000"/>
                </a:solidFill>
              </a:rPr>
              <a:t>万元，在贴现率为</a:t>
            </a:r>
            <a:r>
              <a:rPr lang="en-US" altLang="zh-CN" sz="2400" dirty="0">
                <a:solidFill>
                  <a:srgbClr val="000000"/>
                </a:solidFill>
              </a:rPr>
              <a:t>5%</a:t>
            </a:r>
            <a:r>
              <a:rPr lang="zh-CN" altLang="en-US" sz="2400" dirty="0">
                <a:solidFill>
                  <a:srgbClr val="000000"/>
                </a:solidFill>
              </a:rPr>
              <a:t>的情况下，该项目投资的现值之和是多少？</a:t>
            </a:r>
          </a:p>
          <a:p>
            <a:pPr lvl="0" algn="just">
              <a:lnSpc>
                <a:spcPct val="150000"/>
              </a:lnSpc>
            </a:pPr>
            <a:r>
              <a:rPr lang="en-US" altLang="zh-CN" sz="2400" dirty="0">
                <a:solidFill>
                  <a:srgbClr val="000000"/>
                </a:solidFill>
              </a:rPr>
              <a:t>P</a:t>
            </a:r>
            <a:r>
              <a:rPr lang="zh-CN" altLang="en-US" sz="2400" dirty="0">
                <a:solidFill>
                  <a:srgbClr val="000000"/>
                </a:solidFill>
              </a:rPr>
              <a:t>＝</a:t>
            </a:r>
            <a:r>
              <a:rPr lang="en-US" altLang="zh-CN" sz="2400" dirty="0">
                <a:solidFill>
                  <a:srgbClr val="000000"/>
                </a:solidFill>
              </a:rPr>
              <a:t>5+10 ×(1+5%)-1+12 × (1+5%)-2+15 ×(1+5%)-3</a:t>
            </a:r>
          </a:p>
          <a:p>
            <a:pPr lvl="0" algn="just">
              <a:lnSpc>
                <a:spcPct val="150000"/>
              </a:lnSpc>
            </a:pPr>
            <a:r>
              <a:rPr lang="zh-CN" altLang="en-US" sz="2400" dirty="0">
                <a:solidFill>
                  <a:srgbClr val="000000"/>
                </a:solidFill>
              </a:rPr>
              <a:t>＝</a:t>
            </a:r>
            <a:r>
              <a:rPr lang="en-US" altLang="zh-CN" sz="2400" dirty="0">
                <a:solidFill>
                  <a:srgbClr val="000000"/>
                </a:solidFill>
              </a:rPr>
              <a:t>5+10×0.9524+12×0.9070+15×0.8638</a:t>
            </a:r>
          </a:p>
          <a:p>
            <a:pPr lvl="0" algn="just">
              <a:lnSpc>
                <a:spcPct val="150000"/>
              </a:lnSpc>
            </a:pPr>
            <a:r>
              <a:rPr lang="zh-CN" altLang="en-US" sz="2400" dirty="0">
                <a:solidFill>
                  <a:srgbClr val="000000"/>
                </a:solidFill>
              </a:rPr>
              <a:t>＝</a:t>
            </a:r>
            <a:r>
              <a:rPr lang="en-US" altLang="zh-CN" sz="2400" dirty="0">
                <a:solidFill>
                  <a:srgbClr val="000000"/>
                </a:solidFill>
              </a:rPr>
              <a:t>38.365</a:t>
            </a:r>
            <a:r>
              <a:rPr lang="zh-CN" altLang="en-US" sz="2400" dirty="0">
                <a:solidFill>
                  <a:srgbClr val="000000"/>
                </a:solidFill>
              </a:rPr>
              <a:t>（元）</a:t>
            </a:r>
          </a:p>
        </p:txBody>
      </p:sp>
    </p:spTree>
    <p:extLst>
      <p:ext uri="{BB962C8B-B14F-4D97-AF65-F5344CB8AC3E}">
        <p14:creationId xmlns:p14="http://schemas.microsoft.com/office/powerpoint/2010/main" val="2873691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nodePh="1">
                                  <p:stCondLst>
                                    <p:cond delay="0"/>
                                  </p:stCondLst>
                                  <p:endCondLst>
                                    <p:cond evt="begin" delay="0">
                                      <p:tn val="12"/>
                                    </p:cond>
                                  </p:end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599576" y="1723355"/>
            <a:ext cx="10342744" cy="1688411"/>
          </a:xfrm>
          <a:prstGeom prst="rect">
            <a:avLst/>
          </a:prstGeom>
          <a:noFill/>
        </p:spPr>
        <p:txBody>
          <a:bodyPr wrap="square" rtlCol="0">
            <a:spAutoFit/>
          </a:bodyPr>
          <a:lstStyle/>
          <a:p>
            <a:pPr algn="just">
              <a:lnSpc>
                <a:spcPct val="150000"/>
              </a:lnSpc>
            </a:pPr>
            <a:r>
              <a:rPr lang="zh-CN" altLang="en-US" sz="2400" b="1" dirty="0"/>
              <a:t>名义利率</a:t>
            </a:r>
            <a:r>
              <a:rPr lang="zh-CN" altLang="en-US" sz="2400" dirty="0"/>
              <a:t>是央行或提供资金借贷机构所公布的未调整通货膨胀因素的利率，即名义利率中包含通货膨胀率。</a:t>
            </a:r>
            <a:r>
              <a:rPr lang="zh-CN" altLang="en-US" sz="2400" b="1" dirty="0"/>
              <a:t>实际利率</a:t>
            </a:r>
            <a:r>
              <a:rPr lang="zh-CN" altLang="en-US" sz="2400" dirty="0"/>
              <a:t>是指剔除通货膨胀率后储户或投资者得到利息回报的真实利率</a:t>
            </a:r>
            <a:r>
              <a:rPr lang="zh-CN" altLang="en-US" sz="2400" dirty="0" smtClean="0"/>
              <a:t>。</a:t>
            </a:r>
            <a:endParaRPr lang="zh-CN" altLang="zh-CN" sz="2400" dirty="0"/>
          </a:p>
        </p:txBody>
      </p:sp>
      <p:sp>
        <p:nvSpPr>
          <p:cNvPr id="9" name="Rectangle 2"/>
          <p:cNvSpPr txBox="1">
            <a:spLocks noChangeArrowheads="1"/>
          </p:cNvSpPr>
          <p:nvPr/>
        </p:nvSpPr>
        <p:spPr>
          <a:xfrm>
            <a:off x="599576" y="1108575"/>
            <a:ext cx="8463742" cy="5878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dirty="0" smtClean="0">
                <a:solidFill>
                  <a:srgbClr val="C00000"/>
                </a:solidFill>
              </a:rPr>
              <a:t>（二）名义</a:t>
            </a:r>
            <a:r>
              <a:rPr lang="zh-CN" altLang="en-US" sz="2800" b="1" dirty="0">
                <a:solidFill>
                  <a:srgbClr val="C00000"/>
                </a:solidFill>
              </a:rPr>
              <a:t>利率与实际利率</a:t>
            </a:r>
          </a:p>
        </p:txBody>
      </p:sp>
      <p:sp>
        <p:nvSpPr>
          <p:cNvPr id="10" name="矩形 9"/>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37710265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mc:AlternateContent xmlns:mc="http://schemas.openxmlformats.org/markup-compatibility/2006" xmlns:a14="http://schemas.microsoft.com/office/drawing/2010/main">
        <mc:Choice Requires="a14">
          <p:sp>
            <p:nvSpPr>
              <p:cNvPr id="6" name="TextBox 5"/>
              <p:cNvSpPr txBox="1"/>
              <p:nvPr/>
            </p:nvSpPr>
            <p:spPr>
              <a:xfrm>
                <a:off x="512064" y="1723355"/>
                <a:ext cx="11100816" cy="2492734"/>
              </a:xfrm>
              <a:prstGeom prst="rect">
                <a:avLst/>
              </a:prstGeom>
              <a:noFill/>
            </p:spPr>
            <p:txBody>
              <a:bodyPr wrap="square" rtlCol="0">
                <a:spAutoFit/>
              </a:bodyPr>
              <a:lstStyle/>
              <a:p>
                <a:pPr algn="just">
                  <a:lnSpc>
                    <a:spcPct val="150000"/>
                  </a:lnSpc>
                </a:pPr>
                <a:r>
                  <a:rPr lang="zh-CN" altLang="en-US" sz="2400" dirty="0"/>
                  <a:t>复利的</a:t>
                </a:r>
                <a:r>
                  <a:rPr lang="zh-CN" altLang="en-US" sz="2400" b="1" dirty="0"/>
                  <a:t>计息期不一定总是一年</a:t>
                </a:r>
                <a:r>
                  <a:rPr lang="zh-CN" altLang="en-US" sz="2400" dirty="0"/>
                  <a:t>，也有可能是按季、月或日，当利息在一年内要复利多次时，给出的年利率称为名义利率。此时，两者之间的换算公式如下</a:t>
                </a:r>
                <a:r>
                  <a:rPr lang="zh-CN" altLang="en-US" sz="2400" dirty="0" smtClean="0"/>
                  <a:t>：</a:t>
                </a:r>
                <a:endParaRPr lang="en-US" altLang="zh-CN" sz="2400" dirty="0" smtClean="0"/>
              </a:p>
              <a:p>
                <a:pPr algn="just">
                  <a:lnSpc>
                    <a:spcPct val="150000"/>
                  </a:lnSpc>
                </a:pPr>
                <a:r>
                  <a:rPr lang="en-US" altLang="zh-CN" sz="2400" dirty="0" err="1">
                    <a:latin typeface="Times New Roman" panose="02020603050405020304" pitchFamily="18" charset="0"/>
                    <a:ea typeface="宋体" panose="02010600030101010101" pitchFamily="2" charset="-122"/>
                  </a:rPr>
                  <a:t>i</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sSup>
                      <m:sSupPr>
                        <m:ctrlPr>
                          <a:rPr lang="zh-CN" altLang="zh-CN" sz="2400" i="1">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a:effectLst/>
                            <a:latin typeface="Cambria Math" panose="02040503050406030204" pitchFamily="18" charset="0"/>
                            <a:ea typeface="宋体" panose="02010600030101010101" pitchFamily="2" charset="-122"/>
                            <a:cs typeface="Times New Roman" panose="02020603050405020304" pitchFamily="18" charset="0"/>
                          </a:rPr>
                          <m:t>(1+</m:t>
                        </m:r>
                        <m:f>
                          <m:fPr>
                            <m:ctrlPr>
                              <a:rPr lang="zh-CN" altLang="zh-CN" sz="2400" i="1">
                                <a:effectLst/>
                                <a:latin typeface="Cambria Math" panose="02040503050406030204" pitchFamily="18" charset="0"/>
                                <a:ea typeface="Cambria Math" panose="02040503050406030204" pitchFamily="18" charset="0"/>
                                <a:cs typeface="Times New Roman" panose="02020603050405020304" pitchFamily="18" charset="0"/>
                              </a:rPr>
                            </m:ctrlPr>
                          </m:fPr>
                          <m:num>
                            <m:r>
                              <m:rPr>
                                <m:sty m:val="p"/>
                              </m:rPr>
                              <a:rPr lang="en-US" altLang="zh-CN" sz="2400">
                                <a:effectLst/>
                                <a:latin typeface="Cambria Math" panose="02040503050406030204" pitchFamily="18" charset="0"/>
                                <a:ea typeface="宋体" panose="02010600030101010101" pitchFamily="2" charset="-122"/>
                                <a:cs typeface="Times New Roman" panose="02020603050405020304" pitchFamily="18" charset="0"/>
                              </a:rPr>
                              <m:t>r</m:t>
                            </m:r>
                          </m:num>
                          <m:den>
                            <m:r>
                              <m:rPr>
                                <m:sty m:val="p"/>
                              </m:rPr>
                              <a:rPr lang="en-US" altLang="zh-CN" sz="2400">
                                <a:effectLst/>
                                <a:latin typeface="Cambria Math" panose="02040503050406030204" pitchFamily="18" charset="0"/>
                                <a:ea typeface="宋体" panose="02010600030101010101" pitchFamily="2" charset="-122"/>
                                <a:cs typeface="Times New Roman" panose="02020603050405020304" pitchFamily="18" charset="0"/>
                              </a:rPr>
                              <m:t>m</m:t>
                            </m:r>
                          </m:den>
                        </m:f>
                        <m:r>
                          <a:rPr lang="en-US" altLang="zh-CN" sz="2400">
                            <a:effectLst/>
                            <a:latin typeface="Cambria Math" panose="02040503050406030204" pitchFamily="18" charset="0"/>
                            <a:ea typeface="宋体" panose="02010600030101010101" pitchFamily="2" charset="-122"/>
                            <a:cs typeface="Times New Roman" panose="02020603050405020304" pitchFamily="18" charset="0"/>
                          </a:rPr>
                          <m:t>)</m:t>
                        </m:r>
                      </m:e>
                      <m:sup>
                        <m:r>
                          <m:rPr>
                            <m:sty m:val="p"/>
                          </m:rPr>
                          <a:rPr lang="en-US" altLang="zh-CN" sz="2400">
                            <a:effectLst/>
                            <a:latin typeface="Cambria Math" panose="02040503050406030204" pitchFamily="18" charset="0"/>
                            <a:ea typeface="宋体" panose="02010600030101010101" pitchFamily="2" charset="-122"/>
                            <a:cs typeface="Times New Roman" panose="02020603050405020304" pitchFamily="18" charset="0"/>
                          </a:rPr>
                          <m:t>m</m:t>
                        </m:r>
                      </m:sup>
                    </m:sSup>
                  </m:oMath>
                </a14:m>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effectLst/>
                    <a:latin typeface="Times New Roman" panose="02020603050405020304" pitchFamily="18" charset="0"/>
                    <a:ea typeface="宋体" panose="02010600030101010101" pitchFamily="2" charset="-122"/>
                  </a:rPr>
                  <a:t>1 </a:t>
                </a:r>
                <a:endParaRPr lang="zh-CN" altLang="en-US" sz="2400" dirty="0"/>
              </a:p>
              <a:p>
                <a:pPr algn="just">
                  <a:lnSpc>
                    <a:spcPct val="150000"/>
                  </a:lnSpc>
                </a:pPr>
                <a:r>
                  <a:rPr lang="zh-CN" altLang="en-US" sz="2400" dirty="0" smtClean="0"/>
                  <a:t>其中</a:t>
                </a:r>
                <a:r>
                  <a:rPr lang="zh-CN" altLang="en-US" sz="2400" dirty="0"/>
                  <a:t>，</a:t>
                </a:r>
                <a:r>
                  <a:rPr lang="en-US" altLang="zh-CN" sz="2400" dirty="0"/>
                  <a:t>r</a:t>
                </a:r>
                <a:r>
                  <a:rPr lang="zh-CN" altLang="en-US" sz="2400" dirty="0"/>
                  <a:t>表示名义利率；</a:t>
                </a:r>
                <a:r>
                  <a:rPr lang="en-US" altLang="zh-CN" sz="2400" dirty="0"/>
                  <a:t>m</a:t>
                </a:r>
                <a:r>
                  <a:rPr lang="zh-CN" altLang="en-US" sz="2400" dirty="0"/>
                  <a:t>表示每年复利次数；</a:t>
                </a:r>
                <a:r>
                  <a:rPr lang="en-US" altLang="zh-CN" sz="2400" dirty="0" err="1"/>
                  <a:t>i</a:t>
                </a:r>
                <a:r>
                  <a:rPr lang="zh-CN" altLang="en-US" sz="2400" dirty="0"/>
                  <a:t>表示实际利率</a:t>
                </a:r>
                <a:r>
                  <a:rPr lang="zh-CN" altLang="en-US" sz="2400" dirty="0" smtClean="0"/>
                  <a:t>。</a:t>
                </a:r>
                <a:endParaRPr lang="zh-CN" altLang="en-US"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512064" y="1723355"/>
                <a:ext cx="11100816" cy="2492734"/>
              </a:xfrm>
              <a:prstGeom prst="rect">
                <a:avLst/>
              </a:prstGeom>
              <a:blipFill>
                <a:blip r:embed="rId2"/>
                <a:stretch>
                  <a:fillRect l="-824" r="-824" b="-1956"/>
                </a:stretch>
              </a:blipFill>
            </p:spPr>
            <p:txBody>
              <a:bodyPr/>
              <a:lstStyle/>
              <a:p>
                <a:r>
                  <a:rPr lang="zh-CN" altLang="en-US">
                    <a:noFill/>
                  </a:rPr>
                  <a:t> </a:t>
                </a:r>
              </a:p>
            </p:txBody>
          </p:sp>
        </mc:Fallback>
      </mc:AlternateContent>
      <p:sp>
        <p:nvSpPr>
          <p:cNvPr id="9" name="Rectangle 2"/>
          <p:cNvSpPr txBox="1">
            <a:spLocks noChangeArrowheads="1"/>
          </p:cNvSpPr>
          <p:nvPr/>
        </p:nvSpPr>
        <p:spPr>
          <a:xfrm>
            <a:off x="599576" y="1108575"/>
            <a:ext cx="8463742" cy="5878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solidFill>
                  <a:srgbClr val="C00000"/>
                </a:solidFill>
              </a:rPr>
              <a:t>1</a:t>
            </a:r>
            <a:r>
              <a:rPr lang="en-US" altLang="zh-CN" sz="2800" b="1" dirty="0">
                <a:solidFill>
                  <a:srgbClr val="C00000"/>
                </a:solidFill>
              </a:rPr>
              <a:t>.</a:t>
            </a:r>
            <a:r>
              <a:rPr lang="zh-CN" altLang="en-US" sz="2800" b="1" dirty="0">
                <a:solidFill>
                  <a:srgbClr val="C00000"/>
                </a:solidFill>
              </a:rPr>
              <a:t>一年内复利多次时的实际利率</a:t>
            </a:r>
          </a:p>
        </p:txBody>
      </p:sp>
      <p:sp>
        <p:nvSpPr>
          <p:cNvPr id="10" name="矩形 9"/>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15852892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mc:AlternateContent xmlns:mc="http://schemas.openxmlformats.org/markup-compatibility/2006" xmlns:a14="http://schemas.microsoft.com/office/drawing/2010/main">
        <mc:Choice Requires="a14">
          <p:sp>
            <p:nvSpPr>
              <p:cNvPr id="6" name="TextBox 5"/>
              <p:cNvSpPr txBox="1"/>
              <p:nvPr/>
            </p:nvSpPr>
            <p:spPr>
              <a:xfrm>
                <a:off x="512064" y="1568795"/>
                <a:ext cx="11100816" cy="2946448"/>
              </a:xfrm>
              <a:prstGeom prst="rect">
                <a:avLst/>
              </a:prstGeom>
              <a:noFill/>
            </p:spPr>
            <p:txBody>
              <a:bodyPr wrap="square" rtlCol="0">
                <a:spAutoFit/>
              </a:bodyPr>
              <a:lstStyle/>
              <a:p>
                <a:pPr>
                  <a:lnSpc>
                    <a:spcPct val="120000"/>
                  </a:lnSpc>
                </a:pPr>
                <a:r>
                  <a:rPr lang="zh-CN" altLang="zh-CN" sz="2400" b="1" dirty="0">
                    <a:solidFill>
                      <a:srgbClr val="FF0000"/>
                    </a:solidFill>
                  </a:rPr>
                  <a:t>例题</a:t>
                </a:r>
                <a:r>
                  <a:rPr lang="en-US" altLang="zh-CN" sz="2400" b="1" dirty="0">
                    <a:solidFill>
                      <a:srgbClr val="FF0000"/>
                    </a:solidFill>
                  </a:rPr>
                  <a:t>2-13</a:t>
                </a:r>
                <a:r>
                  <a:rPr lang="zh-CN" altLang="zh-CN" sz="2400" b="1" dirty="0">
                    <a:solidFill>
                      <a:srgbClr val="FF0000"/>
                    </a:solidFill>
                  </a:rPr>
                  <a:t>：</a:t>
                </a:r>
                <a:r>
                  <a:rPr lang="zh-CN" altLang="zh-CN" sz="2400" dirty="0"/>
                  <a:t>小王现在存入银行</a:t>
                </a:r>
                <a:r>
                  <a:rPr lang="en-US" altLang="zh-CN" sz="2400" dirty="0"/>
                  <a:t>5000</a:t>
                </a:r>
                <a:r>
                  <a:rPr lang="zh-CN" altLang="zh-CN" sz="2400" dirty="0"/>
                  <a:t>元，年利率</a:t>
                </a:r>
                <a:r>
                  <a:rPr lang="en-US" altLang="zh-CN" sz="2400" dirty="0"/>
                  <a:t>2%</a:t>
                </a:r>
                <a:r>
                  <a:rPr lang="zh-CN" altLang="zh-CN" sz="2400" dirty="0"/>
                  <a:t>，每季度复利一次，则</a:t>
                </a:r>
                <a:r>
                  <a:rPr lang="en-US" altLang="zh-CN" sz="2400" dirty="0"/>
                  <a:t>2</a:t>
                </a:r>
                <a:r>
                  <a:rPr lang="zh-CN" altLang="zh-CN" sz="2400" dirty="0"/>
                  <a:t>年后能取得多少本利和？</a:t>
                </a:r>
              </a:p>
              <a:p>
                <a:pPr>
                  <a:lnSpc>
                    <a:spcPct val="120000"/>
                  </a:lnSpc>
                </a:pPr>
                <a:r>
                  <a:rPr lang="zh-CN" altLang="zh-CN" sz="2400" dirty="0"/>
                  <a:t>第一步，先根据名义利率与实际利率的关系，将名义利率换算成实际利率。</a:t>
                </a:r>
              </a:p>
              <a:p>
                <a:pPr>
                  <a:lnSpc>
                    <a:spcPct val="120000"/>
                  </a:lnSpc>
                </a:pPr>
                <a:r>
                  <a:rPr lang="en-US" altLang="zh-CN" sz="2400" dirty="0" err="1"/>
                  <a:t>i</a:t>
                </a:r>
                <a:r>
                  <a:rPr lang="zh-CN" altLang="zh-CN" sz="2400" dirty="0"/>
                  <a:t>＝</a:t>
                </a:r>
                <a14:m>
                  <m:oMath xmlns:m="http://schemas.openxmlformats.org/officeDocument/2006/math">
                    <m:sSup>
                      <m:sSupPr>
                        <m:ctrlPr>
                          <a:rPr lang="zh-CN" altLang="zh-CN" sz="2400" i="1">
                            <a:latin typeface="Cambria Math" panose="02040503050406030204" pitchFamily="18" charset="0"/>
                          </a:rPr>
                        </m:ctrlPr>
                      </m:sSupPr>
                      <m:e>
                        <m:r>
                          <a:rPr lang="en-US" altLang="zh-CN" sz="2400">
                            <a:latin typeface="Cambria Math" panose="02040503050406030204" pitchFamily="18" charset="0"/>
                          </a:rPr>
                          <m:t>(1+</m:t>
                        </m:r>
                        <m:f>
                          <m:fPr>
                            <m:ctrlPr>
                              <a:rPr lang="zh-CN" altLang="zh-CN" sz="2400" i="1">
                                <a:latin typeface="Cambria Math" panose="02040503050406030204" pitchFamily="18" charset="0"/>
                              </a:rPr>
                            </m:ctrlPr>
                          </m:fPr>
                          <m:num>
                            <m:r>
                              <a:rPr lang="en-US" altLang="zh-CN" sz="2400">
                                <a:latin typeface="Cambria Math" panose="02040503050406030204" pitchFamily="18" charset="0"/>
                              </a:rPr>
                              <m:t>2%</m:t>
                            </m:r>
                          </m:num>
                          <m:den>
                            <m:r>
                              <a:rPr lang="en-US" altLang="zh-CN" sz="2400">
                                <a:latin typeface="Cambria Math" panose="02040503050406030204" pitchFamily="18" charset="0"/>
                              </a:rPr>
                              <m:t>4</m:t>
                            </m:r>
                          </m:den>
                        </m:f>
                        <m:r>
                          <a:rPr lang="en-US" altLang="zh-CN" sz="2400">
                            <a:latin typeface="Cambria Math" panose="02040503050406030204" pitchFamily="18" charset="0"/>
                          </a:rPr>
                          <m:t>)</m:t>
                        </m:r>
                      </m:e>
                      <m:sup>
                        <m:r>
                          <a:rPr lang="en-US" altLang="zh-CN" sz="2400">
                            <a:latin typeface="Cambria Math" panose="02040503050406030204" pitchFamily="18" charset="0"/>
                          </a:rPr>
                          <m:t>4</m:t>
                        </m:r>
                      </m:sup>
                    </m:sSup>
                  </m:oMath>
                </a14:m>
                <a:r>
                  <a:rPr lang="zh-CN" altLang="zh-CN" sz="2400" dirty="0"/>
                  <a:t>－</a:t>
                </a:r>
                <a:r>
                  <a:rPr lang="en-US" altLang="zh-CN" sz="2400" dirty="0"/>
                  <a:t>1</a:t>
                </a:r>
                <a:r>
                  <a:rPr lang="zh-CN" altLang="zh-CN" sz="2400" dirty="0"/>
                  <a:t>＝</a:t>
                </a:r>
                <a14:m>
                  <m:oMath xmlns:m="http://schemas.openxmlformats.org/officeDocument/2006/math">
                    <m:sSup>
                      <m:sSupPr>
                        <m:ctrlPr>
                          <a:rPr lang="zh-CN" altLang="zh-CN" sz="2400" i="1">
                            <a:latin typeface="Cambria Math" panose="02040503050406030204" pitchFamily="18" charset="0"/>
                          </a:rPr>
                        </m:ctrlPr>
                      </m:sSupPr>
                      <m:e>
                        <m:r>
                          <a:rPr lang="en-US" altLang="zh-CN" sz="2400">
                            <a:latin typeface="Cambria Math" panose="02040503050406030204" pitchFamily="18" charset="0"/>
                          </a:rPr>
                          <m:t>(1+</m:t>
                        </m:r>
                        <m:r>
                          <a:rPr lang="en-US" altLang="zh-CN" sz="2400" i="1">
                            <a:latin typeface="Cambria Math" panose="02040503050406030204" pitchFamily="18" charset="0"/>
                          </a:rPr>
                          <m:t>0.005</m:t>
                        </m:r>
                        <m:r>
                          <a:rPr lang="en-US" altLang="zh-CN" sz="2400">
                            <a:latin typeface="Cambria Math" panose="02040503050406030204" pitchFamily="18" charset="0"/>
                          </a:rPr>
                          <m:t>)</m:t>
                        </m:r>
                      </m:e>
                      <m:sup>
                        <m:r>
                          <a:rPr lang="en-US" altLang="zh-CN" sz="2400">
                            <a:latin typeface="Cambria Math" panose="02040503050406030204" pitchFamily="18" charset="0"/>
                          </a:rPr>
                          <m:t>4</m:t>
                        </m:r>
                      </m:sup>
                    </m:sSup>
                  </m:oMath>
                </a14:m>
                <a:r>
                  <a:rPr lang="zh-CN" altLang="zh-CN" sz="2400" dirty="0"/>
                  <a:t>－</a:t>
                </a:r>
                <a:r>
                  <a:rPr lang="en-US" altLang="zh-CN" sz="2400" dirty="0"/>
                  <a:t>1</a:t>
                </a:r>
                <a:r>
                  <a:rPr lang="zh-CN" altLang="zh-CN" sz="2400" dirty="0"/>
                  <a:t>＝</a:t>
                </a:r>
                <a:r>
                  <a:rPr lang="en-US" altLang="zh-CN" sz="2400" dirty="0"/>
                  <a:t>2.01%</a:t>
                </a:r>
                <a:endParaRPr lang="zh-CN" altLang="zh-CN" sz="2400" dirty="0"/>
              </a:p>
              <a:p>
                <a:pPr>
                  <a:lnSpc>
                    <a:spcPct val="120000"/>
                  </a:lnSpc>
                </a:pPr>
                <a:r>
                  <a:rPr lang="zh-CN" altLang="zh-CN" sz="2400" dirty="0"/>
                  <a:t>第二步，再按实际利率计算货币时间价值。</a:t>
                </a:r>
              </a:p>
              <a:p>
                <a:pPr>
                  <a:lnSpc>
                    <a:spcPct val="120000"/>
                  </a:lnSpc>
                </a:pPr>
                <a:r>
                  <a:rPr lang="en-US" altLang="zh-CN" sz="2400" dirty="0"/>
                  <a:t>F</a:t>
                </a:r>
                <a:r>
                  <a:rPr lang="zh-CN" altLang="zh-CN" sz="2400" dirty="0"/>
                  <a:t>＝</a:t>
                </a:r>
                <a:r>
                  <a:rPr lang="en-US" altLang="zh-CN" sz="2400" dirty="0"/>
                  <a:t>P</a:t>
                </a:r>
                <a:r>
                  <a:rPr lang="zh-CN" altLang="zh-CN" sz="2400" dirty="0"/>
                  <a:t>（</a:t>
                </a:r>
                <a:r>
                  <a:rPr lang="en-US" altLang="zh-CN" sz="2400" dirty="0"/>
                  <a:t>1+i</a:t>
                </a:r>
                <a:r>
                  <a:rPr lang="zh-CN" altLang="zh-CN" sz="2400" dirty="0"/>
                  <a:t>）</a:t>
                </a:r>
                <a:r>
                  <a:rPr lang="en-US" altLang="zh-CN" sz="2400" baseline="30000" dirty="0"/>
                  <a:t>n</a:t>
                </a:r>
                <a:r>
                  <a:rPr lang="zh-CN" altLang="zh-CN" sz="2400" dirty="0"/>
                  <a:t>＝</a:t>
                </a:r>
                <a:r>
                  <a:rPr lang="en-US" altLang="zh-CN" sz="2400" dirty="0"/>
                  <a:t>5000×</a:t>
                </a:r>
                <a:r>
                  <a:rPr lang="zh-CN" altLang="zh-CN" sz="2400" dirty="0"/>
                  <a:t>（</a:t>
                </a:r>
                <a:r>
                  <a:rPr lang="en-US" altLang="zh-CN" sz="2400" dirty="0"/>
                  <a:t>1+2.01%</a:t>
                </a:r>
                <a:r>
                  <a:rPr lang="zh-CN" altLang="zh-CN" sz="2400" dirty="0"/>
                  <a:t>）</a:t>
                </a:r>
                <a:r>
                  <a:rPr lang="en-US" altLang="zh-CN" sz="2400" baseline="30000" dirty="0"/>
                  <a:t>2</a:t>
                </a:r>
                <a:r>
                  <a:rPr lang="zh-CN" altLang="zh-CN" sz="2400" dirty="0"/>
                  <a:t>＝</a:t>
                </a:r>
                <a:r>
                  <a:rPr lang="en-US" altLang="zh-CN" sz="2400" dirty="0"/>
                  <a:t>5203.02</a:t>
                </a:r>
                <a:r>
                  <a:rPr lang="zh-CN" altLang="zh-CN" sz="2400" dirty="0"/>
                  <a:t>（元）</a:t>
                </a:r>
              </a:p>
            </p:txBody>
          </p:sp>
        </mc:Choice>
        <mc:Fallback xmlns="">
          <p:sp>
            <p:nvSpPr>
              <p:cNvPr id="6" name="TextBox 5"/>
              <p:cNvSpPr txBox="1">
                <a:spLocks noRot="1" noChangeAspect="1" noMove="1" noResize="1" noEditPoints="1" noAdjustHandles="1" noChangeArrowheads="1" noChangeShapeType="1" noTextEdit="1"/>
              </p:cNvSpPr>
              <p:nvPr/>
            </p:nvSpPr>
            <p:spPr>
              <a:xfrm>
                <a:off x="512064" y="1568795"/>
                <a:ext cx="11100816" cy="2946448"/>
              </a:xfrm>
              <a:prstGeom prst="rect">
                <a:avLst/>
              </a:prstGeom>
              <a:blipFill>
                <a:blip r:embed="rId2"/>
                <a:stretch>
                  <a:fillRect l="-824" t="-413" b="-2479"/>
                </a:stretch>
              </a:blipFill>
            </p:spPr>
            <p:txBody>
              <a:bodyPr/>
              <a:lstStyle/>
              <a:p>
                <a:r>
                  <a:rPr lang="zh-CN" altLang="en-US">
                    <a:noFill/>
                  </a:rPr>
                  <a:t> </a:t>
                </a:r>
              </a:p>
            </p:txBody>
          </p:sp>
        </mc:Fallback>
      </mc:AlternateContent>
      <p:sp>
        <p:nvSpPr>
          <p:cNvPr id="10" name="矩形 9"/>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17990171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mc:AlternateContent xmlns:mc="http://schemas.openxmlformats.org/markup-compatibility/2006" xmlns:a14="http://schemas.microsoft.com/office/drawing/2010/main">
        <mc:Choice Requires="a14">
          <p:sp>
            <p:nvSpPr>
              <p:cNvPr id="6" name="TextBox 5"/>
              <p:cNvSpPr txBox="1"/>
              <p:nvPr/>
            </p:nvSpPr>
            <p:spPr>
              <a:xfrm>
                <a:off x="512064" y="1723355"/>
                <a:ext cx="11100816" cy="4015715"/>
              </a:xfrm>
              <a:prstGeom prst="rect">
                <a:avLst/>
              </a:prstGeom>
              <a:noFill/>
            </p:spPr>
            <p:txBody>
              <a:bodyPr wrap="square" rtlCol="0">
                <a:spAutoFit/>
              </a:bodyPr>
              <a:lstStyle/>
              <a:p>
                <a:pPr>
                  <a:lnSpc>
                    <a:spcPct val="120000"/>
                  </a:lnSpc>
                </a:pPr>
                <a:r>
                  <a:rPr lang="zh-CN" altLang="zh-CN" sz="2400" dirty="0"/>
                  <a:t>在通货膨胀情况下，央行或提供资金借贷的机构所公布的利率都是名义利率。因此，两者之间的换算公式如下：</a:t>
                </a:r>
              </a:p>
              <a:p>
                <a:pPr>
                  <a:lnSpc>
                    <a:spcPct val="120000"/>
                  </a:lnSpc>
                </a:pPr>
                <a:r>
                  <a:rPr lang="en-US" altLang="zh-CN" sz="2400" dirty="0"/>
                  <a:t>I</a:t>
                </a:r>
                <a:r>
                  <a:rPr lang="zh-CN" altLang="zh-CN" sz="2400" dirty="0"/>
                  <a:t>＝</a:t>
                </a:r>
                <a14:m>
                  <m:oMath xmlns:m="http://schemas.openxmlformats.org/officeDocument/2006/math">
                    <m:f>
                      <m:fPr>
                        <m:ctrlPr>
                          <a:rPr lang="zh-CN" altLang="zh-CN" sz="2400" i="1">
                            <a:latin typeface="Cambria Math" panose="02040503050406030204" pitchFamily="18" charset="0"/>
                          </a:rPr>
                        </m:ctrlPr>
                      </m:fPr>
                      <m:num>
                        <m:r>
                          <a:rPr lang="zh-CN" altLang="zh-CN" sz="2400">
                            <a:latin typeface="Cambria Math" panose="02040503050406030204" pitchFamily="18" charset="0"/>
                          </a:rPr>
                          <m:t>（</m:t>
                        </m:r>
                        <m:r>
                          <a:rPr lang="en-US" altLang="zh-CN" sz="2400">
                            <a:latin typeface="Cambria Math" panose="02040503050406030204" pitchFamily="18" charset="0"/>
                          </a:rPr>
                          <m:t>1+</m:t>
                        </m:r>
                        <m:r>
                          <a:rPr lang="zh-CN" altLang="zh-CN" sz="2400">
                            <a:latin typeface="Cambria Math" panose="02040503050406030204" pitchFamily="18" charset="0"/>
                          </a:rPr>
                          <m:t>名义利率）</m:t>
                        </m:r>
                      </m:num>
                      <m:den>
                        <m:r>
                          <a:rPr lang="zh-CN" altLang="zh-CN" sz="2400">
                            <a:latin typeface="Cambria Math" panose="02040503050406030204" pitchFamily="18" charset="0"/>
                          </a:rPr>
                          <m:t>（</m:t>
                        </m:r>
                        <m:r>
                          <a:rPr lang="en-US" altLang="zh-CN" sz="2400">
                            <a:latin typeface="Cambria Math" panose="02040503050406030204" pitchFamily="18" charset="0"/>
                          </a:rPr>
                          <m:t>1+</m:t>
                        </m:r>
                        <m:r>
                          <a:rPr lang="zh-CN" altLang="zh-CN" sz="2400">
                            <a:latin typeface="Cambria Math" panose="02040503050406030204" pitchFamily="18" charset="0"/>
                          </a:rPr>
                          <m:t>通货膨胀率）</m:t>
                        </m:r>
                      </m:den>
                    </m:f>
                  </m:oMath>
                </a14:m>
                <a:r>
                  <a:rPr lang="zh-CN" altLang="zh-CN" sz="2400" dirty="0"/>
                  <a:t>－</a:t>
                </a:r>
                <a:r>
                  <a:rPr lang="en-US" altLang="zh-CN" sz="2400" dirty="0"/>
                  <a:t>1                                               </a:t>
                </a:r>
                <a:endParaRPr lang="en-US" altLang="zh-CN" sz="2400" dirty="0" smtClean="0"/>
              </a:p>
              <a:p>
                <a:pPr>
                  <a:lnSpc>
                    <a:spcPct val="120000"/>
                  </a:lnSpc>
                </a:pPr>
                <a:endParaRPr lang="en-US" altLang="zh-CN" sz="2400" b="1" dirty="0"/>
              </a:p>
              <a:p>
                <a:pPr>
                  <a:lnSpc>
                    <a:spcPct val="120000"/>
                  </a:lnSpc>
                </a:pPr>
                <a:r>
                  <a:rPr lang="zh-CN" altLang="zh-CN" sz="2400" b="1" dirty="0" smtClean="0"/>
                  <a:t>例题</a:t>
                </a:r>
                <a:r>
                  <a:rPr lang="en-US" altLang="zh-CN" sz="2400" b="1" dirty="0"/>
                  <a:t>2-14</a:t>
                </a:r>
                <a:r>
                  <a:rPr lang="zh-CN" altLang="zh-CN" sz="2400" b="1" dirty="0"/>
                  <a:t>：</a:t>
                </a:r>
                <a:r>
                  <a:rPr lang="zh-CN" altLang="zh-CN" sz="2400" dirty="0"/>
                  <a:t>华厦商业银行一年期存款利率为</a:t>
                </a:r>
                <a:r>
                  <a:rPr lang="en-US" altLang="zh-CN" sz="2400" dirty="0"/>
                  <a:t>6%</a:t>
                </a:r>
                <a:r>
                  <a:rPr lang="zh-CN" altLang="zh-CN" sz="2400" dirty="0"/>
                  <a:t>，假设通货膨账率为</a:t>
                </a:r>
                <a:r>
                  <a:rPr lang="en-US" altLang="zh-CN" sz="2400" dirty="0"/>
                  <a:t>3%</a:t>
                </a:r>
                <a:r>
                  <a:rPr lang="zh-CN" altLang="zh-CN" sz="2400" dirty="0"/>
                  <a:t>，则实际利率为多少？</a:t>
                </a:r>
              </a:p>
              <a:p>
                <a:pPr>
                  <a:lnSpc>
                    <a:spcPct val="120000"/>
                  </a:lnSpc>
                </a:pPr>
                <a:r>
                  <a:rPr lang="en-US" altLang="zh-CN" sz="2400" dirty="0"/>
                  <a:t>I</a:t>
                </a:r>
                <a:r>
                  <a:rPr lang="zh-CN" altLang="zh-CN" sz="2400" dirty="0"/>
                  <a:t>＝</a:t>
                </a:r>
                <a14:m>
                  <m:oMath xmlns:m="http://schemas.openxmlformats.org/officeDocument/2006/math">
                    <m:f>
                      <m:fPr>
                        <m:ctrlPr>
                          <a:rPr lang="zh-CN" altLang="zh-CN" sz="2400" i="1">
                            <a:latin typeface="Cambria Math" panose="02040503050406030204" pitchFamily="18" charset="0"/>
                          </a:rPr>
                        </m:ctrlPr>
                      </m:fPr>
                      <m:num>
                        <m:r>
                          <a:rPr lang="zh-CN" altLang="zh-CN" sz="2400">
                            <a:latin typeface="Cambria Math" panose="02040503050406030204" pitchFamily="18" charset="0"/>
                          </a:rPr>
                          <m:t>（</m:t>
                        </m:r>
                        <m:r>
                          <a:rPr lang="en-US" altLang="zh-CN" sz="2400">
                            <a:latin typeface="Cambria Math" panose="02040503050406030204" pitchFamily="18" charset="0"/>
                          </a:rPr>
                          <m:t>1+6%</m:t>
                        </m:r>
                        <m:r>
                          <a:rPr lang="zh-CN" altLang="zh-CN" sz="2400">
                            <a:latin typeface="Cambria Math" panose="02040503050406030204" pitchFamily="18" charset="0"/>
                          </a:rPr>
                          <m:t>）</m:t>
                        </m:r>
                      </m:num>
                      <m:den>
                        <m:r>
                          <a:rPr lang="zh-CN" altLang="zh-CN" sz="2400">
                            <a:latin typeface="Cambria Math" panose="02040503050406030204" pitchFamily="18" charset="0"/>
                          </a:rPr>
                          <m:t>（</m:t>
                        </m:r>
                        <m:r>
                          <a:rPr lang="en-US" altLang="zh-CN" sz="2400">
                            <a:latin typeface="Cambria Math" panose="02040503050406030204" pitchFamily="18" charset="0"/>
                          </a:rPr>
                          <m:t>1+3%</m:t>
                        </m:r>
                        <m:r>
                          <a:rPr lang="zh-CN" altLang="zh-CN" sz="2400">
                            <a:latin typeface="Cambria Math" panose="02040503050406030204" pitchFamily="18" charset="0"/>
                          </a:rPr>
                          <m:t>）</m:t>
                        </m:r>
                      </m:den>
                    </m:f>
                  </m:oMath>
                </a14:m>
                <a:r>
                  <a:rPr lang="zh-CN" altLang="zh-CN" sz="2400" dirty="0"/>
                  <a:t>－</a:t>
                </a:r>
                <a:r>
                  <a:rPr lang="en-US" altLang="zh-CN" sz="2400" dirty="0"/>
                  <a:t>1</a:t>
                </a:r>
                <a:r>
                  <a:rPr lang="zh-CN" altLang="zh-CN" sz="2400" dirty="0"/>
                  <a:t>＝</a:t>
                </a:r>
                <a:r>
                  <a:rPr lang="en-US" altLang="zh-CN" sz="2400" dirty="0"/>
                  <a:t>2.91%</a:t>
                </a:r>
                <a:endParaRPr lang="zh-CN" altLang="zh-CN"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512064" y="1723355"/>
                <a:ext cx="11100816" cy="4015715"/>
              </a:xfrm>
              <a:prstGeom prst="rect">
                <a:avLst/>
              </a:prstGeom>
              <a:blipFill>
                <a:blip r:embed="rId2"/>
                <a:stretch>
                  <a:fillRect l="-824" t="-304"/>
                </a:stretch>
              </a:blipFill>
            </p:spPr>
            <p:txBody>
              <a:bodyPr/>
              <a:lstStyle/>
              <a:p>
                <a:r>
                  <a:rPr lang="zh-CN" altLang="en-US">
                    <a:noFill/>
                  </a:rPr>
                  <a:t> </a:t>
                </a:r>
              </a:p>
            </p:txBody>
          </p:sp>
        </mc:Fallback>
      </mc:AlternateContent>
      <p:sp>
        <p:nvSpPr>
          <p:cNvPr id="9" name="Rectangle 2"/>
          <p:cNvSpPr txBox="1">
            <a:spLocks noChangeArrowheads="1"/>
          </p:cNvSpPr>
          <p:nvPr/>
        </p:nvSpPr>
        <p:spPr>
          <a:xfrm>
            <a:off x="599576" y="1108575"/>
            <a:ext cx="8463742" cy="5878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solidFill>
                  <a:srgbClr val="C00000"/>
                </a:solidFill>
              </a:rPr>
              <a:t>2.</a:t>
            </a:r>
            <a:r>
              <a:rPr lang="zh-CN" altLang="en-US" sz="2800" b="1" dirty="0">
                <a:solidFill>
                  <a:srgbClr val="C00000"/>
                </a:solidFill>
              </a:rPr>
              <a:t>通货膨胀情况下的名义利率与实际利率</a:t>
            </a:r>
          </a:p>
        </p:txBody>
      </p:sp>
      <p:sp>
        <p:nvSpPr>
          <p:cNvPr id="10" name="矩形 9"/>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24009617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369640" y="1087598"/>
            <a:ext cx="11151800" cy="4524315"/>
          </a:xfrm>
          <a:prstGeom prst="rect">
            <a:avLst/>
          </a:prstGeom>
          <a:noFill/>
        </p:spPr>
        <p:txBody>
          <a:bodyPr wrap="square" rtlCol="0">
            <a:spAutoFit/>
          </a:bodyPr>
          <a:lstStyle/>
          <a:p>
            <a:pPr algn="just">
              <a:lnSpc>
                <a:spcPct val="150000"/>
              </a:lnSpc>
            </a:pPr>
            <a:r>
              <a:rPr lang="zh-CN" altLang="en-US" sz="2400" b="1" dirty="0" smtClean="0">
                <a:solidFill>
                  <a:srgbClr val="FF0000"/>
                </a:solidFill>
              </a:rPr>
              <a:t>（</a:t>
            </a:r>
            <a:r>
              <a:rPr lang="zh-CN" altLang="en-US" sz="2400" b="1" dirty="0">
                <a:solidFill>
                  <a:srgbClr val="FF0000"/>
                </a:solidFill>
              </a:rPr>
              <a:t>三）折现率的计算</a:t>
            </a:r>
          </a:p>
          <a:p>
            <a:pPr algn="just">
              <a:lnSpc>
                <a:spcPct val="150000"/>
              </a:lnSpc>
            </a:pPr>
            <a:r>
              <a:rPr lang="zh-CN" altLang="en-US" sz="2400" dirty="0"/>
              <a:t>在前面计算现值和终值时，都假定利率是给定的，但是在财务工作中，也会经常遇到已知计息期数、终值和现，需要求折现率的问题</a:t>
            </a:r>
            <a:r>
              <a:rPr lang="zh-CN" altLang="en-US" sz="2400" dirty="0" smtClean="0"/>
              <a:t>。</a:t>
            </a:r>
            <a:endParaRPr lang="en-US" altLang="zh-CN" sz="2400" dirty="0" smtClean="0"/>
          </a:p>
          <a:p>
            <a:pPr algn="just">
              <a:lnSpc>
                <a:spcPct val="150000"/>
              </a:lnSpc>
            </a:pPr>
            <a:r>
              <a:rPr lang="zh-CN" altLang="en-US" sz="2400" dirty="0" smtClean="0"/>
              <a:t>一般来说</a:t>
            </a:r>
            <a:r>
              <a:rPr lang="zh-CN" altLang="en-US" sz="2400" dirty="0"/>
              <a:t>，求出折现率可以分为</a:t>
            </a:r>
            <a:r>
              <a:rPr lang="zh-CN" altLang="en-US" sz="2400" b="1" dirty="0"/>
              <a:t>三个步骤</a:t>
            </a:r>
            <a:r>
              <a:rPr lang="zh-CN" altLang="en-US" sz="2400" dirty="0" smtClean="0"/>
              <a:t>：</a:t>
            </a:r>
            <a:endParaRPr lang="en-US" altLang="zh-CN" sz="2400" dirty="0" smtClean="0"/>
          </a:p>
          <a:p>
            <a:pPr algn="just">
              <a:lnSpc>
                <a:spcPct val="150000"/>
              </a:lnSpc>
            </a:pPr>
            <a:r>
              <a:rPr lang="zh-CN" altLang="en-US" sz="2400" dirty="0" smtClean="0"/>
              <a:t>第一</a:t>
            </a:r>
            <a:r>
              <a:rPr lang="zh-CN" altLang="en-US" sz="2400" dirty="0"/>
              <a:t>步，求出换算系数</a:t>
            </a:r>
            <a:r>
              <a:rPr lang="zh-CN" altLang="en-US" sz="2400" dirty="0" smtClean="0"/>
              <a:t>：</a:t>
            </a:r>
            <a:endParaRPr lang="en-US" altLang="zh-CN" sz="2400" dirty="0" smtClean="0"/>
          </a:p>
          <a:p>
            <a:pPr algn="just">
              <a:lnSpc>
                <a:spcPct val="150000"/>
              </a:lnSpc>
            </a:pPr>
            <a:r>
              <a:rPr lang="zh-CN" altLang="en-US" sz="2400" dirty="0" smtClean="0"/>
              <a:t>第二</a:t>
            </a:r>
            <a:r>
              <a:rPr lang="zh-CN" altLang="en-US" sz="2400" dirty="0"/>
              <a:t>步，查表</a:t>
            </a:r>
            <a:r>
              <a:rPr lang="zh-CN" altLang="en-US" sz="2400" dirty="0" smtClean="0"/>
              <a:t>；</a:t>
            </a:r>
            <a:endParaRPr lang="en-US" altLang="zh-CN" sz="2400" dirty="0" smtClean="0"/>
          </a:p>
          <a:p>
            <a:pPr algn="just">
              <a:lnSpc>
                <a:spcPct val="150000"/>
              </a:lnSpc>
            </a:pPr>
            <a:r>
              <a:rPr lang="zh-CN" altLang="en-US" sz="2400" dirty="0" smtClean="0"/>
              <a:t>第三</a:t>
            </a:r>
            <a:r>
              <a:rPr lang="zh-CN" altLang="en-US" sz="2400" dirty="0"/>
              <a:t>步，根据换算系数和有关系数表求出折现率，如果换算系数在有关系数表中不能直接查到，那么需要运用插值法求出折现率。 </a:t>
            </a:r>
          </a:p>
        </p:txBody>
      </p:sp>
      <p:sp>
        <p:nvSpPr>
          <p:cNvPr id="9" name="矩形 8"/>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34671623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369640" y="1087598"/>
            <a:ext cx="11151800" cy="2796407"/>
          </a:xfrm>
          <a:prstGeom prst="rect">
            <a:avLst/>
          </a:prstGeom>
          <a:noFill/>
        </p:spPr>
        <p:txBody>
          <a:bodyPr wrap="square" rtlCol="0">
            <a:spAutoFit/>
          </a:bodyPr>
          <a:lstStyle/>
          <a:p>
            <a:pPr algn="just">
              <a:lnSpc>
                <a:spcPct val="150000"/>
              </a:lnSpc>
            </a:pPr>
            <a:r>
              <a:rPr lang="zh-CN" altLang="en-US" sz="2400" b="1" dirty="0" smtClean="0">
                <a:solidFill>
                  <a:srgbClr val="FF0000"/>
                </a:solidFill>
              </a:rPr>
              <a:t>例题</a:t>
            </a:r>
            <a:r>
              <a:rPr lang="en-US" altLang="zh-CN" sz="2400" b="1" dirty="0">
                <a:solidFill>
                  <a:srgbClr val="FF0000"/>
                </a:solidFill>
              </a:rPr>
              <a:t>2-15</a:t>
            </a:r>
            <a:r>
              <a:rPr lang="zh-CN" altLang="en-US" sz="2400" b="1" dirty="0">
                <a:solidFill>
                  <a:srgbClr val="FF0000"/>
                </a:solidFill>
              </a:rPr>
              <a:t>：</a:t>
            </a:r>
            <a:r>
              <a:rPr lang="zh-CN" altLang="en-US" sz="2400" dirty="0"/>
              <a:t>小李把</a:t>
            </a:r>
            <a:r>
              <a:rPr lang="en-US" altLang="zh-CN" sz="2400" dirty="0"/>
              <a:t>1000</a:t>
            </a:r>
            <a:r>
              <a:rPr lang="zh-CN" altLang="en-US" sz="2400" dirty="0"/>
              <a:t>元存入银行，按复利计算，要在</a:t>
            </a:r>
            <a:r>
              <a:rPr lang="en-US" altLang="zh-CN" sz="2400" dirty="0"/>
              <a:t>10</a:t>
            </a:r>
            <a:r>
              <a:rPr lang="zh-CN" altLang="en-US" sz="2400" dirty="0"/>
              <a:t>年后可获本利和</a:t>
            </a:r>
            <a:r>
              <a:rPr lang="en-US" altLang="zh-CN" sz="2400" dirty="0"/>
              <a:t>1628.93</a:t>
            </a:r>
            <a:r>
              <a:rPr lang="zh-CN" altLang="en-US" sz="2400" dirty="0"/>
              <a:t>元，请计算银行存款的利率为多少</a:t>
            </a:r>
            <a:r>
              <a:rPr lang="en-US" altLang="zh-CN" sz="2400" dirty="0"/>
              <a:t>?  </a:t>
            </a:r>
          </a:p>
          <a:p>
            <a:pPr algn="just">
              <a:lnSpc>
                <a:spcPct val="150000"/>
              </a:lnSpc>
            </a:pPr>
            <a:r>
              <a:rPr lang="zh-CN" altLang="en-US" sz="2400" dirty="0"/>
              <a:t>（</a:t>
            </a:r>
            <a:r>
              <a:rPr lang="en-US" altLang="zh-CN" sz="2400" dirty="0"/>
              <a:t>P/F</a:t>
            </a:r>
            <a:r>
              <a:rPr lang="zh-CN" altLang="en-US" sz="2400" dirty="0"/>
              <a:t>，</a:t>
            </a:r>
            <a:r>
              <a:rPr lang="en-US" altLang="zh-CN" sz="2400" dirty="0" err="1"/>
              <a:t>i</a:t>
            </a:r>
            <a:r>
              <a:rPr lang="en-US" altLang="zh-CN" sz="2400" dirty="0"/>
              <a:t> </a:t>
            </a:r>
            <a:r>
              <a:rPr lang="zh-CN" altLang="en-US" sz="2400" dirty="0"/>
              <a:t>，</a:t>
            </a:r>
            <a:r>
              <a:rPr lang="en-US" altLang="zh-CN" sz="2400" dirty="0"/>
              <a:t>10</a:t>
            </a:r>
            <a:r>
              <a:rPr lang="zh-CN" altLang="en-US" sz="2400" dirty="0"/>
              <a:t>）＝</a:t>
            </a:r>
            <a:r>
              <a:rPr lang="en-US" altLang="zh-CN" sz="2400" dirty="0"/>
              <a:t>1000÷1628.93=0.6139</a:t>
            </a:r>
          </a:p>
          <a:p>
            <a:pPr algn="just">
              <a:lnSpc>
                <a:spcPct val="150000"/>
              </a:lnSpc>
            </a:pPr>
            <a:r>
              <a:rPr lang="zh-CN" altLang="en-US" sz="2400" dirty="0"/>
              <a:t>经过查复利现值系数表，与</a:t>
            </a:r>
            <a:r>
              <a:rPr lang="en-US" altLang="zh-CN" sz="2400" dirty="0"/>
              <a:t>10</a:t>
            </a:r>
            <a:r>
              <a:rPr lang="zh-CN" altLang="en-US" sz="2400" dirty="0"/>
              <a:t>年相对应的折现率中，</a:t>
            </a:r>
            <a:r>
              <a:rPr lang="en-US" altLang="zh-CN" sz="2400" dirty="0"/>
              <a:t>5%</a:t>
            </a:r>
            <a:r>
              <a:rPr lang="zh-CN" altLang="en-US" sz="2400" dirty="0"/>
              <a:t>的系数为</a:t>
            </a:r>
            <a:r>
              <a:rPr lang="en-US" altLang="zh-CN" sz="2400" dirty="0"/>
              <a:t>0.6139</a:t>
            </a:r>
            <a:r>
              <a:rPr lang="zh-CN" altLang="en-US" sz="2400" dirty="0"/>
              <a:t>，因此，利息率应为</a:t>
            </a:r>
            <a:r>
              <a:rPr lang="en-US" altLang="zh-CN" sz="2400" dirty="0"/>
              <a:t>5%</a:t>
            </a:r>
            <a:r>
              <a:rPr lang="zh-CN" altLang="en-US" sz="2400" dirty="0"/>
              <a:t>。</a:t>
            </a:r>
          </a:p>
        </p:txBody>
      </p:sp>
      <p:sp>
        <p:nvSpPr>
          <p:cNvPr id="9" name="矩形 8"/>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41822666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3932" y="1559859"/>
            <a:ext cx="7033998" cy="4007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ts val="400"/>
              </a:spcBef>
              <a:spcAft>
                <a:spcPts val="400"/>
              </a:spcAft>
            </a:pPr>
            <a:endParaRPr lang="zh-CN" altLang="en-US" sz="2000" dirty="0">
              <a:solidFill>
                <a:schemeClr val="tx1"/>
              </a:solidFill>
            </a:endParaRPr>
          </a:p>
        </p:txBody>
      </p:sp>
      <p:cxnSp>
        <p:nvCxnSpPr>
          <p:cNvPr id="12" name="直接连接符 11"/>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75486" y="2508584"/>
            <a:ext cx="9948673" cy="940514"/>
          </a:xfrm>
          <a:prstGeom prst="rect">
            <a:avLst/>
          </a:prstGeom>
          <a:noFill/>
        </p:spPr>
        <p:txBody>
          <a:bodyPr wrap="square" rtlCol="0">
            <a:spAutoFit/>
          </a:bodyPr>
          <a:lstStyle/>
          <a:p>
            <a:pPr algn="just">
              <a:lnSpc>
                <a:spcPct val="120000"/>
              </a:lnSpc>
            </a:pPr>
            <a:r>
              <a:rPr lang="zh-CN" altLang="en-US" sz="2400" dirty="0"/>
              <a:t>是资金与实际利息率的乘积</a:t>
            </a:r>
            <a:r>
              <a:rPr lang="zh-CN" altLang="en-US" sz="2400" dirty="0" smtClean="0"/>
              <a:t>，其</a:t>
            </a:r>
            <a:r>
              <a:rPr lang="zh-CN" altLang="en-US" sz="2400" dirty="0"/>
              <a:t>金额的大小受投资额的影响，投资额大则利息多，投资额小则利息少。</a:t>
            </a:r>
            <a:endParaRPr lang="zh-CN" altLang="zh-CN" sz="2400" dirty="0"/>
          </a:p>
        </p:txBody>
      </p:sp>
      <p:sp>
        <p:nvSpPr>
          <p:cNvPr id="8" name="Rectangle 2"/>
          <p:cNvSpPr>
            <a:spLocks noGrp="1" noChangeArrowheads="1"/>
          </p:cNvSpPr>
          <p:nvPr>
            <p:ph type="title"/>
          </p:nvPr>
        </p:nvSpPr>
        <p:spPr>
          <a:xfrm>
            <a:off x="599576" y="1772112"/>
            <a:ext cx="2775635" cy="587886"/>
          </a:xfrm>
          <a:solidFill>
            <a:srgbClr val="FF9409"/>
          </a:solidFill>
        </p:spPr>
        <p:txBody>
          <a:bodyPr/>
          <a:lstStyle/>
          <a:p>
            <a:pPr algn="ctr" eaLnBrk="1" hangingPunct="1"/>
            <a:r>
              <a:rPr lang="zh-CN" altLang="en-US" sz="2800" dirty="0"/>
              <a:t>绝对数：利息</a:t>
            </a:r>
          </a:p>
        </p:txBody>
      </p:sp>
      <p:sp>
        <p:nvSpPr>
          <p:cNvPr id="9" name="Rectangle 2"/>
          <p:cNvSpPr txBox="1">
            <a:spLocks noChangeArrowheads="1"/>
          </p:cNvSpPr>
          <p:nvPr/>
        </p:nvSpPr>
        <p:spPr>
          <a:xfrm>
            <a:off x="512064" y="3590899"/>
            <a:ext cx="2775635" cy="587886"/>
          </a:xfrm>
          <a:prstGeom prst="rect">
            <a:avLst/>
          </a:prstGeom>
          <a:solidFill>
            <a:srgbClr val="FF9409"/>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a:t>相对数：利率</a:t>
            </a:r>
          </a:p>
        </p:txBody>
      </p:sp>
      <p:sp>
        <p:nvSpPr>
          <p:cNvPr id="10" name="TextBox 9"/>
          <p:cNvSpPr txBox="1"/>
          <p:nvPr/>
        </p:nvSpPr>
        <p:spPr>
          <a:xfrm>
            <a:off x="512064" y="4320586"/>
            <a:ext cx="10305288" cy="940514"/>
          </a:xfrm>
          <a:prstGeom prst="rect">
            <a:avLst/>
          </a:prstGeom>
          <a:noFill/>
        </p:spPr>
        <p:txBody>
          <a:bodyPr wrap="square" rtlCol="0">
            <a:spAutoFit/>
          </a:bodyPr>
          <a:lstStyle/>
          <a:p>
            <a:pPr algn="just">
              <a:lnSpc>
                <a:spcPct val="120000"/>
              </a:lnSpc>
            </a:pPr>
            <a:r>
              <a:rPr lang="zh-CN" altLang="en-US" sz="2400" dirty="0" smtClean="0"/>
              <a:t>利率等于</a:t>
            </a:r>
            <a:r>
              <a:rPr lang="zh-CN" altLang="en-US" sz="2400" b="1" dirty="0"/>
              <a:t>利息除以</a:t>
            </a:r>
            <a:r>
              <a:rPr lang="zh-CN" altLang="en-US" sz="2400" b="1" dirty="0" smtClean="0"/>
              <a:t>本金</a:t>
            </a:r>
            <a:r>
              <a:rPr lang="zh-CN" altLang="en-US" sz="2400" dirty="0" smtClean="0"/>
              <a:t>，是在</a:t>
            </a:r>
            <a:r>
              <a:rPr lang="zh-CN" altLang="en-US" sz="2400" dirty="0"/>
              <a:t>不考虑通货膨胀和风险报酬情况下资金市场的平均利率</a:t>
            </a:r>
            <a:r>
              <a:rPr lang="zh-CN" altLang="en-US" sz="2400" dirty="0" smtClean="0"/>
              <a:t>。</a:t>
            </a:r>
            <a:r>
              <a:rPr lang="zh-CN" altLang="en-US" sz="2400" b="1" dirty="0"/>
              <a:t>通常用国债利率来表示</a:t>
            </a:r>
            <a:r>
              <a:rPr lang="zh-CN" altLang="en-US" sz="2400" b="1" dirty="0" smtClean="0"/>
              <a:t>。</a:t>
            </a:r>
            <a:endParaRPr lang="zh-CN" altLang="en-US" sz="2400" dirty="0"/>
          </a:p>
        </p:txBody>
      </p:sp>
      <p:sp>
        <p:nvSpPr>
          <p:cNvPr id="13" name="TextBox 3"/>
          <p:cNvSpPr txBox="1"/>
          <p:nvPr/>
        </p:nvSpPr>
        <p:spPr>
          <a:xfrm>
            <a:off x="599577" y="1052925"/>
            <a:ext cx="5078847" cy="461665"/>
          </a:xfrm>
          <a:prstGeom prst="rect">
            <a:avLst/>
          </a:prstGeom>
          <a:solidFill>
            <a:schemeClr val="accent2">
              <a:lumMod val="20000"/>
              <a:lumOff val="80000"/>
            </a:schemeClr>
          </a:solidFill>
        </p:spPr>
        <p:txBody>
          <a:bodyPr wrap="square" rtlCol="0">
            <a:spAutoFit/>
          </a:bodyPr>
          <a:lstStyle/>
          <a:p>
            <a:r>
              <a:rPr lang="zh-CN" altLang="en-US" sz="2400" b="1" dirty="0" smtClean="0"/>
              <a:t>（二）</a:t>
            </a:r>
            <a:r>
              <a:rPr lang="zh-CN" altLang="en-US" sz="2400" b="1" dirty="0"/>
              <a:t>资金时间价值的表现形式</a:t>
            </a:r>
          </a:p>
        </p:txBody>
      </p:sp>
      <p:sp>
        <p:nvSpPr>
          <p:cNvPr id="14" name="矩形 13"/>
          <p:cNvSpPr/>
          <p:nvPr/>
        </p:nvSpPr>
        <p:spPr>
          <a:xfrm>
            <a:off x="599577" y="190167"/>
            <a:ext cx="4691054" cy="523220"/>
          </a:xfrm>
          <a:prstGeom prst="rect">
            <a:avLst/>
          </a:prstGeom>
        </p:spPr>
        <p:txBody>
          <a:bodyPr wrap="square">
            <a:spAutoFit/>
          </a:bodyPr>
          <a:lstStyle/>
          <a:p>
            <a:pPr>
              <a:defRPr/>
            </a:pPr>
            <a:r>
              <a:rPr lang="zh-CN" altLang="en-US" sz="2800" b="1" dirty="0" smtClean="0"/>
              <a:t>一、资金</a:t>
            </a:r>
            <a:r>
              <a:rPr lang="zh-CN" altLang="en-US" sz="2800" b="1" dirty="0"/>
              <a:t>时间</a:t>
            </a:r>
            <a:r>
              <a:rPr lang="zh-CN" altLang="en-US" sz="2800" b="1" dirty="0" smtClean="0"/>
              <a:t>价值</a:t>
            </a:r>
            <a:r>
              <a:rPr lang="zh-CN" altLang="en-US" sz="2800" b="1" dirty="0"/>
              <a:t>概述</a:t>
            </a:r>
          </a:p>
        </p:txBody>
      </p:sp>
    </p:spTree>
    <p:extLst>
      <p:ext uri="{BB962C8B-B14F-4D97-AF65-F5344CB8AC3E}">
        <p14:creationId xmlns:p14="http://schemas.microsoft.com/office/powerpoint/2010/main" val="240300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nodePh="1">
                                  <p:stCondLst>
                                    <p:cond delay="0"/>
                                  </p:stCondLst>
                                  <p:endCondLst>
                                    <p:cond evt="begin" delay="0">
                                      <p:tn val="12"/>
                                    </p:cond>
                                  </p:end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mc:AlternateContent xmlns:mc="http://schemas.openxmlformats.org/markup-compatibility/2006" xmlns:a14="http://schemas.microsoft.com/office/drawing/2010/main">
        <mc:Choice Requires="a14">
          <p:sp>
            <p:nvSpPr>
              <p:cNvPr id="6" name="TextBox 5"/>
              <p:cNvSpPr txBox="1"/>
              <p:nvPr/>
            </p:nvSpPr>
            <p:spPr>
              <a:xfrm>
                <a:off x="512063" y="1008529"/>
                <a:ext cx="11173969" cy="5254708"/>
              </a:xfrm>
              <a:prstGeom prst="rect">
                <a:avLst/>
              </a:prstGeom>
              <a:noFill/>
            </p:spPr>
            <p:txBody>
              <a:bodyPr wrap="square" rtlCol="0">
                <a:spAutoFit/>
              </a:bodyPr>
              <a:lstStyle/>
              <a:p>
                <a:r>
                  <a:rPr lang="zh-CN" altLang="en-US" sz="2800" b="1" dirty="0">
                    <a:solidFill>
                      <a:srgbClr val="FF0000"/>
                    </a:solidFill>
                  </a:rPr>
                  <a:t>例题</a:t>
                </a:r>
                <a:r>
                  <a:rPr lang="en-US" altLang="zh-CN" sz="2800" b="1" dirty="0">
                    <a:solidFill>
                      <a:srgbClr val="FF0000"/>
                    </a:solidFill>
                  </a:rPr>
                  <a:t>2</a:t>
                </a:r>
                <a:r>
                  <a:rPr lang="zh-CN" altLang="en-US" sz="2800" b="1" dirty="0">
                    <a:solidFill>
                      <a:srgbClr val="FF0000"/>
                    </a:solidFill>
                  </a:rPr>
                  <a:t>－</a:t>
                </a:r>
                <a:r>
                  <a:rPr lang="en-US" altLang="zh-CN" sz="2800" b="1" dirty="0" smtClean="0">
                    <a:solidFill>
                      <a:srgbClr val="FF0000"/>
                    </a:solidFill>
                  </a:rPr>
                  <a:t>16</a:t>
                </a:r>
                <a:r>
                  <a:rPr lang="zh-CN" altLang="en-US" sz="2800" b="1" dirty="0" smtClean="0">
                    <a:solidFill>
                      <a:srgbClr val="FF0000"/>
                    </a:solidFill>
                  </a:rPr>
                  <a:t>：</a:t>
                </a:r>
                <a:r>
                  <a:rPr lang="zh-CN" altLang="en-US" sz="2400" b="1" dirty="0"/>
                  <a:t>小李进行一个外资项目投资，初始投资额</a:t>
                </a:r>
                <a:r>
                  <a:rPr lang="en-US" altLang="zh-CN" sz="2400" b="1" dirty="0"/>
                  <a:t>50</a:t>
                </a:r>
                <a:r>
                  <a:rPr lang="zh-CN" altLang="en-US" sz="2400" b="1" dirty="0"/>
                  <a:t>万元，预计以后每年可获得</a:t>
                </a:r>
                <a:r>
                  <a:rPr lang="en-US" altLang="zh-CN" sz="2400" b="1" dirty="0"/>
                  <a:t>10</a:t>
                </a:r>
                <a:r>
                  <a:rPr lang="zh-CN" altLang="en-US" sz="2400" b="1" dirty="0"/>
                  <a:t>万元的回报，若该项目的经济寿命周期为</a:t>
                </a:r>
                <a:r>
                  <a:rPr lang="en-US" altLang="zh-CN" sz="2400" b="1" dirty="0"/>
                  <a:t>6</a:t>
                </a:r>
                <a:r>
                  <a:rPr lang="zh-CN" altLang="en-US" sz="2400" b="1" dirty="0"/>
                  <a:t>年，则投资回报率为多少</a:t>
                </a:r>
                <a:r>
                  <a:rPr lang="zh-CN" altLang="en-US" sz="2400" b="1" dirty="0" smtClean="0"/>
                  <a:t>？</a:t>
                </a:r>
                <a:endParaRPr lang="en-US" altLang="zh-CN" sz="2400" b="1" dirty="0" smtClean="0"/>
              </a:p>
              <a:p>
                <a:r>
                  <a:rPr lang="zh-CN" altLang="zh-CN" sz="2000" dirty="0" smtClean="0"/>
                  <a:t>解</a:t>
                </a:r>
                <a:r>
                  <a:rPr lang="zh-CN" altLang="zh-CN" sz="2000" dirty="0"/>
                  <a:t>：</a:t>
                </a:r>
                <a:r>
                  <a:rPr lang="zh-CN" altLang="zh-CN" sz="2000" b="1" dirty="0">
                    <a:solidFill>
                      <a:srgbClr val="FF0000"/>
                    </a:solidFill>
                  </a:rPr>
                  <a:t>第一步：求系数</a:t>
                </a:r>
              </a:p>
              <a:p>
                <a:pPr algn="ctr"/>
                <a:r>
                  <a:rPr lang="zh-CN" altLang="en-US" sz="2000" dirty="0"/>
                  <a:t>由于</a:t>
                </a:r>
                <a:r>
                  <a:rPr lang="en-US" altLang="zh-CN" sz="2000" dirty="0"/>
                  <a:t>50</a:t>
                </a:r>
                <a:r>
                  <a:rPr lang="zh-CN" altLang="en-US" sz="2000" dirty="0"/>
                  <a:t>＝</a:t>
                </a:r>
                <a:r>
                  <a:rPr lang="en-US" altLang="zh-CN" sz="2000" dirty="0"/>
                  <a:t>10</a:t>
                </a:r>
                <a:r>
                  <a:rPr lang="zh-CN" altLang="en-US" sz="2000" dirty="0"/>
                  <a:t>（</a:t>
                </a:r>
                <a:r>
                  <a:rPr lang="en-US" altLang="zh-CN" sz="2000" dirty="0"/>
                  <a:t>P/A</a:t>
                </a:r>
                <a:r>
                  <a:rPr lang="zh-CN" altLang="en-US" sz="2000" dirty="0"/>
                  <a:t>，</a:t>
                </a:r>
                <a:r>
                  <a:rPr lang="en-US" altLang="zh-CN" sz="2000" dirty="0" err="1"/>
                  <a:t>i</a:t>
                </a:r>
                <a:r>
                  <a:rPr lang="zh-CN" altLang="en-US" sz="2000" dirty="0"/>
                  <a:t>， </a:t>
                </a:r>
                <a:r>
                  <a:rPr lang="en-US" altLang="zh-CN" sz="2000" dirty="0"/>
                  <a:t>6</a:t>
                </a:r>
                <a:r>
                  <a:rPr lang="zh-CN" altLang="en-US" sz="2000" dirty="0"/>
                  <a:t>）</a:t>
                </a:r>
              </a:p>
              <a:p>
                <a:pPr algn="ctr"/>
                <a:r>
                  <a:rPr lang="zh-CN" altLang="en-US" sz="2000" dirty="0"/>
                  <a:t>所以（</a:t>
                </a:r>
                <a:r>
                  <a:rPr lang="en-US" altLang="zh-CN" sz="2000" dirty="0"/>
                  <a:t>P/A</a:t>
                </a:r>
                <a:r>
                  <a:rPr lang="zh-CN" altLang="en-US" sz="2000" dirty="0"/>
                  <a:t>，</a:t>
                </a:r>
                <a:r>
                  <a:rPr lang="en-US" altLang="zh-CN" sz="2000" dirty="0" err="1"/>
                  <a:t>i</a:t>
                </a:r>
                <a:r>
                  <a:rPr lang="en-US" altLang="zh-CN" sz="2000" dirty="0"/>
                  <a:t> </a:t>
                </a:r>
                <a:r>
                  <a:rPr lang="zh-CN" altLang="en-US" sz="2000" dirty="0"/>
                  <a:t>，</a:t>
                </a:r>
                <a:r>
                  <a:rPr lang="en-US" altLang="zh-CN" sz="2000" dirty="0"/>
                  <a:t>6</a:t>
                </a:r>
                <a:r>
                  <a:rPr lang="zh-CN" altLang="en-US" sz="2000" dirty="0"/>
                  <a:t>）＝</a:t>
                </a:r>
                <a:r>
                  <a:rPr lang="en-US" altLang="zh-CN" sz="2000" dirty="0"/>
                  <a:t>5</a:t>
                </a:r>
              </a:p>
              <a:p>
                <a:r>
                  <a:rPr lang="en-US" altLang="zh-CN" sz="2000" dirty="0" smtClean="0"/>
                  <a:t>       </a:t>
                </a:r>
                <a:r>
                  <a:rPr lang="zh-CN" altLang="zh-CN" sz="2000" b="1" dirty="0">
                    <a:solidFill>
                      <a:srgbClr val="FF0000"/>
                    </a:solidFill>
                  </a:rPr>
                  <a:t>第二步：查表</a:t>
                </a:r>
              </a:p>
              <a:p>
                <a:r>
                  <a:rPr lang="zh-CN" altLang="zh-CN" sz="2000" dirty="0"/>
                  <a:t>查年金现值系数表</a:t>
                </a:r>
                <a:r>
                  <a:rPr lang="zh-CN" altLang="zh-CN" sz="2000" dirty="0" smtClean="0"/>
                  <a:t>，</a:t>
                </a:r>
                <a:r>
                  <a:rPr lang="zh-CN" altLang="en-US" sz="2000" dirty="0"/>
                  <a:t>找出期限为</a:t>
                </a:r>
                <a:r>
                  <a:rPr lang="en-US" altLang="zh-CN" sz="2000" dirty="0"/>
                  <a:t>6</a:t>
                </a:r>
                <a:r>
                  <a:rPr lang="zh-CN" altLang="en-US" sz="2000" dirty="0"/>
                  <a:t>年，年金现值系数大于</a:t>
                </a:r>
                <a:r>
                  <a:rPr lang="en-US" altLang="zh-CN" sz="2000" dirty="0"/>
                  <a:t>5</a:t>
                </a:r>
                <a:r>
                  <a:rPr lang="zh-CN" altLang="en-US" sz="2000" dirty="0"/>
                  <a:t>和小于</a:t>
                </a:r>
                <a:r>
                  <a:rPr lang="en-US" altLang="zh-CN" sz="2000" dirty="0"/>
                  <a:t>5</a:t>
                </a:r>
                <a:r>
                  <a:rPr lang="zh-CN" altLang="en-US" sz="2000" dirty="0"/>
                  <a:t>所对应的利率</a:t>
                </a:r>
                <a:r>
                  <a:rPr lang="zh-CN" altLang="en-US" sz="2000" dirty="0" smtClean="0"/>
                  <a:t>：</a:t>
                </a:r>
                <a:endParaRPr lang="zh-CN" altLang="zh-CN" sz="2400" b="1" dirty="0">
                  <a:solidFill>
                    <a:srgbClr val="0070C0"/>
                  </a:solidFill>
                </a:endParaRPr>
              </a:p>
              <a:p>
                <a:pPr algn="ctr"/>
                <a:r>
                  <a:rPr lang="en-US" altLang="zh-CN" sz="2000" dirty="0" smtClean="0"/>
                  <a:t>5</a:t>
                </a:r>
                <a:r>
                  <a:rPr lang="en-US" altLang="zh-CN" sz="2000" dirty="0"/>
                  <a:t>%      </a:t>
                </a:r>
                <a:r>
                  <a:rPr lang="en-US" altLang="zh-CN" sz="2000" dirty="0" smtClean="0"/>
                  <a:t>5.0757</a:t>
                </a:r>
              </a:p>
              <a:p>
                <a:pPr algn="ctr"/>
                <a:r>
                  <a:rPr lang="en-US" altLang="zh-CN" sz="2000" dirty="0" smtClean="0"/>
                  <a:t>6</a:t>
                </a:r>
                <a:r>
                  <a:rPr lang="en-US" altLang="zh-CN" sz="2000" dirty="0"/>
                  <a:t>%      </a:t>
                </a:r>
                <a:r>
                  <a:rPr lang="en-US" altLang="zh-CN" sz="2000" dirty="0" smtClean="0"/>
                  <a:t>4.9173</a:t>
                </a:r>
              </a:p>
              <a:p>
                <a:r>
                  <a:rPr lang="zh-CN" altLang="zh-CN" sz="2000" b="1" dirty="0" smtClean="0">
                    <a:solidFill>
                      <a:srgbClr val="FF0000"/>
                    </a:solidFill>
                  </a:rPr>
                  <a:t>第三</a:t>
                </a:r>
                <a:r>
                  <a:rPr lang="zh-CN" altLang="zh-CN" sz="2000" b="1" dirty="0">
                    <a:solidFill>
                      <a:srgbClr val="FF0000"/>
                    </a:solidFill>
                  </a:rPr>
                  <a:t>步：运用插值法求投资回报率</a:t>
                </a:r>
              </a:p>
              <a:p>
                <a:pPr algn="ctr"/>
                <a:r>
                  <a:rPr lang="en-US" altLang="zh-CN" dirty="0" smtClean="0"/>
                  <a:t>5</a:t>
                </a:r>
                <a:r>
                  <a:rPr lang="en-US" altLang="zh-CN" dirty="0"/>
                  <a:t>%           </a:t>
                </a:r>
                <a:r>
                  <a:rPr lang="en-US" altLang="zh-CN" dirty="0" smtClean="0"/>
                  <a:t>5.0757</a:t>
                </a:r>
                <a:endParaRPr lang="zh-CN" altLang="zh-CN" dirty="0" smtClean="0"/>
              </a:p>
              <a:p>
                <a:r>
                  <a:rPr lang="en-US" altLang="zh-CN" dirty="0" smtClean="0"/>
                  <a:t>                                                                      x                  5 </a:t>
                </a:r>
                <a:endParaRPr lang="zh-CN" altLang="zh-CN" dirty="0" smtClean="0"/>
              </a:p>
              <a:p>
                <a:pPr algn="ctr"/>
                <a:r>
                  <a:rPr lang="en-US" altLang="zh-CN" dirty="0" smtClean="0"/>
                  <a:t>6</a:t>
                </a:r>
                <a:r>
                  <a:rPr lang="en-US" altLang="zh-CN" dirty="0"/>
                  <a:t>%           4.9173 </a:t>
                </a:r>
                <a:endParaRPr lang="zh-CN" altLang="zh-CN" dirty="0"/>
              </a:p>
              <a:p>
                <a:r>
                  <a:rPr lang="zh-CN" altLang="zh-CN" sz="2000" dirty="0"/>
                  <a:t>根据贴现率和年金现值系数之间的关系可列方程式：</a:t>
                </a:r>
              </a:p>
              <a:p>
                <a14:m>
                  <m:oMath xmlns:m="http://schemas.openxmlformats.org/officeDocument/2006/math">
                    <m:f>
                      <m:fPr>
                        <m:ctrlPr>
                          <a:rPr lang="zh-CN" altLang="zh-CN" sz="2000" i="1">
                            <a:latin typeface="Cambria Math" panose="02040503050406030204" pitchFamily="18" charset="0"/>
                          </a:rPr>
                        </m:ctrlPr>
                      </m:fPr>
                      <m:num>
                        <m:r>
                          <m:rPr>
                            <m:sty m:val="p"/>
                          </m:rPr>
                          <a:rPr lang="en-US" altLang="zh-CN" sz="2000">
                            <a:latin typeface="Cambria Math" panose="02040503050406030204" pitchFamily="18" charset="0"/>
                          </a:rPr>
                          <m:t>x</m:t>
                        </m:r>
                        <m:r>
                          <a:rPr lang="en-US" altLang="zh-CN" sz="2000" i="1">
                            <a:latin typeface="Cambria Math" panose="02040503050406030204" pitchFamily="18" charset="0"/>
                          </a:rPr>
                          <m:t>−</m:t>
                        </m:r>
                        <m:r>
                          <a:rPr lang="en-US" altLang="zh-CN" sz="2000">
                            <a:latin typeface="Cambria Math" panose="02040503050406030204" pitchFamily="18" charset="0"/>
                          </a:rPr>
                          <m:t>5%</m:t>
                        </m:r>
                      </m:num>
                      <m:den>
                        <m:r>
                          <a:rPr lang="en-US" altLang="zh-CN" sz="2000">
                            <a:latin typeface="Cambria Math" panose="02040503050406030204" pitchFamily="18" charset="0"/>
                          </a:rPr>
                          <m:t>6%</m:t>
                        </m:r>
                        <m:r>
                          <a:rPr lang="en-US" altLang="zh-CN" sz="2000" i="1">
                            <a:latin typeface="Cambria Math" panose="02040503050406030204" pitchFamily="18" charset="0"/>
                          </a:rPr>
                          <m:t>−</m:t>
                        </m:r>
                        <m:r>
                          <a:rPr lang="en-US" altLang="zh-CN" sz="2000">
                            <a:latin typeface="Cambria Math" panose="02040503050406030204" pitchFamily="18" charset="0"/>
                          </a:rPr>
                          <m:t>7%</m:t>
                        </m:r>
                      </m:den>
                    </m:f>
                  </m:oMath>
                </a14:m>
                <a:r>
                  <a:rPr lang="zh-CN" altLang="zh-CN" sz="2000" dirty="0"/>
                  <a:t>＝</a:t>
                </a:r>
                <a14:m>
                  <m:oMath xmlns:m="http://schemas.openxmlformats.org/officeDocument/2006/math">
                    <m:f>
                      <m:fPr>
                        <m:ctrlPr>
                          <a:rPr lang="zh-CN" altLang="zh-CN" sz="2000" i="1">
                            <a:latin typeface="Cambria Math" panose="02040503050406030204" pitchFamily="18" charset="0"/>
                          </a:rPr>
                        </m:ctrlPr>
                      </m:fPr>
                      <m:num>
                        <m:r>
                          <a:rPr lang="en-US" altLang="zh-CN" sz="2000">
                            <a:latin typeface="Cambria Math" panose="02040503050406030204" pitchFamily="18" charset="0"/>
                          </a:rPr>
                          <m:t>5</m:t>
                        </m:r>
                        <m:r>
                          <a:rPr lang="en-US" altLang="zh-CN" sz="2000" i="1">
                            <a:latin typeface="Cambria Math" panose="02040503050406030204" pitchFamily="18" charset="0"/>
                          </a:rPr>
                          <m:t>−</m:t>
                        </m:r>
                        <m:r>
                          <a:rPr lang="en-US" altLang="zh-CN" sz="2000">
                            <a:latin typeface="Cambria Math" panose="02040503050406030204" pitchFamily="18" charset="0"/>
                          </a:rPr>
                          <m:t>5.0757</m:t>
                        </m:r>
                      </m:num>
                      <m:den>
                        <m:r>
                          <a:rPr lang="en-US" altLang="zh-CN" sz="2000">
                            <a:latin typeface="Cambria Math" panose="02040503050406030204" pitchFamily="18" charset="0"/>
                          </a:rPr>
                          <m:t>4.9173</m:t>
                        </m:r>
                        <m:r>
                          <a:rPr lang="en-US" altLang="zh-CN" sz="2000" i="1">
                            <a:latin typeface="Cambria Math" panose="02040503050406030204" pitchFamily="18" charset="0"/>
                          </a:rPr>
                          <m:t>−</m:t>
                        </m:r>
                        <m:r>
                          <a:rPr lang="en-US" altLang="zh-CN" sz="2000">
                            <a:latin typeface="Cambria Math" panose="02040503050406030204" pitchFamily="18" charset="0"/>
                          </a:rPr>
                          <m:t>5.0757</m:t>
                        </m:r>
                      </m:den>
                    </m:f>
                  </m:oMath>
                </a14:m>
                <a:endParaRPr lang="zh-CN" altLang="zh-CN" sz="2000" dirty="0"/>
              </a:p>
              <a:p>
                <a:r>
                  <a:rPr lang="zh-CN" altLang="zh-CN" sz="2000" dirty="0"/>
                  <a:t>解得：</a:t>
                </a:r>
                <a:r>
                  <a:rPr lang="en-US" altLang="zh-CN" sz="2000" dirty="0"/>
                  <a:t>x</a:t>
                </a:r>
                <a:r>
                  <a:rPr lang="zh-CN" altLang="zh-CN" sz="2000" dirty="0"/>
                  <a:t>＝</a:t>
                </a:r>
                <a:r>
                  <a:rPr lang="en-US" altLang="zh-CN" sz="2000" dirty="0"/>
                  <a:t>5.47%</a:t>
                </a:r>
                <a:endParaRPr lang="zh-CN" altLang="zh-CN" sz="2000" dirty="0"/>
              </a:p>
            </p:txBody>
          </p:sp>
        </mc:Choice>
        <mc:Fallback xmlns="">
          <p:sp>
            <p:nvSpPr>
              <p:cNvPr id="6" name="TextBox 5"/>
              <p:cNvSpPr txBox="1">
                <a:spLocks noRot="1" noChangeAspect="1" noMove="1" noResize="1" noEditPoints="1" noAdjustHandles="1" noChangeArrowheads="1" noChangeShapeType="1" noTextEdit="1"/>
              </p:cNvSpPr>
              <p:nvPr/>
            </p:nvSpPr>
            <p:spPr>
              <a:xfrm>
                <a:off x="512063" y="1008529"/>
                <a:ext cx="11173969" cy="5254708"/>
              </a:xfrm>
              <a:prstGeom prst="rect">
                <a:avLst/>
              </a:prstGeom>
              <a:blipFill>
                <a:blip r:embed="rId2"/>
                <a:stretch>
                  <a:fillRect l="-1091" t="-1276" b="-1160"/>
                </a:stretch>
              </a:blipFill>
            </p:spPr>
            <p:txBody>
              <a:bodyPr/>
              <a:lstStyle/>
              <a:p>
                <a:r>
                  <a:rPr lang="zh-CN" altLang="en-US">
                    <a:noFill/>
                  </a:rPr>
                  <a:t> </a:t>
                </a:r>
              </a:p>
            </p:txBody>
          </p:sp>
        </mc:Fallback>
      </mc:AlternateContent>
      <p:sp>
        <p:nvSpPr>
          <p:cNvPr id="9" name="矩形 8"/>
          <p:cNvSpPr/>
          <p:nvPr/>
        </p:nvSpPr>
        <p:spPr>
          <a:xfrm>
            <a:off x="603932" y="281546"/>
            <a:ext cx="6995342"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、资金时间价值计算的特殊问题</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869893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46"/>
          <p:cNvGrpSpPr/>
          <p:nvPr/>
        </p:nvGrpSpPr>
        <p:grpSpPr>
          <a:xfrm>
            <a:off x="2629230" y="2879102"/>
            <a:ext cx="509339" cy="1471313"/>
            <a:chOff x="3886937" y="2268147"/>
            <a:chExt cx="590473" cy="1830306"/>
          </a:xfrm>
        </p:grpSpPr>
        <p:sp>
          <p:nvSpPr>
            <p:cNvPr id="15" name="Rounded Rectangle 12"/>
            <p:cNvSpPr/>
            <p:nvPr/>
          </p:nvSpPr>
          <p:spPr>
            <a:xfrm rot="18900000">
              <a:off x="3886937" y="3507981"/>
              <a:ext cx="590473" cy="590472"/>
            </a:xfrm>
            <a:prstGeom prst="roundRect">
              <a:avLst/>
            </a:pr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6" name="Shape 5269"/>
            <p:cNvSpPr/>
            <p:nvPr/>
          </p:nvSpPr>
          <p:spPr>
            <a:xfrm>
              <a:off x="4029135" y="2372400"/>
              <a:ext cx="306076" cy="254758"/>
            </a:xfrm>
            <a:custGeom>
              <a:avLst/>
              <a:gdLst/>
              <a:ahLst/>
              <a:cxnLst>
                <a:cxn ang="0">
                  <a:pos x="wd2" y="hd2"/>
                </a:cxn>
                <a:cxn ang="5400000">
                  <a:pos x="wd2" y="hd2"/>
                </a:cxn>
                <a:cxn ang="10800000">
                  <a:pos x="wd2" y="hd2"/>
                </a:cxn>
                <a:cxn ang="16200000">
                  <a:pos x="wd2" y="hd2"/>
                </a:cxn>
              </a:cxnLst>
              <a:rect l="0" t="0" r="r" b="b"/>
              <a:pathLst>
                <a:path w="21600" h="21600" extrusionOk="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sp>
          <p:nvSpPr>
            <p:cNvPr id="21" name="Rounded Rectangle 22"/>
            <p:cNvSpPr/>
            <p:nvPr/>
          </p:nvSpPr>
          <p:spPr>
            <a:xfrm rot="18900000">
              <a:off x="3886937" y="2268147"/>
              <a:ext cx="590472" cy="590474"/>
            </a:xfrm>
            <a:prstGeom prst="round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 name="Shape 5306"/>
            <p:cNvSpPr/>
            <p:nvPr/>
          </p:nvSpPr>
          <p:spPr>
            <a:xfrm>
              <a:off x="4047464" y="3699664"/>
              <a:ext cx="269419" cy="249261"/>
            </a:xfrm>
            <a:custGeom>
              <a:avLst/>
              <a:gdLst/>
              <a:ahLst/>
              <a:cxnLst>
                <a:cxn ang="0">
                  <a:pos x="wd2" y="hd2"/>
                </a:cxn>
                <a:cxn ang="5400000">
                  <a:pos x="wd2" y="hd2"/>
                </a:cxn>
                <a:cxn ang="10800000">
                  <a:pos x="wd2" y="hd2"/>
                </a:cxn>
                <a:cxn ang="16200000">
                  <a:pos x="wd2" y="hd2"/>
                </a:cxn>
              </a:cxnLst>
              <a:rect l="0" t="0" r="r" b="b"/>
              <a:pathLst>
                <a:path w="21600" h="21600" extrusionOk="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grpSp>
      <p:sp>
        <p:nvSpPr>
          <p:cNvPr id="52" name="îṩ1íďé"/>
          <p:cNvSpPr/>
          <p:nvPr/>
        </p:nvSpPr>
        <p:spPr>
          <a:xfrm>
            <a:off x="533762" y="267166"/>
            <a:ext cx="2057384" cy="2057383"/>
          </a:xfrm>
          <a:prstGeom prst="ellipse">
            <a:avLst/>
          </a:prstGeom>
          <a:blipFill>
            <a:blip r:embed="rId3"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3277368" y="2879102"/>
            <a:ext cx="2620512" cy="523220"/>
          </a:xfrm>
          <a:prstGeom prst="rect">
            <a:avLst/>
          </a:prstGeom>
        </p:spPr>
        <p:txBody>
          <a:bodyPr wrap="square">
            <a:spAutoFit/>
          </a:bodyPr>
          <a:lstStyle/>
          <a:p>
            <a:pPr>
              <a:defRPr/>
            </a:pPr>
            <a:r>
              <a:rPr lang="zh-CN" altLang="en-US" sz="2800" b="1" dirty="0"/>
              <a:t>资金时间</a:t>
            </a:r>
            <a:r>
              <a:rPr lang="zh-CN" altLang="en-US" sz="2800" b="1" dirty="0" smtClean="0"/>
              <a:t>价值</a:t>
            </a:r>
            <a:endParaRPr lang="zh-CN" altLang="en-US" sz="2800" b="1" dirty="0"/>
          </a:p>
        </p:txBody>
      </p:sp>
      <p:sp>
        <p:nvSpPr>
          <p:cNvPr id="23" name="矩形 22"/>
          <p:cNvSpPr/>
          <p:nvPr/>
        </p:nvSpPr>
        <p:spPr>
          <a:xfrm>
            <a:off x="3277368" y="3868419"/>
            <a:ext cx="2394315" cy="523220"/>
          </a:xfrm>
          <a:prstGeom prst="rect">
            <a:avLst/>
          </a:prstGeom>
        </p:spPr>
        <p:txBody>
          <a:bodyPr wrap="square">
            <a:spAutoFit/>
          </a:bodyPr>
          <a:lstStyle/>
          <a:p>
            <a:pPr lvl="0">
              <a:defRPr/>
            </a:pPr>
            <a:r>
              <a:rPr lang="zh-CN" altLang="en-US" sz="2800" b="1" dirty="0" smtClean="0">
                <a:solidFill>
                  <a:srgbClr val="FF0000"/>
                </a:solidFill>
              </a:rPr>
              <a:t>投资</a:t>
            </a:r>
            <a:r>
              <a:rPr lang="zh-CN" altLang="en-US" sz="2800" b="1" dirty="0">
                <a:solidFill>
                  <a:srgbClr val="FF0000"/>
                </a:solidFill>
              </a:rPr>
              <a:t>风险价值</a:t>
            </a: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extLst>
      <p:ext uri="{BB962C8B-B14F-4D97-AF65-F5344CB8AC3E}">
        <p14:creationId xmlns:p14="http://schemas.microsoft.com/office/powerpoint/2010/main" val="2644360070"/>
      </p:ext>
    </p:extLst>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grpId="0" nodeType="afterEffect">
                                  <p:stCondLst>
                                    <p:cond delay="0"/>
                                  </p:stCondLst>
                                  <p:childTnLst>
                                    <p:animEffect transition="out" filter="fade">
                                      <p:cBhvr>
                                        <p:cTn id="12" dur="500" tmFilter="0, 0; .2, .5; .8, .5; 1, 0"/>
                                        <p:tgtEl>
                                          <p:spTgt spid="19"/>
                                        </p:tgtEl>
                                      </p:cBhvr>
                                    </p:animEffect>
                                    <p:animScale>
                                      <p:cBhvr>
                                        <p:cTn id="13"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2064" y="247169"/>
            <a:ext cx="4691054" cy="523220"/>
          </a:xfrm>
          <a:prstGeom prst="rect">
            <a:avLst/>
          </a:prstGeom>
        </p:spPr>
        <p:txBody>
          <a:bodyPr wrap="square">
            <a:spAutoFit/>
          </a:bodyPr>
          <a:lstStyle/>
          <a:p>
            <a:pPr>
              <a:defRPr/>
            </a:pPr>
            <a:r>
              <a:rPr lang="zh-CN" altLang="en-US" sz="2800" b="1" dirty="0" smtClean="0"/>
              <a:t>一、</a:t>
            </a:r>
            <a:r>
              <a:rPr lang="zh-CN" altLang="en-US" sz="2800" b="1" dirty="0"/>
              <a:t>投资风险价值概述</a:t>
            </a: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12064" y="1385585"/>
            <a:ext cx="10592679" cy="2787173"/>
          </a:xfrm>
          <a:prstGeom prst="rect">
            <a:avLst/>
          </a:prstGeom>
          <a:noFill/>
        </p:spPr>
        <p:txBody>
          <a:bodyPr wrap="square" rtlCol="0">
            <a:spAutoFit/>
          </a:bodyPr>
          <a:lstStyle/>
          <a:p>
            <a:pPr>
              <a:lnSpc>
                <a:spcPct val="120000"/>
              </a:lnSpc>
            </a:pPr>
            <a:r>
              <a:rPr lang="zh-CN" altLang="zh-CN" sz="2800" b="1" dirty="0">
                <a:solidFill>
                  <a:srgbClr val="FF0000"/>
                </a:solidFill>
              </a:rPr>
              <a:t>风险</a:t>
            </a:r>
            <a:r>
              <a:rPr lang="zh-CN" altLang="zh-CN" sz="2400" dirty="0"/>
              <a:t>是指在一定条件下、一定时期内，某一个事件产生具有</a:t>
            </a:r>
            <a:r>
              <a:rPr lang="zh-CN" altLang="zh-CN" sz="2400" b="1" dirty="0"/>
              <a:t>多种可能性但结果又是不确定</a:t>
            </a:r>
            <a:r>
              <a:rPr lang="zh-CN" altLang="zh-CN" sz="2400" dirty="0"/>
              <a:t>。因此，风险具有多样性和不确定性，可以事先根据历史资料推断所有可能的结果，以及每一种结果的概率，但无法确定最终结果是什么</a:t>
            </a:r>
            <a:r>
              <a:rPr lang="zh-CN" altLang="zh-CN" sz="2400" dirty="0" smtClean="0"/>
              <a:t>。</a:t>
            </a:r>
            <a:endParaRPr lang="en-US" altLang="zh-CN" sz="2400" dirty="0" smtClean="0"/>
          </a:p>
          <a:p>
            <a:pPr>
              <a:lnSpc>
                <a:spcPct val="120000"/>
              </a:lnSpc>
            </a:pPr>
            <a:r>
              <a:rPr lang="zh-CN" altLang="zh-CN" sz="2400" b="1" dirty="0" smtClean="0"/>
              <a:t>例如</a:t>
            </a:r>
            <a:r>
              <a:rPr lang="zh-CN" altLang="zh-CN" sz="2400" b="1" dirty="0"/>
              <a:t>：</a:t>
            </a:r>
            <a:r>
              <a:rPr lang="zh-CN" altLang="zh-CN" sz="2400" dirty="0"/>
              <a:t>抛掷一枚硬币，可以事先知道硬币落地时有正面朝上或者反面朝上两种可能结果，并且知道每种结果出现的可能性各占</a:t>
            </a:r>
            <a:r>
              <a:rPr lang="en-US" altLang="zh-CN" sz="2400" dirty="0"/>
              <a:t>50%</a:t>
            </a:r>
            <a:r>
              <a:rPr lang="zh-CN" altLang="zh-CN" sz="2400" dirty="0"/>
              <a:t>，但是无法预测到底是正面朝上还是反面朝上。</a:t>
            </a:r>
            <a:endParaRPr lang="zh-CN" altLang="en-US" sz="2400" dirty="0"/>
          </a:p>
        </p:txBody>
      </p:sp>
    </p:spTree>
    <p:extLst>
      <p:ext uri="{BB962C8B-B14F-4D97-AF65-F5344CB8AC3E}">
        <p14:creationId xmlns:p14="http://schemas.microsoft.com/office/powerpoint/2010/main" val="21210328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2064" y="247169"/>
            <a:ext cx="4691054" cy="523220"/>
          </a:xfrm>
          <a:prstGeom prst="rect">
            <a:avLst/>
          </a:prstGeom>
        </p:spPr>
        <p:txBody>
          <a:bodyPr wrap="square">
            <a:spAutoFit/>
          </a:bodyPr>
          <a:lstStyle/>
          <a:p>
            <a:pPr>
              <a:defRPr/>
            </a:pPr>
            <a:r>
              <a:rPr lang="zh-CN" altLang="en-US" sz="2800" b="1" dirty="0" smtClean="0"/>
              <a:t>一、</a:t>
            </a:r>
            <a:r>
              <a:rPr lang="zh-CN" altLang="en-US" sz="2800" b="1" dirty="0"/>
              <a:t>投资风险价值概述</a:t>
            </a: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12064" y="1609003"/>
            <a:ext cx="9765792" cy="2825389"/>
          </a:xfrm>
          <a:prstGeom prst="rect">
            <a:avLst/>
          </a:prstGeom>
          <a:noFill/>
        </p:spPr>
        <p:txBody>
          <a:bodyPr wrap="square" rtlCol="0">
            <a:spAutoFit/>
          </a:bodyPr>
          <a:lstStyle/>
          <a:p>
            <a:pPr>
              <a:lnSpc>
                <a:spcPct val="120000"/>
              </a:lnSpc>
            </a:pPr>
            <a:r>
              <a:rPr lang="zh-CN" altLang="en-US" sz="2400" dirty="0" smtClean="0"/>
              <a:t>企业</a:t>
            </a:r>
            <a:r>
              <a:rPr lang="zh-CN" altLang="en-US" sz="2400" dirty="0"/>
              <a:t>的财务活动经常是在有风险的情况下进行的，各种难以预测和无法控制的原因会使企业遭受风险。如果只有损失，那么没有人愿意去冒风险，企业冒风险去投资，就是希望能得到额外的收益，否则就不值得去冒险</a:t>
            </a:r>
            <a:r>
              <a:rPr lang="zh-CN" altLang="en-US" sz="2400" dirty="0" smtClean="0"/>
              <a:t>。</a:t>
            </a:r>
            <a:endParaRPr lang="en-US" altLang="zh-CN" sz="2400" dirty="0"/>
          </a:p>
          <a:p>
            <a:pPr>
              <a:lnSpc>
                <a:spcPct val="120000"/>
              </a:lnSpc>
            </a:pPr>
            <a:r>
              <a:rPr lang="zh-CN" altLang="en-US" sz="2800" b="1" dirty="0" smtClean="0">
                <a:solidFill>
                  <a:srgbClr val="FF0000"/>
                </a:solidFill>
              </a:rPr>
              <a:t>投资</a:t>
            </a:r>
            <a:r>
              <a:rPr lang="zh-CN" altLang="en-US" sz="2800" b="1" dirty="0">
                <a:solidFill>
                  <a:srgbClr val="FF0000"/>
                </a:solidFill>
              </a:rPr>
              <a:t>价值风险</a:t>
            </a:r>
            <a:r>
              <a:rPr lang="zh-CN" altLang="en-US" sz="2400" dirty="0"/>
              <a:t>是指由于冒风险进行投资而获得的超过资金时间价值的</a:t>
            </a:r>
            <a:r>
              <a:rPr lang="zh-CN" altLang="en-US" sz="2400" b="1" dirty="0"/>
              <a:t>额外收益</a:t>
            </a:r>
            <a:r>
              <a:rPr lang="zh-CN" altLang="en-US" sz="2400" dirty="0"/>
              <a:t>，称为投资风险价值，也称作风险报酬或者风险收益。</a:t>
            </a:r>
          </a:p>
        </p:txBody>
      </p:sp>
      <p:sp>
        <p:nvSpPr>
          <p:cNvPr id="2" name="矩形 1"/>
          <p:cNvSpPr/>
          <p:nvPr/>
        </p:nvSpPr>
        <p:spPr>
          <a:xfrm>
            <a:off x="121217" y="1036772"/>
            <a:ext cx="4167808" cy="360676"/>
          </a:xfrm>
          <a:prstGeom prst="rect">
            <a:avLst/>
          </a:prstGeom>
        </p:spPr>
        <p:txBody>
          <a:bodyPr wrap="none">
            <a:spAutoFit/>
          </a:bodyPr>
          <a:lstStyle/>
          <a:p>
            <a:pPr indent="267970">
              <a:lnSpc>
                <a:spcPts val="2000"/>
              </a:lnSpc>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（一）投资风险价值的含义</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9448739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文本框 133136"/>
          <p:cNvSpPr txBox="1">
            <a:spLocks noChangeArrowheads="1"/>
          </p:cNvSpPr>
          <p:nvPr/>
        </p:nvSpPr>
        <p:spPr bwMode="auto">
          <a:xfrm>
            <a:off x="1007533" y="2349501"/>
            <a:ext cx="10560051" cy="584775"/>
          </a:xfrm>
          <a:prstGeom prst="rect">
            <a:avLst/>
          </a:prstGeom>
          <a:noFill/>
          <a:ln>
            <a:noFill/>
          </a:ln>
          <a:effectLst>
            <a:prstShdw prst="shdw17" dist="17961" dir="13500000">
              <a:srgbClr val="853A5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zh-CN" altLang="en-US" sz="3200" b="1">
              <a:ea typeface="宋体" pitchFamily="2" charset="-122"/>
            </a:endParaRPr>
          </a:p>
        </p:txBody>
      </p:sp>
      <p:sp>
        <p:nvSpPr>
          <p:cNvPr id="31749" name="文本框 133137"/>
          <p:cNvSpPr txBox="1">
            <a:spLocks noChangeArrowheads="1"/>
          </p:cNvSpPr>
          <p:nvPr/>
        </p:nvSpPr>
        <p:spPr bwMode="auto">
          <a:xfrm>
            <a:off x="353649" y="1436240"/>
            <a:ext cx="10945284" cy="3600345"/>
          </a:xfrm>
          <a:prstGeom prst="rect">
            <a:avLst/>
          </a:prstGeom>
          <a:noFill/>
          <a:ln>
            <a:noFill/>
          </a:ln>
          <a:effectLst>
            <a:prstShdw prst="shdw17" dist="17961" dir="13500000">
              <a:srgbClr val="853A5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just">
              <a:lnSpc>
                <a:spcPct val="120000"/>
              </a:lnSpc>
            </a:pPr>
            <a:r>
              <a:rPr lang="zh-CN" altLang="en-US" sz="2400" b="1" dirty="0">
                <a:latin typeface="+mn-ea"/>
              </a:rPr>
              <a:t>       </a:t>
            </a:r>
            <a:r>
              <a:rPr lang="en-US" altLang="zh-CN" sz="2400" b="1" dirty="0">
                <a:latin typeface="+mn-ea"/>
              </a:rPr>
              <a:t>1.</a:t>
            </a:r>
            <a:r>
              <a:rPr lang="zh-CN" altLang="en-US" sz="2400" b="1" dirty="0">
                <a:latin typeface="+mn-ea"/>
              </a:rPr>
              <a:t>依据个别投资主体划分</a:t>
            </a:r>
          </a:p>
          <a:p>
            <a:pPr algn="just">
              <a:lnSpc>
                <a:spcPct val="120000"/>
              </a:lnSpc>
            </a:pPr>
            <a:r>
              <a:rPr lang="zh-CN" altLang="en-US" sz="2400" dirty="0" smtClean="0">
                <a:latin typeface="+mn-ea"/>
              </a:rPr>
              <a:t>       投资</a:t>
            </a:r>
            <a:r>
              <a:rPr lang="zh-CN" altLang="en-US" sz="2400" dirty="0">
                <a:latin typeface="+mn-ea"/>
              </a:rPr>
              <a:t>风险可以分为</a:t>
            </a:r>
            <a:r>
              <a:rPr lang="zh-CN" altLang="en-US" sz="2400" b="1" dirty="0">
                <a:latin typeface="+mn-ea"/>
              </a:rPr>
              <a:t>市场风险</a:t>
            </a:r>
            <a:r>
              <a:rPr lang="zh-CN" altLang="en-US" sz="2400" dirty="0">
                <a:latin typeface="+mn-ea"/>
              </a:rPr>
              <a:t>和</a:t>
            </a:r>
            <a:r>
              <a:rPr lang="zh-CN" altLang="en-US" sz="2400" b="1" dirty="0">
                <a:latin typeface="+mn-ea"/>
              </a:rPr>
              <a:t>公司特有风险</a:t>
            </a:r>
            <a:r>
              <a:rPr lang="zh-CN" altLang="en-US" sz="2400" dirty="0">
                <a:latin typeface="+mn-ea"/>
              </a:rPr>
              <a:t>两类。</a:t>
            </a:r>
          </a:p>
          <a:p>
            <a:pPr algn="just" eaLnBrk="1" hangingPunct="1">
              <a:lnSpc>
                <a:spcPct val="120000"/>
              </a:lnSpc>
            </a:pPr>
            <a:r>
              <a:rPr lang="zh-CN" altLang="en-US" sz="2400" dirty="0" smtClean="0">
                <a:latin typeface="+mn-ea"/>
              </a:rPr>
              <a:t>       </a:t>
            </a:r>
            <a:r>
              <a:rPr lang="zh-CN" altLang="en-US" sz="2400" dirty="0">
                <a:solidFill>
                  <a:srgbClr val="FF0000"/>
                </a:solidFill>
                <a:latin typeface="+mn-ea"/>
              </a:rPr>
              <a:t>市场风险</a:t>
            </a:r>
            <a:r>
              <a:rPr lang="zh-CN" altLang="en-US" sz="2400" dirty="0">
                <a:latin typeface="+mn-ea"/>
              </a:rPr>
              <a:t>是指影响所有企业的风险。它由企业的外部因素引起，企业无法控制、无法分散，涉及到所有的投资对象，又称系统风险或不可分散风险，如</a:t>
            </a:r>
            <a:r>
              <a:rPr lang="zh-CN" altLang="en-US" sz="2400" dirty="0">
                <a:solidFill>
                  <a:srgbClr val="7030A0"/>
                </a:solidFill>
                <a:latin typeface="+mn-ea"/>
              </a:rPr>
              <a:t>战争、自然灾害、利率的变化、经济周期的变化等</a:t>
            </a:r>
            <a:r>
              <a:rPr lang="zh-CN" altLang="en-US" sz="2400" dirty="0">
                <a:latin typeface="+mn-ea"/>
              </a:rPr>
              <a:t>。</a:t>
            </a:r>
            <a:endParaRPr lang="en-US" altLang="zh-CN" sz="2400" dirty="0">
              <a:latin typeface="+mn-ea"/>
            </a:endParaRPr>
          </a:p>
          <a:p>
            <a:pPr algn="just" eaLnBrk="1" hangingPunct="1">
              <a:lnSpc>
                <a:spcPct val="120000"/>
              </a:lnSpc>
            </a:pPr>
            <a:r>
              <a:rPr lang="en-US" altLang="zh-CN" sz="2400" dirty="0">
                <a:latin typeface="+mn-ea"/>
              </a:rPr>
              <a:t>       </a:t>
            </a:r>
            <a:r>
              <a:rPr lang="zh-CN" altLang="en-US" sz="2400" dirty="0" smtClean="0">
                <a:solidFill>
                  <a:srgbClr val="FF0000"/>
                </a:solidFill>
                <a:latin typeface="+mn-ea"/>
              </a:rPr>
              <a:t>公司特有</a:t>
            </a:r>
            <a:r>
              <a:rPr lang="zh-CN" altLang="en-US" sz="2400" dirty="0">
                <a:solidFill>
                  <a:srgbClr val="FF0000"/>
                </a:solidFill>
                <a:latin typeface="+mn-ea"/>
              </a:rPr>
              <a:t>风险</a:t>
            </a:r>
            <a:r>
              <a:rPr lang="zh-CN" altLang="en-US" sz="2400" dirty="0">
                <a:latin typeface="+mn-ea"/>
              </a:rPr>
              <a:t>是指</a:t>
            </a:r>
            <a:r>
              <a:rPr lang="zh-CN" altLang="en-US" sz="2400" dirty="0" smtClean="0">
                <a:latin typeface="+mn-ea"/>
              </a:rPr>
              <a:t>个别企业的</a:t>
            </a:r>
            <a:r>
              <a:rPr lang="zh-CN" altLang="en-US" sz="2400" dirty="0">
                <a:latin typeface="+mn-ea"/>
              </a:rPr>
              <a:t>特有事件造成的风险。它是随机发生的，只与个别企业和个别投资项目有关，不涉及所有企业和所有项目，可以分散，又称非系统风险和可分散风险，</a:t>
            </a:r>
            <a:r>
              <a:rPr lang="zh-CN" altLang="en-US" sz="2400" dirty="0">
                <a:solidFill>
                  <a:srgbClr val="7030A0"/>
                </a:solidFill>
                <a:latin typeface="+mn-ea"/>
              </a:rPr>
              <a:t>如产品开发失败、销售份额减少、工人罢工等</a:t>
            </a:r>
            <a:r>
              <a:rPr lang="zh-CN" altLang="en-US" sz="2400" dirty="0">
                <a:latin typeface="+mn-ea"/>
              </a:rPr>
              <a:t>。</a:t>
            </a:r>
          </a:p>
        </p:txBody>
      </p:sp>
      <p:sp>
        <p:nvSpPr>
          <p:cNvPr id="2" name="矩形 1"/>
          <p:cNvSpPr/>
          <p:nvPr/>
        </p:nvSpPr>
        <p:spPr>
          <a:xfrm>
            <a:off x="353649" y="763610"/>
            <a:ext cx="4045979" cy="370166"/>
          </a:xfrm>
          <a:prstGeom prst="rect">
            <a:avLst/>
          </a:prstGeom>
        </p:spPr>
        <p:txBody>
          <a:bodyPr wrap="none">
            <a:spAutoFit/>
          </a:bodyPr>
          <a:lstStyle/>
          <a:p>
            <a:pPr indent="267970">
              <a:lnSpc>
                <a:spcPts val="2000"/>
              </a:lnSpc>
            </a:pPr>
            <a:r>
              <a:rPr lang="zh-CN" altLang="zh-CN" sz="2800" b="1" kern="100" dirty="0">
                <a:latin typeface="微软雅黑" panose="020B0503020204020204" pitchFamily="34" charset="-122"/>
                <a:ea typeface="微软雅黑" panose="020B0503020204020204" pitchFamily="34" charset="-122"/>
                <a:cs typeface="Times New Roman" panose="02020603050405020304" pitchFamily="18" charset="0"/>
              </a:rPr>
              <a:t>（二）投资风险的种类</a:t>
            </a:r>
          </a:p>
        </p:txBody>
      </p:sp>
    </p:spTree>
    <p:extLst>
      <p:ext uri="{BB962C8B-B14F-4D97-AF65-F5344CB8AC3E}">
        <p14:creationId xmlns:p14="http://schemas.microsoft.com/office/powerpoint/2010/main" val="3020021353"/>
      </p:ext>
    </p:extLst>
  </p:cSld>
  <p:clrMapOvr>
    <a:masterClrMapping/>
  </p:clrMapOvr>
  <p:transition spd="slow" advTm="3000">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文本框 133136"/>
          <p:cNvSpPr txBox="1">
            <a:spLocks noChangeArrowheads="1"/>
          </p:cNvSpPr>
          <p:nvPr/>
        </p:nvSpPr>
        <p:spPr bwMode="auto">
          <a:xfrm>
            <a:off x="1007533" y="2349501"/>
            <a:ext cx="10560051" cy="584775"/>
          </a:xfrm>
          <a:prstGeom prst="rect">
            <a:avLst/>
          </a:prstGeom>
          <a:noFill/>
          <a:ln>
            <a:noFill/>
          </a:ln>
          <a:effectLst>
            <a:prstShdw prst="shdw17" dist="17961" dir="13500000">
              <a:srgbClr val="853A5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zh-CN" altLang="en-US" sz="3200" b="1">
              <a:ea typeface="宋体" pitchFamily="2" charset="-122"/>
            </a:endParaRPr>
          </a:p>
        </p:txBody>
      </p:sp>
      <p:sp>
        <p:nvSpPr>
          <p:cNvPr id="32773" name="文本框 133137"/>
          <p:cNvSpPr txBox="1">
            <a:spLocks noChangeArrowheads="1"/>
          </p:cNvSpPr>
          <p:nvPr/>
        </p:nvSpPr>
        <p:spPr bwMode="auto">
          <a:xfrm>
            <a:off x="560991" y="1755669"/>
            <a:ext cx="10009473" cy="2270750"/>
          </a:xfrm>
          <a:prstGeom prst="rect">
            <a:avLst/>
          </a:prstGeom>
          <a:noFill/>
          <a:ln>
            <a:noFill/>
          </a:ln>
          <a:effectLst>
            <a:prstShdw prst="shdw17" dist="17961" dir="13500000">
              <a:srgbClr val="853A5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2400" dirty="0">
                <a:latin typeface="+mn-ea"/>
              </a:rPr>
              <a:t>　</a:t>
            </a:r>
            <a:r>
              <a:rPr lang="zh-CN" altLang="en-US" sz="2400" b="1" dirty="0">
                <a:latin typeface="+mn-ea"/>
              </a:rPr>
              <a:t>    </a:t>
            </a:r>
            <a:r>
              <a:rPr lang="zh-CN" altLang="en-US" sz="2400" b="1" dirty="0">
                <a:solidFill>
                  <a:srgbClr val="FF0000"/>
                </a:solidFill>
                <a:latin typeface="+mn-ea"/>
              </a:rPr>
              <a:t>经营风险</a:t>
            </a:r>
            <a:r>
              <a:rPr lang="zh-CN" altLang="en-US" sz="2400" dirty="0">
                <a:latin typeface="+mn-ea"/>
              </a:rPr>
              <a:t>是指企业因经营上的原因导致利润变动的不确定性。</a:t>
            </a:r>
            <a:r>
              <a:rPr lang="zh-CN" altLang="en-US" sz="2400" dirty="0">
                <a:solidFill>
                  <a:srgbClr val="7030A0"/>
                </a:solidFill>
                <a:latin typeface="+mn-ea"/>
              </a:rPr>
              <a:t>如：</a:t>
            </a:r>
            <a:r>
              <a:rPr lang="zh-CN" altLang="zh-CN" sz="2400" dirty="0">
                <a:solidFill>
                  <a:srgbClr val="7030A0"/>
                </a:solidFill>
                <a:latin typeface="+mn-ea"/>
              </a:rPr>
              <a:t>市场销售、生产成本、生产技术</a:t>
            </a:r>
            <a:r>
              <a:rPr lang="zh-CN" altLang="en-US" sz="2400" dirty="0">
                <a:solidFill>
                  <a:srgbClr val="7030A0"/>
                </a:solidFill>
                <a:latin typeface="+mn-ea"/>
              </a:rPr>
              <a:t>等　</a:t>
            </a:r>
          </a:p>
          <a:p>
            <a:pPr eaLnBrk="1" hangingPunct="1">
              <a:lnSpc>
                <a:spcPct val="120000"/>
              </a:lnSpc>
            </a:pPr>
            <a:r>
              <a:rPr lang="zh-CN" altLang="en-US" sz="2400" b="1" dirty="0">
                <a:latin typeface="+mn-ea"/>
              </a:rPr>
              <a:t>        </a:t>
            </a:r>
            <a:r>
              <a:rPr lang="zh-CN" altLang="en-US" sz="2400" b="1" dirty="0">
                <a:solidFill>
                  <a:srgbClr val="FF0000"/>
                </a:solidFill>
                <a:latin typeface="+mn-ea"/>
              </a:rPr>
              <a:t>财务风险</a:t>
            </a:r>
            <a:r>
              <a:rPr lang="zh-CN" altLang="en-US" sz="2400" dirty="0">
                <a:latin typeface="+mn-ea"/>
              </a:rPr>
              <a:t>也叫筹资风险，是指因借款而增加的风险，是筹资决策带来的风险。财务风险是可避免的，如果企业不举债，则企业就没有财务风险。</a:t>
            </a:r>
          </a:p>
        </p:txBody>
      </p:sp>
      <p:sp>
        <p:nvSpPr>
          <p:cNvPr id="2" name="矩形 1"/>
          <p:cNvSpPr/>
          <p:nvPr/>
        </p:nvSpPr>
        <p:spPr>
          <a:xfrm>
            <a:off x="976366" y="685764"/>
            <a:ext cx="10091928" cy="978729"/>
          </a:xfrm>
          <a:prstGeom prst="rect">
            <a:avLst/>
          </a:prstGeom>
        </p:spPr>
        <p:txBody>
          <a:bodyPr wrap="square">
            <a:spAutoFit/>
          </a:bodyPr>
          <a:lstStyle/>
          <a:p>
            <a:pPr indent="266700" algn="just">
              <a:lnSpc>
                <a:spcPct val="120000"/>
              </a:lnSpc>
            </a:pPr>
            <a:r>
              <a:rPr lang="en-US" altLang="zh-CN" sz="2400" b="1" dirty="0">
                <a:latin typeface="+mn-ea"/>
              </a:rPr>
              <a:t>2.</a:t>
            </a:r>
            <a:r>
              <a:rPr lang="zh-CN" altLang="zh-CN" sz="2400" b="1" dirty="0">
                <a:latin typeface="+mn-ea"/>
              </a:rPr>
              <a:t>依据企业自身划分</a:t>
            </a:r>
          </a:p>
          <a:p>
            <a:pPr indent="266700" algn="just">
              <a:lnSpc>
                <a:spcPct val="120000"/>
              </a:lnSpc>
              <a:spcAft>
                <a:spcPts val="0"/>
              </a:spcAft>
            </a:pPr>
            <a:r>
              <a:rPr lang="zh-CN" altLang="zh-CN" sz="2400" dirty="0">
                <a:latin typeface="+mn-ea"/>
              </a:rPr>
              <a:t>从企业自身的角度划分，投资风险可以分为</a:t>
            </a:r>
            <a:r>
              <a:rPr lang="zh-CN" altLang="zh-CN" sz="2400" b="1" dirty="0">
                <a:latin typeface="+mn-ea"/>
              </a:rPr>
              <a:t>经营风险</a:t>
            </a:r>
            <a:r>
              <a:rPr lang="zh-CN" altLang="zh-CN" sz="2400" dirty="0">
                <a:latin typeface="+mn-ea"/>
              </a:rPr>
              <a:t>和</a:t>
            </a:r>
            <a:r>
              <a:rPr lang="zh-CN" altLang="zh-CN" sz="2400" b="1" dirty="0">
                <a:latin typeface="+mn-ea"/>
              </a:rPr>
              <a:t>财务风险</a:t>
            </a:r>
            <a:r>
              <a:rPr lang="zh-CN" altLang="zh-CN" sz="2400" dirty="0">
                <a:latin typeface="+mn-ea"/>
              </a:rPr>
              <a:t>两</a:t>
            </a:r>
            <a:r>
              <a:rPr lang="zh-CN" altLang="zh-CN" sz="2400" dirty="0" smtClean="0">
                <a:latin typeface="+mn-ea"/>
              </a:rPr>
              <a:t>类</a:t>
            </a:r>
            <a:endParaRPr lang="zh-CN" altLang="zh-CN" sz="105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90255794"/>
      </p:ext>
    </p:extLst>
  </p:cSld>
  <p:clrMapOvr>
    <a:masterClrMapping/>
  </p:clrMapOvr>
  <p:transition spd="slow" advTm="3000">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2064" y="247169"/>
            <a:ext cx="6089904" cy="523220"/>
          </a:xfrm>
          <a:prstGeom prst="rect">
            <a:avLst/>
          </a:prstGeom>
        </p:spPr>
        <p:txBody>
          <a:bodyPr wrap="square">
            <a:spAutoFit/>
          </a:bodyPr>
          <a:lstStyle/>
          <a:p>
            <a:pPr>
              <a:defRPr/>
            </a:pPr>
            <a:r>
              <a:rPr lang="zh-CN" altLang="en-US" sz="2800" b="1" dirty="0"/>
              <a:t>二、单项资产投资风险的衡量</a:t>
            </a: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12064" y="1165398"/>
            <a:ext cx="10592679" cy="497316"/>
          </a:xfrm>
          <a:prstGeom prst="rect">
            <a:avLst/>
          </a:prstGeom>
          <a:noFill/>
        </p:spPr>
        <p:txBody>
          <a:bodyPr wrap="square" rtlCol="0">
            <a:spAutoFit/>
          </a:bodyPr>
          <a:lstStyle/>
          <a:p>
            <a:pPr>
              <a:lnSpc>
                <a:spcPct val="120000"/>
              </a:lnSpc>
            </a:pPr>
            <a:r>
              <a:rPr lang="zh-CN" altLang="en-US" sz="2400" dirty="0" smtClean="0"/>
              <a:t>衡量投资风险</a:t>
            </a:r>
            <a:r>
              <a:rPr lang="zh-CN" altLang="en-US" sz="2400" dirty="0"/>
              <a:t>的指标主要有</a:t>
            </a:r>
            <a:r>
              <a:rPr lang="zh-CN" altLang="en-US" sz="2400" b="1" dirty="0"/>
              <a:t>概率分布及收益率的方差、标准差和标准离差率</a:t>
            </a:r>
            <a:r>
              <a:rPr lang="zh-CN" altLang="en-US" sz="2400" dirty="0"/>
              <a:t>等。</a:t>
            </a:r>
          </a:p>
        </p:txBody>
      </p:sp>
      <p:sp>
        <p:nvSpPr>
          <p:cNvPr id="6" name="文本框 108554"/>
          <p:cNvSpPr txBox="1">
            <a:spLocks noChangeArrowheads="1"/>
          </p:cNvSpPr>
          <p:nvPr/>
        </p:nvSpPr>
        <p:spPr bwMode="auto">
          <a:xfrm>
            <a:off x="211752" y="1893168"/>
            <a:ext cx="11135952" cy="1880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ts val="533"/>
              </a:spcBef>
            </a:pPr>
            <a:r>
              <a:rPr lang="zh-CN" altLang="en-US" sz="2800" dirty="0">
                <a:latin typeface="黑体" pitchFamily="49" charset="-122"/>
                <a:ea typeface="黑体" pitchFamily="49" charset="-122"/>
              </a:rPr>
              <a:t>　</a:t>
            </a:r>
            <a:r>
              <a:rPr lang="zh-CN" altLang="en-US" sz="2800" b="1" dirty="0">
                <a:latin typeface="+mn-ea"/>
              </a:rPr>
              <a:t>　</a:t>
            </a:r>
            <a:r>
              <a:rPr lang="zh-CN" altLang="en-US" sz="2800" b="1" dirty="0">
                <a:solidFill>
                  <a:srgbClr val="7030A0"/>
                </a:solidFill>
                <a:latin typeface="+mn-ea"/>
              </a:rPr>
              <a:t>（一）</a:t>
            </a:r>
            <a:r>
              <a:rPr lang="zh-CN" altLang="en-US" sz="2800" b="1" dirty="0" smtClean="0">
                <a:solidFill>
                  <a:srgbClr val="7030A0"/>
                </a:solidFill>
                <a:latin typeface="+mn-ea"/>
              </a:rPr>
              <a:t>概率分布</a:t>
            </a:r>
            <a:endParaRPr lang="en-US" altLang="zh-CN" sz="2800" b="1" dirty="0">
              <a:solidFill>
                <a:srgbClr val="7030A0"/>
              </a:solidFill>
              <a:latin typeface="+mn-ea"/>
            </a:endParaRPr>
          </a:p>
          <a:p>
            <a:pPr>
              <a:spcBef>
                <a:spcPts val="533"/>
              </a:spcBef>
            </a:pPr>
            <a:r>
              <a:rPr lang="zh-CN" altLang="en-US" sz="2800" dirty="0" smtClean="0">
                <a:latin typeface="黑体" pitchFamily="49" charset="-122"/>
                <a:ea typeface="黑体" pitchFamily="49" charset="-122"/>
              </a:rPr>
              <a:t>    概率</a:t>
            </a:r>
            <a:r>
              <a:rPr lang="zh-CN" altLang="en-US" sz="2800" dirty="0">
                <a:latin typeface="黑体" pitchFamily="49" charset="-122"/>
                <a:ea typeface="黑体" pitchFamily="49" charset="-122"/>
              </a:rPr>
              <a:t>是用百分数或小数来表示</a:t>
            </a:r>
            <a:r>
              <a:rPr lang="zh-CN" altLang="en-US" sz="2800" dirty="0">
                <a:solidFill>
                  <a:srgbClr val="FF0000"/>
                </a:solidFill>
                <a:latin typeface="黑体" pitchFamily="49" charset="-122"/>
                <a:ea typeface="黑体" pitchFamily="49" charset="-122"/>
              </a:rPr>
              <a:t>随机事件发生可能性的大小</a:t>
            </a:r>
            <a:r>
              <a:rPr lang="zh-CN" altLang="en-US" sz="2800" dirty="0">
                <a:latin typeface="黑体" pitchFamily="49" charset="-122"/>
                <a:ea typeface="黑体" pitchFamily="49" charset="-122"/>
              </a:rPr>
              <a:t>，或出现某种结果可能性大小的数值。一般用</a:t>
            </a:r>
            <a:r>
              <a:rPr lang="en-US" altLang="zh-CN" sz="2800" dirty="0">
                <a:latin typeface="黑体" pitchFamily="49" charset="-122"/>
                <a:ea typeface="黑体" pitchFamily="49" charset="-122"/>
              </a:rPr>
              <a:t>P</a:t>
            </a:r>
            <a:r>
              <a:rPr lang="zh-CN" altLang="en-US" sz="2800" dirty="0">
                <a:latin typeface="黑体" pitchFamily="49" charset="-122"/>
                <a:ea typeface="黑体" pitchFamily="49" charset="-122"/>
              </a:rPr>
              <a:t>表示，它是介于</a:t>
            </a:r>
            <a:r>
              <a:rPr lang="en-US" altLang="zh-CN" sz="2800" dirty="0">
                <a:latin typeface="Times New Roman" pitchFamily="18" charset="0"/>
                <a:ea typeface="黑体" pitchFamily="49" charset="-122"/>
              </a:rPr>
              <a:t>0</a:t>
            </a:r>
            <a:r>
              <a:rPr lang="zh-CN" altLang="en-US" sz="2800" dirty="0">
                <a:latin typeface="Times New Roman" pitchFamily="18" charset="0"/>
                <a:ea typeface="黑体" pitchFamily="49" charset="-122"/>
              </a:rPr>
              <a:t>～</a:t>
            </a:r>
            <a:r>
              <a:rPr lang="en-US" altLang="zh-CN" sz="2800" dirty="0">
                <a:latin typeface="Times New Roman" pitchFamily="18" charset="0"/>
                <a:ea typeface="黑体" pitchFamily="49" charset="-122"/>
              </a:rPr>
              <a:t>1</a:t>
            </a:r>
            <a:r>
              <a:rPr lang="zh-CN" altLang="en-US" sz="2800" dirty="0">
                <a:latin typeface="黑体" pitchFamily="49" charset="-122"/>
                <a:ea typeface="黑体" pitchFamily="49" charset="-122"/>
              </a:rPr>
              <a:t>之间的一个数，所有结果的概率之和应等于</a:t>
            </a:r>
            <a:r>
              <a:rPr lang="en-US" altLang="zh-CN" sz="2800" dirty="0">
                <a:latin typeface="Times New Roman" pitchFamily="18" charset="0"/>
                <a:ea typeface="黑体" pitchFamily="49" charset="-122"/>
              </a:rPr>
              <a:t>1</a:t>
            </a:r>
            <a:r>
              <a:rPr lang="zh-CN" altLang="en-US" sz="2800" dirty="0">
                <a:latin typeface="黑体" pitchFamily="49" charset="-122"/>
                <a:ea typeface="黑体" pitchFamily="49" charset="-122"/>
              </a:rPr>
              <a:t>。 </a:t>
            </a:r>
          </a:p>
        </p:txBody>
      </p:sp>
      <p:graphicFrame>
        <p:nvGraphicFramePr>
          <p:cNvPr id="9" name="对象 87047"/>
          <p:cNvGraphicFramePr>
            <a:graphicFrameLocks/>
          </p:cNvGraphicFramePr>
          <p:nvPr>
            <p:extLst>
              <p:ext uri="{D42A27DB-BD31-4B8C-83A1-F6EECF244321}">
                <p14:modId xmlns:p14="http://schemas.microsoft.com/office/powerpoint/2010/main" val="2952372009"/>
              </p:ext>
            </p:extLst>
          </p:nvPr>
        </p:nvGraphicFramePr>
        <p:xfrm>
          <a:off x="4211575" y="3884169"/>
          <a:ext cx="2641600" cy="1214967"/>
        </p:xfrm>
        <a:graphic>
          <a:graphicData uri="http://schemas.openxmlformats.org/presentationml/2006/ole">
            <mc:AlternateContent xmlns:mc="http://schemas.openxmlformats.org/markup-compatibility/2006">
              <mc:Choice xmlns:v="urn:schemas-microsoft-com:vml" Requires="v">
                <p:oleObj spid="_x0000_s20524" r:id="rId3" imgW="545863" imgH="431613" progId="Equation.3">
                  <p:embed/>
                </p:oleObj>
              </mc:Choice>
              <mc:Fallback>
                <p:oleObj r:id="rId3" imgW="545863" imgH="431613" progId="Equation.3">
                  <p:embed/>
                  <p:pic>
                    <p:nvPicPr>
                      <p:cNvPr id="33798" name="对象 8704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575" y="3884169"/>
                        <a:ext cx="2641600" cy="121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5369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33984" y="739545"/>
            <a:ext cx="10347960" cy="1421928"/>
          </a:xfrm>
          <a:prstGeom prst="rect">
            <a:avLst/>
          </a:prstGeom>
        </p:spPr>
        <p:txBody>
          <a:bodyPr wrap="square">
            <a:spAutoFit/>
          </a:bodyPr>
          <a:lstStyle/>
          <a:p>
            <a:pPr indent="266700">
              <a:lnSpc>
                <a:spcPct val="120000"/>
              </a:lnSpc>
              <a:spcAft>
                <a:spcPts val="0"/>
              </a:spcAft>
            </a:pPr>
            <a:r>
              <a:rPr lang="zh-CN" altLang="zh-CN" sz="2400" b="1" kern="100" dirty="0" smtClean="0">
                <a:latin typeface="+mn-ea"/>
                <a:cs typeface="Times New Roman" panose="02020603050405020304" pitchFamily="18" charset="0"/>
              </a:rPr>
              <a:t>例如</a:t>
            </a:r>
            <a:r>
              <a:rPr lang="zh-CN" altLang="en-US" sz="2400" b="1"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某</a:t>
            </a:r>
            <a:r>
              <a:rPr lang="zh-CN" altLang="zh-CN" sz="2400" kern="100" dirty="0">
                <a:latin typeface="+mn-ea"/>
                <a:cs typeface="Times New Roman" panose="02020603050405020304" pitchFamily="18" charset="0"/>
              </a:rPr>
              <a:t>企业的销售量有</a:t>
            </a:r>
            <a:r>
              <a:rPr lang="en-US" altLang="zh-CN" sz="2400" kern="100" dirty="0">
                <a:latin typeface="+mn-ea"/>
                <a:cs typeface="Times New Roman" panose="02020603050405020304" pitchFamily="18" charset="0"/>
              </a:rPr>
              <a:t>0.5</a:t>
            </a:r>
            <a:r>
              <a:rPr lang="zh-CN" altLang="zh-CN" sz="2400" kern="100" dirty="0">
                <a:latin typeface="+mn-ea"/>
                <a:cs typeface="Times New Roman" panose="02020603050405020304" pitchFamily="18" charset="0"/>
              </a:rPr>
              <a:t>的机会销量很好，有</a:t>
            </a:r>
            <a:r>
              <a:rPr lang="en-US" altLang="zh-CN" sz="2400" kern="100" dirty="0">
                <a:latin typeface="+mn-ea"/>
                <a:cs typeface="Times New Roman" panose="02020603050405020304" pitchFamily="18" charset="0"/>
              </a:rPr>
              <a:t>0.3</a:t>
            </a:r>
            <a:r>
              <a:rPr lang="zh-CN" altLang="zh-CN" sz="2400" kern="100" dirty="0">
                <a:latin typeface="+mn-ea"/>
                <a:cs typeface="Times New Roman" panose="02020603050405020304" pitchFamily="18" charset="0"/>
              </a:rPr>
              <a:t>的机会销售一般，有</a:t>
            </a:r>
            <a:r>
              <a:rPr lang="en-US" altLang="zh-CN" sz="2400" kern="100" dirty="0">
                <a:latin typeface="+mn-ea"/>
                <a:cs typeface="Times New Roman" panose="02020603050405020304" pitchFamily="18" charset="0"/>
              </a:rPr>
              <a:t>0.2</a:t>
            </a:r>
            <a:r>
              <a:rPr lang="zh-CN" altLang="zh-CN" sz="2400" kern="100" dirty="0">
                <a:latin typeface="+mn-ea"/>
                <a:cs typeface="Times New Roman" panose="02020603050405020304" pitchFamily="18" charset="0"/>
              </a:rPr>
              <a:t>的机会销量较差。如果把所有可能的事件或结果都列示出来，且每一事件都赋予一个概率，把它们列示在一起，便构成了概率分布，如表</a:t>
            </a:r>
            <a:r>
              <a:rPr lang="en-US" altLang="zh-CN" sz="2400" kern="100" dirty="0">
                <a:latin typeface="+mn-ea"/>
                <a:cs typeface="Times New Roman" panose="02020603050405020304" pitchFamily="18" charset="0"/>
              </a:rPr>
              <a:t>2-5</a:t>
            </a:r>
            <a:r>
              <a:rPr lang="zh-CN" altLang="zh-CN" sz="2400" kern="100" dirty="0">
                <a:latin typeface="+mn-ea"/>
                <a:cs typeface="Times New Roman" panose="02020603050405020304" pitchFamily="18" charset="0"/>
              </a:rPr>
              <a:t>所示。</a:t>
            </a:r>
            <a:endParaRPr lang="zh-CN" altLang="zh-CN" sz="2400" kern="100" dirty="0">
              <a:effectLst/>
              <a:latin typeface="+mn-ea"/>
              <a:cs typeface="Times New Roman" panose="02020603050405020304" pitchFamily="18" charset="0"/>
            </a:endParaRPr>
          </a:p>
        </p:txBody>
      </p:sp>
      <p:pic>
        <p:nvPicPr>
          <p:cNvPr id="8" name="图片 7"/>
          <p:cNvPicPr>
            <a:picLocks noChangeAspect="1"/>
          </p:cNvPicPr>
          <p:nvPr/>
        </p:nvPicPr>
        <p:blipFill>
          <a:blip r:embed="rId2"/>
          <a:stretch>
            <a:fillRect/>
          </a:stretch>
        </p:blipFill>
        <p:spPr>
          <a:xfrm>
            <a:off x="2249424" y="2362641"/>
            <a:ext cx="7269480" cy="3273552"/>
          </a:xfrm>
          <a:prstGeom prst="rect">
            <a:avLst/>
          </a:prstGeom>
        </p:spPr>
      </p:pic>
    </p:spTree>
    <p:extLst>
      <p:ext uri="{BB962C8B-B14F-4D97-AF65-F5344CB8AC3E}">
        <p14:creationId xmlns:p14="http://schemas.microsoft.com/office/powerpoint/2010/main" val="123548677"/>
      </p:ext>
    </p:extLst>
  </p:cSld>
  <p:clrMapOvr>
    <a:masterClrMapping/>
  </p:clrMapOvr>
  <p:transition spd="slow" advTm="3000">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365760" y="738872"/>
                <a:ext cx="10936224" cy="3046988"/>
              </a:xfrm>
              <a:prstGeom prst="rect">
                <a:avLst/>
              </a:prstGeom>
            </p:spPr>
            <p:txBody>
              <a:bodyPr wrap="square">
                <a:spAutoFit/>
              </a:bodyPr>
              <a:lstStyle/>
              <a:p>
                <a:pPr indent="267970">
                  <a:lnSpc>
                    <a:spcPct val="120000"/>
                  </a:lnSpc>
                  <a:spcBef>
                    <a:spcPts val="533"/>
                  </a:spcBef>
                </a:pPr>
                <a:r>
                  <a:rPr lang="zh-CN" altLang="zh-CN" sz="2800" b="1" dirty="0">
                    <a:solidFill>
                      <a:srgbClr val="7030A0"/>
                    </a:solidFill>
                    <a:latin typeface="+mn-ea"/>
                  </a:rPr>
                  <a:t>（二）期望值</a:t>
                </a:r>
                <a:endParaRPr lang="en-US" altLang="zh-CN" sz="2800" b="1" dirty="0">
                  <a:solidFill>
                    <a:srgbClr val="7030A0"/>
                  </a:solidFill>
                  <a:latin typeface="+mn-ea"/>
                </a:endParaRPr>
              </a:p>
              <a:p>
                <a:pPr indent="267970">
                  <a:lnSpc>
                    <a:spcPct val="120000"/>
                  </a:lnSpc>
                </a:pPr>
                <a:r>
                  <a:rPr lang="zh-CN" altLang="zh-CN" sz="2800" kern="100" dirty="0" smtClean="0">
                    <a:effectLst/>
                    <a:latin typeface="+mj-ea"/>
                    <a:ea typeface="+mj-ea"/>
                    <a:cs typeface="Times New Roman" panose="02020603050405020304" pitchFamily="18" charset="0"/>
                  </a:rPr>
                  <a:t>期望值</a:t>
                </a:r>
                <a:r>
                  <a:rPr lang="zh-CN" altLang="zh-CN" sz="2800" kern="100" dirty="0">
                    <a:effectLst/>
                    <a:latin typeface="+mj-ea"/>
                    <a:ea typeface="+mj-ea"/>
                    <a:cs typeface="Times New Roman" panose="02020603050405020304" pitchFamily="18" charset="0"/>
                  </a:rPr>
                  <a:t>是一个概率分布中的所有可能结果，以各自相应的概率为权数计算的加权平均值。期望值通常用</a:t>
                </a:r>
                <a14:m>
                  <m:oMath xmlns:m="http://schemas.openxmlformats.org/officeDocument/2006/math">
                    <m:acc>
                      <m:accPr>
                        <m:chr m:val="̅"/>
                        <m:ctrlPr>
                          <a:rPr lang="zh-CN" altLang="zh-CN" sz="2800" i="1" kern="100">
                            <a:effectLst/>
                            <a:latin typeface="Cambria Math" panose="02040503050406030204" pitchFamily="18" charset="0"/>
                            <a:ea typeface="+mj-ea"/>
                            <a:cs typeface="Times New Roman" panose="02020603050405020304" pitchFamily="18" charset="0"/>
                          </a:rPr>
                        </m:ctrlPr>
                      </m:accPr>
                      <m:e>
                        <m:r>
                          <m:rPr>
                            <m:sty m:val="p"/>
                          </m:rPr>
                          <a:rPr lang="en-US" altLang="zh-CN" sz="2800" kern="100">
                            <a:effectLst/>
                            <a:latin typeface="Cambria Math" panose="02040503050406030204" pitchFamily="18" charset="0"/>
                            <a:ea typeface="+mj-ea"/>
                            <a:cs typeface="Times New Roman" panose="02020603050405020304" pitchFamily="18" charset="0"/>
                          </a:rPr>
                          <m:t>E</m:t>
                        </m:r>
                      </m:e>
                    </m:acc>
                  </m:oMath>
                </a14:m>
                <a:r>
                  <a:rPr lang="zh-CN" altLang="zh-CN" sz="2800" kern="100" dirty="0">
                    <a:effectLst/>
                    <a:latin typeface="+mj-ea"/>
                    <a:ea typeface="+mj-ea"/>
                    <a:cs typeface="Times New Roman" panose="02020603050405020304" pitchFamily="18" charset="0"/>
                  </a:rPr>
                  <a:t>表示</a:t>
                </a:r>
                <a:r>
                  <a:rPr lang="zh-CN" altLang="zh-CN" sz="2800" kern="100" dirty="0" smtClean="0">
                    <a:effectLst/>
                    <a:latin typeface="+mj-ea"/>
                    <a:ea typeface="+mj-ea"/>
                    <a:cs typeface="Times New Roman" panose="02020603050405020304" pitchFamily="18" charset="0"/>
                  </a:rPr>
                  <a:t>，计算</a:t>
                </a:r>
                <a:r>
                  <a:rPr lang="zh-CN" altLang="zh-CN" sz="2800" kern="100" dirty="0">
                    <a:effectLst/>
                    <a:latin typeface="+mj-ea"/>
                    <a:ea typeface="+mj-ea"/>
                    <a:cs typeface="Times New Roman" panose="02020603050405020304" pitchFamily="18" charset="0"/>
                  </a:rPr>
                  <a:t>公式如下：</a:t>
                </a:r>
              </a:p>
              <a:p>
                <a:pPr indent="266700">
                  <a:lnSpc>
                    <a:spcPct val="120000"/>
                  </a:lnSpc>
                </a:pPr>
                <a14:m>
                  <m:oMath xmlns:m="http://schemas.openxmlformats.org/officeDocument/2006/math">
                    <m:acc>
                      <m:accPr>
                        <m:chr m:val="̅"/>
                        <m:ctrlPr>
                          <a:rPr lang="zh-CN" altLang="zh-CN" sz="2800" b="1" i="1" kern="100">
                            <a:effectLst/>
                            <a:latin typeface="Cambria Math" panose="02040503050406030204" pitchFamily="18" charset="0"/>
                            <a:ea typeface="+mj-ea"/>
                            <a:cs typeface="Times New Roman" panose="02020603050405020304" pitchFamily="18" charset="0"/>
                          </a:rPr>
                        </m:ctrlPr>
                      </m:accPr>
                      <m:e>
                        <m:r>
                          <a:rPr lang="en-US" altLang="zh-CN" sz="2800" b="1" i="1" kern="100">
                            <a:effectLst/>
                            <a:latin typeface="Cambria Math" panose="02040503050406030204" pitchFamily="18" charset="0"/>
                            <a:ea typeface="+mj-ea"/>
                            <a:cs typeface="Times New Roman" panose="02020603050405020304" pitchFamily="18" charset="0"/>
                          </a:rPr>
                          <m:t>𝑬</m:t>
                        </m:r>
                      </m:e>
                    </m:acc>
                  </m:oMath>
                </a14:m>
                <a:r>
                  <a:rPr lang="zh-CN" altLang="zh-CN" sz="2800" b="1" kern="100" dirty="0">
                    <a:effectLst/>
                    <a:latin typeface="+mj-ea"/>
                    <a:ea typeface="+mj-ea"/>
                    <a:cs typeface="Times New Roman" panose="02020603050405020304" pitchFamily="18" charset="0"/>
                  </a:rPr>
                  <a:t>＝</a:t>
                </a:r>
                <a14:m>
                  <m:oMath xmlns:m="http://schemas.openxmlformats.org/officeDocument/2006/math">
                    <m:nary>
                      <m:naryPr>
                        <m:chr m:val="∑"/>
                        <m:limLoc m:val="undOvr"/>
                        <m:ctrlPr>
                          <a:rPr lang="zh-CN" altLang="zh-CN" sz="2800" b="1" i="1" kern="100">
                            <a:effectLst/>
                            <a:latin typeface="Cambria Math" panose="02040503050406030204" pitchFamily="18" charset="0"/>
                            <a:ea typeface="+mj-ea"/>
                            <a:cs typeface="Times New Roman" panose="02020603050405020304" pitchFamily="18" charset="0"/>
                          </a:rPr>
                        </m:ctrlPr>
                      </m:naryPr>
                      <m:sub>
                        <m:r>
                          <a:rPr lang="en-US" altLang="zh-CN" sz="2800" b="1" i="1" kern="100">
                            <a:effectLst/>
                            <a:latin typeface="Cambria Math" panose="02040503050406030204" pitchFamily="18" charset="0"/>
                            <a:ea typeface="+mj-ea"/>
                            <a:cs typeface="Times New Roman" panose="02020603050405020304" pitchFamily="18" charset="0"/>
                          </a:rPr>
                          <m:t>𝐢</m:t>
                        </m:r>
                        <m:r>
                          <a:rPr lang="en-US" altLang="zh-CN" sz="2800" b="1" kern="100">
                            <a:effectLst/>
                            <a:latin typeface="Cambria Math" panose="02040503050406030204" pitchFamily="18" charset="0"/>
                            <a:ea typeface="+mj-ea"/>
                            <a:cs typeface="Times New Roman" panose="02020603050405020304" pitchFamily="18" charset="0"/>
                          </a:rPr>
                          <m:t>=</m:t>
                        </m:r>
                        <m:r>
                          <a:rPr lang="en-US" altLang="zh-CN" sz="2800" b="1" i="1" kern="100">
                            <a:effectLst/>
                            <a:latin typeface="Cambria Math" panose="02040503050406030204" pitchFamily="18" charset="0"/>
                            <a:ea typeface="+mj-ea"/>
                            <a:cs typeface="Times New Roman" panose="02020603050405020304" pitchFamily="18" charset="0"/>
                          </a:rPr>
                          <m:t>𝟏</m:t>
                        </m:r>
                      </m:sub>
                      <m:sup>
                        <m:r>
                          <a:rPr lang="en-US" altLang="zh-CN" sz="2800" b="1" i="1" kern="100">
                            <a:effectLst/>
                            <a:latin typeface="Cambria Math" panose="02040503050406030204" pitchFamily="18" charset="0"/>
                            <a:ea typeface="+mj-ea"/>
                            <a:cs typeface="Times New Roman" panose="02020603050405020304" pitchFamily="18" charset="0"/>
                          </a:rPr>
                          <m:t>𝒏</m:t>
                        </m:r>
                      </m:sup>
                      <m:e>
                        <m:sSub>
                          <m:sSubPr>
                            <m:ctrlPr>
                              <a:rPr lang="zh-CN" altLang="zh-CN" sz="2800" b="1" i="1" kern="100">
                                <a:effectLst/>
                                <a:latin typeface="Cambria Math" panose="02040503050406030204" pitchFamily="18" charset="0"/>
                                <a:ea typeface="+mj-ea"/>
                                <a:cs typeface="Times New Roman" panose="02020603050405020304" pitchFamily="18" charset="0"/>
                              </a:rPr>
                            </m:ctrlPr>
                          </m:sSubPr>
                          <m:e>
                            <m:r>
                              <a:rPr lang="en-US" altLang="zh-CN" sz="2800" b="1" i="1" kern="100">
                                <a:effectLst/>
                                <a:latin typeface="Cambria Math" panose="02040503050406030204" pitchFamily="18" charset="0"/>
                                <a:ea typeface="+mj-ea"/>
                                <a:cs typeface="Times New Roman" panose="02020603050405020304" pitchFamily="18" charset="0"/>
                              </a:rPr>
                              <m:t>𝑿</m:t>
                            </m:r>
                          </m:e>
                          <m:sub>
                            <m:r>
                              <a:rPr lang="en-US" altLang="zh-CN" sz="2800" b="1" i="1" kern="100">
                                <a:effectLst/>
                                <a:latin typeface="Cambria Math" panose="02040503050406030204" pitchFamily="18" charset="0"/>
                                <a:ea typeface="+mj-ea"/>
                                <a:cs typeface="Times New Roman" panose="02020603050405020304" pitchFamily="18" charset="0"/>
                              </a:rPr>
                              <m:t>𝒊</m:t>
                            </m:r>
                          </m:sub>
                        </m:sSub>
                      </m:e>
                    </m:nary>
                    <m:sSub>
                      <m:sSubPr>
                        <m:ctrlPr>
                          <a:rPr lang="zh-CN" altLang="zh-CN" sz="2800" b="1" i="1" kern="100">
                            <a:effectLst/>
                            <a:latin typeface="Cambria Math" panose="02040503050406030204" pitchFamily="18" charset="0"/>
                            <a:ea typeface="+mj-ea"/>
                            <a:cs typeface="Times New Roman" panose="02020603050405020304" pitchFamily="18" charset="0"/>
                          </a:rPr>
                        </m:ctrlPr>
                      </m:sSubPr>
                      <m:e>
                        <m:r>
                          <a:rPr lang="en-US" altLang="zh-CN" sz="2800" b="1" i="1" kern="100">
                            <a:effectLst/>
                            <a:latin typeface="Cambria Math" panose="02040503050406030204" pitchFamily="18" charset="0"/>
                            <a:ea typeface="+mj-ea"/>
                            <a:cs typeface="Times New Roman" panose="02020603050405020304" pitchFamily="18" charset="0"/>
                          </a:rPr>
                          <m:t>𝑷</m:t>
                        </m:r>
                      </m:e>
                      <m:sub>
                        <m:r>
                          <a:rPr lang="en-US" altLang="zh-CN" sz="2800" b="1" i="1" kern="100">
                            <a:effectLst/>
                            <a:latin typeface="Cambria Math" panose="02040503050406030204" pitchFamily="18" charset="0"/>
                            <a:ea typeface="+mj-ea"/>
                            <a:cs typeface="Times New Roman" panose="02020603050405020304" pitchFamily="18" charset="0"/>
                          </a:rPr>
                          <m:t>𝒊</m:t>
                        </m:r>
                      </m:sub>
                    </m:sSub>
                  </m:oMath>
                </a14:m>
                <a:r>
                  <a:rPr lang="en-US" altLang="zh-CN" sz="2800" kern="100" dirty="0">
                    <a:effectLst/>
                    <a:latin typeface="+mj-ea"/>
                    <a:ea typeface="+mj-ea"/>
                    <a:cs typeface="Times New Roman" panose="02020603050405020304" pitchFamily="18" charset="0"/>
                  </a:rPr>
                  <a:t>                                                      </a:t>
                </a:r>
                <a:endParaRPr lang="en-US" altLang="zh-CN" sz="2800" kern="100" dirty="0" smtClean="0">
                  <a:effectLst/>
                  <a:latin typeface="+mj-ea"/>
                  <a:ea typeface="+mj-ea"/>
                  <a:cs typeface="Times New Roman" panose="02020603050405020304" pitchFamily="18" charset="0"/>
                </a:endParaRPr>
              </a:p>
              <a:p>
                <a:pPr indent="266700">
                  <a:lnSpc>
                    <a:spcPct val="120000"/>
                  </a:lnSpc>
                </a:pPr>
                <a:r>
                  <a:rPr lang="zh-CN" altLang="zh-CN" sz="2400" kern="100" dirty="0" smtClean="0">
                    <a:effectLst/>
                    <a:latin typeface="+mj-ea"/>
                    <a:ea typeface="+mj-ea"/>
                    <a:cs typeface="Times New Roman" panose="02020603050405020304" pitchFamily="18" charset="0"/>
                  </a:rPr>
                  <a:t>其中</a:t>
                </a:r>
                <a:r>
                  <a:rPr lang="zh-CN" altLang="zh-CN" sz="2400" kern="100" dirty="0">
                    <a:effectLst/>
                    <a:latin typeface="+mj-ea"/>
                    <a:ea typeface="+mj-ea"/>
                    <a:cs typeface="Times New Roman" panose="02020603050405020304" pitchFamily="18" charset="0"/>
                  </a:rPr>
                  <a:t>，</a:t>
                </a:r>
                <a14:m>
                  <m:oMath xmlns:m="http://schemas.openxmlformats.org/officeDocument/2006/math">
                    <m:acc>
                      <m:accPr>
                        <m:chr m:val="̅"/>
                        <m:ctrlPr>
                          <a:rPr lang="zh-CN" altLang="zh-CN" sz="2400" i="1" kern="100">
                            <a:effectLst/>
                            <a:latin typeface="Cambria Math" panose="02040503050406030204" pitchFamily="18" charset="0"/>
                            <a:ea typeface="+mj-ea"/>
                            <a:cs typeface="Times New Roman" panose="02020603050405020304" pitchFamily="18" charset="0"/>
                          </a:rPr>
                        </m:ctrlPr>
                      </m:accPr>
                      <m:e>
                        <m:r>
                          <m:rPr>
                            <m:sty m:val="p"/>
                          </m:rPr>
                          <a:rPr lang="en-US" altLang="zh-CN" sz="2400" kern="100">
                            <a:effectLst/>
                            <a:latin typeface="Cambria Math" panose="02040503050406030204" pitchFamily="18" charset="0"/>
                            <a:ea typeface="+mj-ea"/>
                            <a:cs typeface="Times New Roman" panose="02020603050405020304" pitchFamily="18" charset="0"/>
                          </a:rPr>
                          <m:t>E</m:t>
                        </m:r>
                      </m:e>
                    </m:acc>
                  </m:oMath>
                </a14:m>
                <a:r>
                  <a:rPr lang="zh-CN" altLang="zh-CN" sz="2400" kern="100" dirty="0">
                    <a:effectLst/>
                    <a:latin typeface="+mj-ea"/>
                    <a:ea typeface="+mj-ea"/>
                    <a:cs typeface="Times New Roman" panose="02020603050405020304" pitchFamily="18" charset="0"/>
                  </a:rPr>
                  <a:t>表示期望值；</a:t>
                </a:r>
                <a14:m>
                  <m:oMath xmlns:m="http://schemas.openxmlformats.org/officeDocument/2006/math">
                    <m:sSub>
                      <m:sSubPr>
                        <m:ctrlPr>
                          <a:rPr lang="zh-CN" altLang="zh-CN" sz="2400" i="1" kern="100">
                            <a:effectLst/>
                            <a:latin typeface="Cambria Math" panose="02040503050406030204" pitchFamily="18" charset="0"/>
                            <a:ea typeface="+mj-ea"/>
                            <a:cs typeface="Times New Roman" panose="02020603050405020304" pitchFamily="18" charset="0"/>
                          </a:rPr>
                        </m:ctrlPr>
                      </m:sSubPr>
                      <m:e>
                        <m:r>
                          <m:rPr>
                            <m:sty m:val="p"/>
                          </m:rPr>
                          <a:rPr lang="en-US" altLang="zh-CN" sz="2400" kern="100">
                            <a:effectLst/>
                            <a:latin typeface="Cambria Math" panose="02040503050406030204" pitchFamily="18" charset="0"/>
                            <a:ea typeface="+mj-ea"/>
                            <a:cs typeface="Times New Roman" panose="02020603050405020304" pitchFamily="18" charset="0"/>
                          </a:rPr>
                          <m:t>X</m:t>
                        </m:r>
                      </m:e>
                      <m:sub>
                        <m:r>
                          <m:rPr>
                            <m:sty m:val="p"/>
                          </m:rPr>
                          <a:rPr lang="en-US" altLang="zh-CN" sz="2400" kern="100">
                            <a:effectLst/>
                            <a:latin typeface="Cambria Math" panose="02040503050406030204" pitchFamily="18" charset="0"/>
                            <a:ea typeface="+mj-ea"/>
                            <a:cs typeface="Times New Roman" panose="02020603050405020304" pitchFamily="18" charset="0"/>
                          </a:rPr>
                          <m:t>i</m:t>
                        </m:r>
                      </m:sub>
                    </m:sSub>
                  </m:oMath>
                </a14:m>
                <a:r>
                  <a:rPr lang="zh-CN" altLang="zh-CN" sz="2400" kern="100" dirty="0">
                    <a:effectLst/>
                    <a:latin typeface="+mj-ea"/>
                    <a:ea typeface="+mj-ea"/>
                    <a:cs typeface="Times New Roman" panose="02020603050405020304" pitchFamily="18" charset="0"/>
                  </a:rPr>
                  <a:t>表示第</a:t>
                </a:r>
                <a:r>
                  <a:rPr lang="en-US" altLang="zh-CN" sz="2400" kern="100" dirty="0" err="1">
                    <a:effectLst/>
                    <a:latin typeface="+mj-ea"/>
                    <a:ea typeface="+mj-ea"/>
                    <a:cs typeface="Times New Roman" panose="02020603050405020304" pitchFamily="18" charset="0"/>
                  </a:rPr>
                  <a:t>i</a:t>
                </a:r>
                <a:r>
                  <a:rPr lang="zh-CN" altLang="zh-CN" sz="2400" kern="100" dirty="0">
                    <a:effectLst/>
                    <a:latin typeface="+mj-ea"/>
                    <a:ea typeface="+mj-ea"/>
                    <a:cs typeface="Times New Roman" panose="02020603050405020304" pitchFamily="18" charset="0"/>
                  </a:rPr>
                  <a:t>种可能出现的结果；</a:t>
                </a:r>
                <a14:m>
                  <m:oMath xmlns:m="http://schemas.openxmlformats.org/officeDocument/2006/math">
                    <m:sSub>
                      <m:sSubPr>
                        <m:ctrlPr>
                          <a:rPr lang="zh-CN" altLang="zh-CN" sz="2400" i="1" kern="100">
                            <a:effectLst/>
                            <a:latin typeface="Cambria Math" panose="02040503050406030204" pitchFamily="18" charset="0"/>
                            <a:ea typeface="+mj-ea"/>
                            <a:cs typeface="Times New Roman" panose="02020603050405020304" pitchFamily="18" charset="0"/>
                          </a:rPr>
                        </m:ctrlPr>
                      </m:sSubPr>
                      <m:e>
                        <m:r>
                          <m:rPr>
                            <m:sty m:val="p"/>
                          </m:rPr>
                          <a:rPr lang="en-US" altLang="zh-CN" sz="2400" kern="100">
                            <a:effectLst/>
                            <a:latin typeface="Cambria Math" panose="02040503050406030204" pitchFamily="18" charset="0"/>
                            <a:ea typeface="+mj-ea"/>
                            <a:cs typeface="Times New Roman" panose="02020603050405020304" pitchFamily="18" charset="0"/>
                          </a:rPr>
                          <m:t>P</m:t>
                        </m:r>
                      </m:e>
                      <m:sub>
                        <m:r>
                          <m:rPr>
                            <m:sty m:val="p"/>
                          </m:rPr>
                          <a:rPr lang="en-US" altLang="zh-CN" sz="2400" kern="100">
                            <a:effectLst/>
                            <a:latin typeface="Cambria Math" panose="02040503050406030204" pitchFamily="18" charset="0"/>
                            <a:ea typeface="+mj-ea"/>
                            <a:cs typeface="Times New Roman" panose="02020603050405020304" pitchFamily="18" charset="0"/>
                          </a:rPr>
                          <m:t>i</m:t>
                        </m:r>
                      </m:sub>
                    </m:sSub>
                  </m:oMath>
                </a14:m>
                <a:r>
                  <a:rPr lang="zh-CN" altLang="zh-CN" sz="2400" kern="100" dirty="0">
                    <a:effectLst/>
                    <a:latin typeface="+mj-ea"/>
                    <a:ea typeface="+mj-ea"/>
                    <a:cs typeface="Times New Roman" panose="02020603050405020304" pitchFamily="18" charset="0"/>
                  </a:rPr>
                  <a:t>表示第</a:t>
                </a:r>
                <a:r>
                  <a:rPr lang="en-US" altLang="zh-CN" sz="2400" kern="100" dirty="0" err="1">
                    <a:effectLst/>
                    <a:latin typeface="+mj-ea"/>
                    <a:ea typeface="+mj-ea"/>
                    <a:cs typeface="Times New Roman" panose="02020603050405020304" pitchFamily="18" charset="0"/>
                  </a:rPr>
                  <a:t>i</a:t>
                </a:r>
                <a:r>
                  <a:rPr lang="zh-CN" altLang="zh-CN" sz="2400" kern="100" dirty="0">
                    <a:effectLst/>
                    <a:latin typeface="+mj-ea"/>
                    <a:ea typeface="+mj-ea"/>
                    <a:cs typeface="Times New Roman" panose="02020603050405020304" pitchFamily="18" charset="0"/>
                  </a:rPr>
                  <a:t>种可能出现结果的概率；</a:t>
                </a:r>
                <a:r>
                  <a:rPr lang="en-US" altLang="zh-CN" sz="2400" kern="100" dirty="0">
                    <a:effectLst/>
                    <a:latin typeface="+mj-ea"/>
                    <a:ea typeface="+mj-ea"/>
                    <a:cs typeface="Times New Roman" panose="02020603050405020304" pitchFamily="18" charset="0"/>
                  </a:rPr>
                  <a:t>n</a:t>
                </a:r>
                <a:r>
                  <a:rPr lang="zh-CN" altLang="zh-CN" sz="2400" kern="100" dirty="0">
                    <a:effectLst/>
                    <a:latin typeface="+mj-ea"/>
                    <a:ea typeface="+mj-ea"/>
                    <a:cs typeface="Times New Roman" panose="02020603050405020304" pitchFamily="18" charset="0"/>
                  </a:rPr>
                  <a:t>表示可能出现结果的个数。</a:t>
                </a:r>
              </a:p>
            </p:txBody>
          </p:sp>
        </mc:Choice>
        <mc:Fallback xmlns="">
          <p:sp>
            <p:nvSpPr>
              <p:cNvPr id="2" name="矩形 1"/>
              <p:cNvSpPr>
                <a:spLocks noRot="1" noChangeAspect="1" noMove="1" noResize="1" noEditPoints="1" noAdjustHandles="1" noChangeArrowheads="1" noChangeShapeType="1" noTextEdit="1"/>
              </p:cNvSpPr>
              <p:nvPr/>
            </p:nvSpPr>
            <p:spPr>
              <a:xfrm>
                <a:off x="365760" y="738872"/>
                <a:ext cx="10936224" cy="3046988"/>
              </a:xfrm>
              <a:prstGeom prst="rect">
                <a:avLst/>
              </a:prstGeom>
              <a:blipFill>
                <a:blip r:embed="rId2"/>
                <a:stretch>
                  <a:fillRect l="-1115" t="-600" b="-24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73754739"/>
      </p:ext>
    </p:extLst>
  </p:cSld>
  <p:clrMapOvr>
    <a:masterClrMapping/>
  </p:clrMapOvr>
  <p:transition spd="slow" advTm="3000">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文本占位符 143362"/>
          <p:cNvSpPr>
            <a:spLocks noGrp="1" noChangeArrowheads="1"/>
          </p:cNvSpPr>
          <p:nvPr>
            <p:ph type="body" sz="half" idx="1"/>
          </p:nvPr>
        </p:nvSpPr>
        <p:spPr>
          <a:xfrm>
            <a:off x="400237" y="922275"/>
            <a:ext cx="11150600" cy="860821"/>
          </a:xfrm>
        </p:spPr>
        <p:txBody>
          <a:bodyPr/>
          <a:lstStyle/>
          <a:p>
            <a:pPr marL="0" indent="0" algn="just">
              <a:lnSpc>
                <a:spcPct val="120000"/>
              </a:lnSpc>
              <a:spcBef>
                <a:spcPts val="0"/>
              </a:spcBef>
              <a:buNone/>
            </a:pPr>
            <a:r>
              <a:rPr lang="zh-CN" altLang="en-US" sz="2667" b="1" dirty="0">
                <a:solidFill>
                  <a:srgbClr val="FF0000"/>
                </a:solidFill>
                <a:latin typeface="楷体" pitchFamily="49" charset="-122"/>
                <a:ea typeface="楷体" pitchFamily="49" charset="-122"/>
              </a:rPr>
              <a:t>例题</a:t>
            </a:r>
            <a:r>
              <a:rPr lang="en-US" altLang="zh-CN" sz="2667" b="1" dirty="0">
                <a:solidFill>
                  <a:srgbClr val="FF0000"/>
                </a:solidFill>
                <a:latin typeface="楷体" pitchFamily="49" charset="-122"/>
                <a:ea typeface="楷体" pitchFamily="49" charset="-122"/>
              </a:rPr>
              <a:t>2-17</a:t>
            </a:r>
            <a:r>
              <a:rPr lang="zh-CN" altLang="en-US" sz="2667" b="1" dirty="0">
                <a:solidFill>
                  <a:srgbClr val="FF0000"/>
                </a:solidFill>
                <a:latin typeface="楷体" pitchFamily="49" charset="-122"/>
                <a:ea typeface="楷体" pitchFamily="49" charset="-122"/>
              </a:rPr>
              <a:t>：</a:t>
            </a:r>
            <a:r>
              <a:rPr lang="zh-CN" altLang="en-US" sz="2667" b="1" dirty="0">
                <a:latin typeface="楷体" pitchFamily="49" charset="-122"/>
                <a:ea typeface="楷体" pitchFamily="49" charset="-122"/>
              </a:rPr>
              <a:t>东方公司投资于</a:t>
            </a:r>
            <a:r>
              <a:rPr lang="en-US" altLang="zh-CN" sz="2667" b="1" dirty="0">
                <a:latin typeface="楷体" pitchFamily="49" charset="-122"/>
                <a:ea typeface="楷体" pitchFamily="49" charset="-122"/>
              </a:rPr>
              <a:t>A</a:t>
            </a:r>
            <a:r>
              <a:rPr lang="zh-CN" altLang="en-US" sz="2667" b="1" dirty="0">
                <a:latin typeface="楷体" pitchFamily="49" charset="-122"/>
                <a:ea typeface="楷体" pitchFamily="49" charset="-122"/>
              </a:rPr>
              <a:t>、</a:t>
            </a:r>
            <a:r>
              <a:rPr lang="en-US" altLang="zh-CN" sz="2667" b="1" dirty="0">
                <a:latin typeface="楷体" pitchFamily="49" charset="-122"/>
                <a:ea typeface="楷体" pitchFamily="49" charset="-122"/>
              </a:rPr>
              <a:t>B</a:t>
            </a:r>
            <a:r>
              <a:rPr lang="zh-CN" altLang="en-US" sz="2667" b="1" dirty="0">
                <a:latin typeface="楷体" pitchFamily="49" charset="-122"/>
                <a:ea typeface="楷体" pitchFamily="49" charset="-122"/>
              </a:rPr>
              <a:t>两个项目，投资额均为</a:t>
            </a:r>
            <a:r>
              <a:rPr lang="en-US" altLang="zh-CN" sz="2667" b="1" dirty="0">
                <a:latin typeface="楷体" pitchFamily="49" charset="-122"/>
                <a:ea typeface="楷体" pitchFamily="49" charset="-122"/>
              </a:rPr>
              <a:t>100</a:t>
            </a:r>
            <a:r>
              <a:rPr lang="zh-CN" altLang="en-US" sz="2667" b="1" dirty="0">
                <a:latin typeface="楷体" pitchFamily="49" charset="-122"/>
                <a:ea typeface="楷体" pitchFamily="49" charset="-122"/>
              </a:rPr>
              <a:t>万元，在经济状况不同的情况下，这两个项目的投资报酬率及其概率分布情况详见表</a:t>
            </a:r>
            <a:r>
              <a:rPr lang="en-US" altLang="zh-CN" sz="2667" b="1" dirty="0">
                <a:latin typeface="楷体" pitchFamily="49" charset="-122"/>
                <a:ea typeface="楷体" pitchFamily="49" charset="-122"/>
              </a:rPr>
              <a:t>2-6</a:t>
            </a:r>
            <a:r>
              <a:rPr lang="zh-CN" altLang="en-US" sz="2667" b="1" dirty="0">
                <a:latin typeface="楷体" pitchFamily="49" charset="-122"/>
                <a:ea typeface="楷体" pitchFamily="49" charset="-122"/>
              </a:rPr>
              <a:t>，试计算东方公司的期望报酬率</a:t>
            </a:r>
            <a:r>
              <a:rPr lang="zh-CN" altLang="en-US" sz="2667" b="1" dirty="0" smtClean="0">
                <a:latin typeface="楷体" pitchFamily="49" charset="-122"/>
                <a:ea typeface="楷体" pitchFamily="49" charset="-122"/>
              </a:rPr>
              <a:t>。</a:t>
            </a:r>
            <a:endParaRPr lang="en-US" altLang="zh-CN" sz="2667" b="1" dirty="0" smtClean="0">
              <a:latin typeface="楷体" pitchFamily="49" charset="-122"/>
              <a:ea typeface="楷体" pitchFamily="49" charset="-122"/>
            </a:endParaRPr>
          </a:p>
          <a:p>
            <a:pPr marL="0" indent="0" algn="just">
              <a:lnSpc>
                <a:spcPct val="120000"/>
              </a:lnSpc>
              <a:spcBef>
                <a:spcPts val="0"/>
              </a:spcBef>
              <a:buNone/>
            </a:pPr>
            <a:endParaRPr lang="en-US" altLang="zh-CN" sz="2667" b="1" dirty="0" smtClean="0">
              <a:ea typeface="宋体" pitchFamily="2" charset="-122"/>
            </a:endParaRPr>
          </a:p>
          <a:p>
            <a:pPr marL="0" indent="0">
              <a:lnSpc>
                <a:spcPct val="120000"/>
              </a:lnSpc>
              <a:spcBef>
                <a:spcPts val="0"/>
              </a:spcBef>
            </a:pPr>
            <a:endParaRPr lang="zh-CN" altLang="en-US" sz="3200" b="1" dirty="0">
              <a:latin typeface="楷体" pitchFamily="49" charset="-122"/>
              <a:ea typeface="楷体" pitchFamily="49" charset="-122"/>
            </a:endParaRPr>
          </a:p>
        </p:txBody>
      </p:sp>
      <p:pic>
        <p:nvPicPr>
          <p:cNvPr id="2" name="图片 1"/>
          <p:cNvPicPr>
            <a:picLocks noChangeAspect="1"/>
          </p:cNvPicPr>
          <p:nvPr/>
        </p:nvPicPr>
        <p:blipFill>
          <a:blip r:embed="rId2"/>
          <a:stretch>
            <a:fillRect/>
          </a:stretch>
        </p:blipFill>
        <p:spPr>
          <a:xfrm>
            <a:off x="1133093" y="2651734"/>
            <a:ext cx="10021823" cy="2697480"/>
          </a:xfrm>
          <a:prstGeom prst="rect">
            <a:avLst/>
          </a:prstGeom>
        </p:spPr>
      </p:pic>
    </p:spTree>
    <p:extLst>
      <p:ext uri="{BB962C8B-B14F-4D97-AF65-F5344CB8AC3E}">
        <p14:creationId xmlns:p14="http://schemas.microsoft.com/office/powerpoint/2010/main" val="3968613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3932" y="1559859"/>
            <a:ext cx="7033998" cy="4007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ts val="400"/>
              </a:spcBef>
              <a:spcAft>
                <a:spcPts val="400"/>
              </a:spcAft>
            </a:pPr>
            <a:endParaRPr lang="zh-CN" altLang="en-US" sz="2000" dirty="0">
              <a:solidFill>
                <a:schemeClr val="tx1"/>
              </a:solidFill>
            </a:endParaRPr>
          </a:p>
        </p:txBody>
      </p:sp>
      <p:sp>
        <p:nvSpPr>
          <p:cNvPr id="7" name="矩形 6"/>
          <p:cNvSpPr/>
          <p:nvPr/>
        </p:nvSpPr>
        <p:spPr>
          <a:xfrm>
            <a:off x="795346" y="245156"/>
            <a:ext cx="4828214" cy="523220"/>
          </a:xfrm>
          <a:prstGeom prst="rect">
            <a:avLst/>
          </a:prstGeom>
        </p:spPr>
        <p:txBody>
          <a:bodyPr wrap="square">
            <a:spAutoFit/>
          </a:bodyPr>
          <a:lstStyle/>
          <a:p>
            <a:pPr>
              <a:defRPr/>
            </a:pPr>
            <a:r>
              <a:rPr lang="zh-CN" altLang="en-US" sz="2800" b="1" dirty="0" smtClean="0"/>
              <a:t>二、资金</a:t>
            </a:r>
            <a:r>
              <a:rPr lang="zh-CN" altLang="en-US" sz="2800" b="1" dirty="0"/>
              <a:t>时间价值</a:t>
            </a:r>
            <a:r>
              <a:rPr lang="zh-CN" altLang="en-US" sz="2800" b="1" dirty="0" smtClean="0"/>
              <a:t>的计算</a:t>
            </a:r>
            <a:endParaRPr lang="zh-CN" altLang="en-US" sz="2800" b="1" dirty="0"/>
          </a:p>
        </p:txBody>
      </p:sp>
      <p:cxnSp>
        <p:nvCxnSpPr>
          <p:cNvPr id="12" name="直接连接符 11"/>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15889" y="1116995"/>
            <a:ext cx="11068975" cy="4524315"/>
          </a:xfrm>
          <a:prstGeom prst="rect">
            <a:avLst/>
          </a:prstGeom>
          <a:noFill/>
        </p:spPr>
        <p:txBody>
          <a:bodyPr wrap="square" rtlCol="0">
            <a:spAutoFit/>
          </a:bodyPr>
          <a:lstStyle/>
          <a:p>
            <a:pPr algn="just">
              <a:lnSpc>
                <a:spcPct val="150000"/>
              </a:lnSpc>
            </a:pPr>
            <a:r>
              <a:rPr lang="zh-CN" altLang="en-US" sz="2400" b="1" dirty="0" smtClean="0">
                <a:solidFill>
                  <a:srgbClr val="FF0000"/>
                </a:solidFill>
              </a:rPr>
              <a:t>计算</a:t>
            </a:r>
            <a:r>
              <a:rPr lang="zh-CN" altLang="en-US" sz="2400" b="1" dirty="0">
                <a:solidFill>
                  <a:srgbClr val="FF0000"/>
                </a:solidFill>
              </a:rPr>
              <a:t>资金时间价值</a:t>
            </a:r>
            <a:r>
              <a:rPr lang="zh-CN" altLang="en-US" sz="2400" dirty="0"/>
              <a:t>需要引入</a:t>
            </a:r>
            <a:r>
              <a:rPr lang="zh-CN" altLang="en-US" sz="2400" b="1" dirty="0"/>
              <a:t>“终值”</a:t>
            </a:r>
            <a:r>
              <a:rPr lang="zh-CN" altLang="en-US" sz="2400" dirty="0"/>
              <a:t>和</a:t>
            </a:r>
            <a:r>
              <a:rPr lang="zh-CN" altLang="en-US" sz="2400" b="1" dirty="0"/>
              <a:t>“现值”</a:t>
            </a:r>
            <a:r>
              <a:rPr lang="zh-CN" altLang="en-US" sz="2400" dirty="0"/>
              <a:t>两</a:t>
            </a:r>
            <a:r>
              <a:rPr lang="zh-CN" altLang="en-US" sz="2400" dirty="0" smtClean="0"/>
              <a:t>个概念</a:t>
            </a:r>
            <a:r>
              <a:rPr lang="zh-CN" altLang="en-US" sz="2400" dirty="0"/>
              <a:t>，用来表示资金在不同时间点的价值</a:t>
            </a:r>
            <a:r>
              <a:rPr lang="zh-CN" altLang="en-US" sz="2400" dirty="0" smtClean="0"/>
              <a:t>。</a:t>
            </a:r>
            <a:endParaRPr lang="en-US" altLang="zh-CN" sz="2400" dirty="0" smtClean="0"/>
          </a:p>
          <a:p>
            <a:pPr algn="just">
              <a:lnSpc>
                <a:spcPct val="150000"/>
              </a:lnSpc>
            </a:pPr>
            <a:r>
              <a:rPr lang="zh-CN" altLang="en-US" sz="2400" b="1" dirty="0" smtClean="0"/>
              <a:t>终</a:t>
            </a:r>
            <a:r>
              <a:rPr lang="zh-CN" altLang="en-US" sz="2400" b="1" dirty="0"/>
              <a:t>值</a:t>
            </a:r>
            <a:r>
              <a:rPr lang="zh-CN" altLang="en-US" sz="2400" dirty="0"/>
              <a:t>又称将来值或者本利和，是指现在一定量的现金在若干期之后包括本金和利息在内的价值之和</a:t>
            </a:r>
            <a:r>
              <a:rPr lang="zh-CN" altLang="en-US" sz="2400" dirty="0" smtClean="0"/>
              <a:t>，通常</a:t>
            </a:r>
            <a:r>
              <a:rPr lang="zh-CN" altLang="en-US" sz="2400" dirty="0"/>
              <a:t>用</a:t>
            </a:r>
            <a:r>
              <a:rPr lang="en-US" altLang="zh-CN" sz="2400" b="1" dirty="0"/>
              <a:t>F</a:t>
            </a:r>
            <a:r>
              <a:rPr lang="zh-CN" altLang="en-US" sz="2400" dirty="0"/>
              <a:t>表示</a:t>
            </a:r>
            <a:r>
              <a:rPr lang="zh-CN" altLang="en-US" sz="2400" dirty="0" smtClean="0"/>
              <a:t>。</a:t>
            </a:r>
            <a:endParaRPr lang="en-US" altLang="zh-CN" sz="2400" dirty="0" smtClean="0"/>
          </a:p>
          <a:p>
            <a:pPr algn="just">
              <a:lnSpc>
                <a:spcPct val="150000"/>
              </a:lnSpc>
            </a:pPr>
            <a:r>
              <a:rPr lang="zh-CN" altLang="en-US" sz="2400" b="1" dirty="0" smtClean="0"/>
              <a:t>现值</a:t>
            </a:r>
            <a:r>
              <a:rPr lang="zh-CN" altLang="en-US" sz="2400" dirty="0"/>
              <a:t>又称本金，是指未来某一时点上的一定数量的资金，按规定的利率折算到现在的价值</a:t>
            </a:r>
            <a:r>
              <a:rPr lang="zh-CN" altLang="en-US" sz="2400" dirty="0" smtClean="0"/>
              <a:t>，通常</a:t>
            </a:r>
            <a:r>
              <a:rPr lang="zh-CN" altLang="en-US" sz="2400" dirty="0"/>
              <a:t>用</a:t>
            </a:r>
            <a:r>
              <a:rPr lang="en-US" altLang="zh-CN" sz="2400" b="1" dirty="0"/>
              <a:t>P</a:t>
            </a:r>
            <a:r>
              <a:rPr lang="zh-CN" altLang="en-US" sz="2400" dirty="0"/>
              <a:t>表示。</a:t>
            </a:r>
          </a:p>
          <a:p>
            <a:pPr algn="just">
              <a:lnSpc>
                <a:spcPct val="150000"/>
              </a:lnSpc>
            </a:pPr>
            <a:r>
              <a:rPr lang="zh-CN" altLang="en-US" sz="2400" dirty="0"/>
              <a:t>由于终值与现值的计算与</a:t>
            </a:r>
            <a:r>
              <a:rPr lang="zh-CN" altLang="en-US" sz="2400" dirty="0" smtClean="0"/>
              <a:t>利息计算方法</a:t>
            </a:r>
            <a:r>
              <a:rPr lang="zh-CN" altLang="en-US" sz="2400" dirty="0"/>
              <a:t>有关，而</a:t>
            </a:r>
            <a:r>
              <a:rPr lang="zh-CN" altLang="en-US" sz="2400" b="1" dirty="0" smtClean="0"/>
              <a:t>利息计算</a:t>
            </a:r>
            <a:r>
              <a:rPr lang="zh-CN" altLang="en-US" sz="2400" dirty="0"/>
              <a:t>有两种制度：一种是</a:t>
            </a:r>
            <a:r>
              <a:rPr lang="zh-CN" altLang="en-US" sz="2400" b="1" dirty="0"/>
              <a:t>单利</a:t>
            </a:r>
            <a:r>
              <a:rPr lang="zh-CN" altLang="en-US" sz="2400" dirty="0"/>
              <a:t>，另一种是</a:t>
            </a:r>
            <a:r>
              <a:rPr lang="zh-CN" altLang="en-US" sz="2400" b="1" dirty="0"/>
              <a:t>复利</a:t>
            </a:r>
            <a:r>
              <a:rPr lang="zh-CN" altLang="en-US" sz="2400" dirty="0" smtClean="0"/>
              <a:t>。</a:t>
            </a:r>
            <a:endParaRPr lang="zh-CN" altLang="en-US" sz="2400" dirty="0"/>
          </a:p>
        </p:txBody>
      </p:sp>
    </p:spTree>
    <p:extLst>
      <p:ext uri="{BB962C8B-B14F-4D97-AF65-F5344CB8AC3E}">
        <p14:creationId xmlns:p14="http://schemas.microsoft.com/office/powerpoint/2010/main" val="3347616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nodePh="1">
                                  <p:stCondLst>
                                    <p:cond delay="0"/>
                                  </p:stCondLst>
                                  <p:endCondLst>
                                    <p:cond evt="begin" delay="0">
                                      <p:tn val="12"/>
                                    </p:cond>
                                  </p:end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594360" y="491760"/>
                <a:ext cx="10652760" cy="4081117"/>
              </a:xfrm>
              <a:prstGeom prst="rect">
                <a:avLst/>
              </a:prstGeom>
            </p:spPr>
            <p:txBody>
              <a:bodyPr wrap="square">
                <a:spAutoFit/>
              </a:bodyPr>
              <a:lstStyle/>
              <a:p>
                <a:pPr>
                  <a:lnSpc>
                    <a:spcPct val="120000"/>
                  </a:lnSpc>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解</a:t>
                </a:r>
                <a:r>
                  <a:rPr lang="zh-CN"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项目的期望报酬率为：</a:t>
                </a:r>
                <a14:m>
                  <m:oMath xmlns:m="http://schemas.openxmlformats.org/officeDocument/2006/math">
                    <m:acc>
                      <m:accPr>
                        <m:chr m:val="̅"/>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𝐸</m:t>
                        </m:r>
                      </m:e>
                    </m:acc>
                  </m:oMath>
                </a14:m>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0.5×20%+0.3×10%+0.2×</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-15%</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项目的期望报酬率为：</a:t>
                </a:r>
                <a14:m>
                  <m:oMath xmlns:m="http://schemas.openxmlformats.org/officeDocument/2006/math">
                    <m:acc>
                      <m:accPr>
                        <m:chr m:val="̅"/>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𝐸</m:t>
                        </m:r>
                      </m:e>
                    </m:acc>
                  </m:oMath>
                </a14:m>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0.3×15%+0.4×10%+0.3×5%</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en-US"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spcAft>
                    <a:spcPts val="0"/>
                  </a:spcAft>
                </a:pP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上述计算结果表明，两个项目的期望报酬率都是</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，但是</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项目各种经济情况的投资报酬率的变动范围在</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15%</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之间，概率分布比较集中，而</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项目各种经济情况的投资报酬率的变动范围在</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-15%</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之间，概率分布比较分散。一般来说，概率分布越集中，投资风险就越小，所以</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项目比</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项目的投资风险要小。</a:t>
                </a:r>
              </a:p>
            </p:txBody>
          </p:sp>
        </mc:Choice>
        <mc:Fallback xmlns="">
          <p:sp>
            <p:nvSpPr>
              <p:cNvPr id="2" name="矩形 1"/>
              <p:cNvSpPr>
                <a:spLocks noRot="1" noChangeAspect="1" noMove="1" noResize="1" noEditPoints="1" noAdjustHandles="1" noChangeArrowheads="1" noChangeShapeType="1" noTextEdit="1"/>
              </p:cNvSpPr>
              <p:nvPr/>
            </p:nvSpPr>
            <p:spPr>
              <a:xfrm>
                <a:off x="594360" y="491760"/>
                <a:ext cx="10652760" cy="4081117"/>
              </a:xfrm>
              <a:prstGeom prst="rect">
                <a:avLst/>
              </a:prstGeom>
              <a:blipFill>
                <a:blip r:embed="rId2"/>
                <a:stretch>
                  <a:fillRect l="-916" t="-299" r="-3778" b="-16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0793085"/>
      </p:ext>
    </p:extLst>
  </p:cSld>
  <p:clrMapOvr>
    <a:masterClrMapping/>
  </p:clrMapOvr>
  <p:transition spd="slow" advTm="3000">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475" y="827555"/>
            <a:ext cx="11032067" cy="3293722"/>
          </a:xfrm>
          <a:prstGeom prst="rect">
            <a:avLst/>
          </a:prstGeom>
        </p:spPr>
        <p:txBody>
          <a:bodyPr>
            <a:spAutoFit/>
          </a:bodyPr>
          <a:lstStyle/>
          <a:p>
            <a:pPr lvl="1">
              <a:lnSpc>
                <a:spcPct val="150000"/>
              </a:lnSpc>
              <a:defRPr/>
            </a:pPr>
            <a:r>
              <a:rPr lang="en-US" altLang="zh-CN" sz="3200" b="1" dirty="0">
                <a:solidFill>
                  <a:srgbClr val="7030A0"/>
                </a:solidFill>
                <a:latin typeface="+mn-ea"/>
                <a:sym typeface="+mn-ea"/>
              </a:rPr>
              <a:t>(</a:t>
            </a:r>
            <a:r>
              <a:rPr lang="zh-CN" altLang="en-US" sz="3200" b="1" dirty="0">
                <a:solidFill>
                  <a:srgbClr val="7030A0"/>
                </a:solidFill>
                <a:latin typeface="+mn-ea"/>
                <a:sym typeface="+mn-ea"/>
              </a:rPr>
              <a:t>三</a:t>
            </a:r>
            <a:r>
              <a:rPr lang="en-US" altLang="zh-CN" sz="3200" b="1" dirty="0">
                <a:solidFill>
                  <a:srgbClr val="7030A0"/>
                </a:solidFill>
                <a:latin typeface="+mn-ea"/>
                <a:sym typeface="+mn-ea"/>
              </a:rPr>
              <a:t>)</a:t>
            </a:r>
            <a:r>
              <a:rPr lang="zh-CN" altLang="en-US" sz="3200" b="1" dirty="0">
                <a:solidFill>
                  <a:srgbClr val="7030A0"/>
                </a:solidFill>
                <a:latin typeface="+mn-ea"/>
                <a:sym typeface="+mn-ea"/>
              </a:rPr>
              <a:t>离散程度</a:t>
            </a:r>
            <a:endParaRPr lang="en-US" altLang="zh-CN" sz="3200" b="1" dirty="0">
              <a:solidFill>
                <a:srgbClr val="7030A0"/>
              </a:solidFill>
              <a:latin typeface="+mn-ea"/>
              <a:sym typeface="+mn-ea"/>
            </a:endParaRPr>
          </a:p>
          <a:p>
            <a:pPr marL="0" lvl="1" algn="just">
              <a:lnSpc>
                <a:spcPct val="150000"/>
              </a:lnSpc>
              <a:defRPr/>
            </a:pPr>
            <a:r>
              <a:rPr lang="zh-CN" altLang="en-US" sz="2667" dirty="0">
                <a:solidFill>
                  <a:schemeClr val="accent3">
                    <a:lumMod val="1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离散程度是用以衡量风险大小地统计指标，一般来说，</a:t>
            </a:r>
            <a:r>
              <a:rPr lang="zh-CN" altLang="en-US" sz="2667"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离散程度越大，风险越大，离散程度越小，风险越小。</a:t>
            </a:r>
            <a:r>
              <a:rPr lang="zh-CN" altLang="en-US" sz="2667" dirty="0">
                <a:solidFill>
                  <a:schemeClr val="accent3">
                    <a:lumMod val="1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反映随机变量离散程度的指标有平均差、方差、标准离差、标准离差率和全距等。</a:t>
            </a:r>
            <a:r>
              <a:rPr lang="zh-CN" altLang="en-US" sz="2667"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常用的是方差、标准离差和标准离差率。</a:t>
            </a:r>
            <a:endParaRPr lang="en-US" altLang="zh-CN" sz="2667"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194804140"/>
      </p:ext>
    </p:extLst>
  </p:cSld>
  <p:clrMapOvr>
    <a:masterClrMapping/>
  </p:clrMapOvr>
  <p:transition spd="slow" advTm="3000">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583179" y="1575369"/>
                <a:ext cx="10508493" cy="2208553"/>
              </a:xfrm>
              <a:prstGeom prst="rect">
                <a:avLst/>
              </a:prstGeom>
            </p:spPr>
            <p:txBody>
              <a:bodyPr wrap="square">
                <a:spAutoFit/>
              </a:bodyPr>
              <a:lstStyle/>
              <a:p>
                <a:r>
                  <a:rPr lang="zh-CN" altLang="zh-CN" sz="2400" dirty="0"/>
                  <a:t>方差是用来表示</a:t>
                </a:r>
                <a:r>
                  <a:rPr lang="zh-CN" altLang="zh-CN" sz="2400" dirty="0">
                    <a:solidFill>
                      <a:srgbClr val="FF0000"/>
                    </a:solidFill>
                  </a:rPr>
                  <a:t>随机变量</a:t>
                </a:r>
                <a:r>
                  <a:rPr lang="zh-CN" altLang="zh-CN" sz="2400" dirty="0"/>
                  <a:t>与</a:t>
                </a:r>
                <a:r>
                  <a:rPr lang="zh-CN" altLang="zh-CN" sz="2400" dirty="0">
                    <a:solidFill>
                      <a:srgbClr val="FF0000"/>
                    </a:solidFill>
                  </a:rPr>
                  <a:t>期望值</a:t>
                </a:r>
                <a:r>
                  <a:rPr lang="zh-CN" altLang="zh-CN" sz="2400" dirty="0"/>
                  <a:t>之间</a:t>
                </a:r>
                <a:r>
                  <a:rPr lang="zh-CN" altLang="zh-CN" sz="2400" dirty="0">
                    <a:solidFill>
                      <a:srgbClr val="7030A0"/>
                    </a:solidFill>
                  </a:rPr>
                  <a:t>离散程度</a:t>
                </a:r>
                <a:r>
                  <a:rPr lang="zh-CN" altLang="zh-CN" sz="2400" dirty="0"/>
                  <a:t>的一个数值。其计算公式为：</a:t>
                </a:r>
              </a:p>
              <a:p>
                <a:pPr/>
                <a14:m>
                  <m:oMathPara xmlns:m="http://schemas.openxmlformats.org/officeDocument/2006/math">
                    <m:oMathParaPr>
                      <m:jc m:val="centerGroup"/>
                    </m:oMathParaPr>
                    <m:oMath xmlns:m="http://schemas.openxmlformats.org/officeDocument/2006/math">
                      <m:sSup>
                        <m:sSupPr>
                          <m:ctrlPr>
                            <a:rPr lang="zh-CN" altLang="zh-CN" sz="2400" i="1">
                              <a:latin typeface="Cambria Math" panose="02040503050406030204" pitchFamily="18" charset="0"/>
                            </a:rPr>
                          </m:ctrlPr>
                        </m:sSupPr>
                        <m:e>
                          <m:r>
                            <a:rPr lang="en-US" altLang="zh-CN" sz="2400" i="1">
                              <a:latin typeface="Cambria Math"/>
                            </a:rPr>
                            <m:t>𝜎</m:t>
                          </m:r>
                        </m:e>
                        <m:sup>
                          <m:r>
                            <a:rPr lang="en-US" altLang="zh-CN" sz="2400" i="1">
                              <a:latin typeface="Cambria Math"/>
                            </a:rPr>
                            <m:t>2</m:t>
                          </m:r>
                        </m:sup>
                      </m:sSup>
                      <m:r>
                        <a:rPr lang="en-US" altLang="zh-CN" sz="2400" i="1">
                          <a:latin typeface="Cambria Math"/>
                        </a:rPr>
                        <m:t>=</m:t>
                      </m:r>
                      <m:nary>
                        <m:naryPr>
                          <m:chr m:val="∑"/>
                          <m:limLoc m:val="undOvr"/>
                          <m:ctrlPr>
                            <a:rPr lang="zh-CN" altLang="zh-CN" sz="2400" i="1">
                              <a:latin typeface="Cambria Math" panose="02040503050406030204" pitchFamily="18" charset="0"/>
                            </a:rPr>
                          </m:ctrlPr>
                        </m:naryPr>
                        <m:sub>
                          <m:r>
                            <a:rPr lang="en-US" altLang="zh-CN" sz="2400" i="1">
                              <a:latin typeface="Cambria Math"/>
                            </a:rPr>
                            <m:t>𝑖</m:t>
                          </m:r>
                          <m:r>
                            <a:rPr lang="en-US" altLang="zh-CN" sz="2400" i="1">
                              <a:latin typeface="Cambria Math"/>
                            </a:rPr>
                            <m:t>=1</m:t>
                          </m:r>
                        </m:sub>
                        <m:sup>
                          <m:r>
                            <a:rPr lang="en-US" altLang="zh-CN" sz="2400" i="1">
                              <a:latin typeface="Cambria Math"/>
                            </a:rPr>
                            <m:t>𝑛</m:t>
                          </m:r>
                        </m:sup>
                        <m:e>
                          <m:sSup>
                            <m:sSupPr>
                              <m:ctrlPr>
                                <a:rPr lang="zh-CN" altLang="zh-CN" sz="2400" i="1">
                                  <a:latin typeface="Cambria Math" panose="02040503050406030204" pitchFamily="18" charset="0"/>
                                </a:rPr>
                              </m:ctrlPr>
                            </m:sSupPr>
                            <m:e>
                              <m:r>
                                <a:rPr lang="zh-CN" altLang="zh-CN" sz="2400">
                                  <a:latin typeface="Cambria Math"/>
                                </a:rPr>
                                <m:t>（</m:t>
                              </m:r>
                              <m:sSub>
                                <m:sSubPr>
                                  <m:ctrlPr>
                                    <a:rPr lang="zh-CN" altLang="zh-CN" sz="2400" i="1">
                                      <a:latin typeface="Cambria Math" panose="02040503050406030204" pitchFamily="18" charset="0"/>
                                    </a:rPr>
                                  </m:ctrlPr>
                                </m:sSubPr>
                                <m:e>
                                  <m:r>
                                    <a:rPr lang="en-US" altLang="zh-CN" sz="2400" i="1">
                                      <a:latin typeface="Cambria Math"/>
                                    </a:rPr>
                                    <m:t>𝑋</m:t>
                                  </m:r>
                                </m:e>
                                <m:sub>
                                  <m:r>
                                    <a:rPr lang="en-US" altLang="zh-CN" sz="2400" i="1">
                                      <a:latin typeface="Cambria Math"/>
                                    </a:rPr>
                                    <m:t>𝑖</m:t>
                                  </m:r>
                                </m:sub>
                              </m:sSub>
                              <m:r>
                                <a:rPr lang="en-US" altLang="zh-CN" sz="2400" i="1">
                                  <a:latin typeface="Cambria Math"/>
                                </a:rPr>
                                <m:t>−</m:t>
                              </m:r>
                              <m:sSub>
                                <m:sSubPr>
                                  <m:ctrlPr>
                                    <a:rPr lang="zh-CN" altLang="zh-CN" sz="2400" i="1">
                                      <a:latin typeface="Cambria Math" panose="02040503050406030204" pitchFamily="18" charset="0"/>
                                    </a:rPr>
                                  </m:ctrlPr>
                                </m:sSubPr>
                                <m:e>
                                  <m:acc>
                                    <m:accPr>
                                      <m:chr m:val="̅"/>
                                      <m:ctrlPr>
                                        <a:rPr lang="zh-CN" altLang="zh-CN" sz="2400" i="1">
                                          <a:latin typeface="Cambria Math" panose="02040503050406030204" pitchFamily="18" charset="0"/>
                                        </a:rPr>
                                      </m:ctrlPr>
                                    </m:accPr>
                                    <m:e>
                                      <m:r>
                                        <a:rPr lang="en-US" altLang="zh-CN" sz="2400" i="1">
                                          <a:latin typeface="Cambria Math"/>
                                        </a:rPr>
                                        <m:t>𝐸</m:t>
                                      </m:r>
                                    </m:e>
                                  </m:acc>
                                </m:e>
                                <m:sub>
                                  <m:r>
                                    <a:rPr lang="en-US" altLang="zh-CN" sz="2400" i="1">
                                      <a:latin typeface="Cambria Math"/>
                                    </a:rPr>
                                    <m:t>𝑖</m:t>
                                  </m:r>
                                </m:sub>
                              </m:sSub>
                              <m:r>
                                <a:rPr lang="en-US" altLang="zh-CN" sz="2400" i="1">
                                  <a:latin typeface="Cambria Math"/>
                                </a:rPr>
                                <m:t>)</m:t>
                              </m:r>
                            </m:e>
                            <m:sup>
                              <m:r>
                                <a:rPr lang="en-US" altLang="zh-CN" sz="2400" i="1">
                                  <a:latin typeface="Cambria Math"/>
                                </a:rPr>
                                <m:t>2</m:t>
                              </m:r>
                            </m:sup>
                          </m:sSup>
                          <m:r>
                            <a:rPr lang="en-US" altLang="zh-CN" sz="2400" i="1">
                              <a:latin typeface="Cambria Math"/>
                            </a:rPr>
                            <m:t>×</m:t>
                          </m:r>
                          <m:sSub>
                            <m:sSubPr>
                              <m:ctrlPr>
                                <a:rPr lang="zh-CN" altLang="zh-CN" sz="2400" i="1">
                                  <a:latin typeface="Cambria Math" panose="02040503050406030204" pitchFamily="18" charset="0"/>
                                </a:rPr>
                              </m:ctrlPr>
                            </m:sSubPr>
                            <m:e>
                              <m:r>
                                <a:rPr lang="en-US" altLang="zh-CN" sz="2400" i="1">
                                  <a:latin typeface="Cambria Math"/>
                                </a:rPr>
                                <m:t>𝑃</m:t>
                              </m:r>
                            </m:e>
                            <m:sub>
                              <m:r>
                                <a:rPr lang="en-US" altLang="zh-CN" sz="2400" i="1">
                                  <a:latin typeface="Cambria Math"/>
                                </a:rPr>
                                <m:t>𝑖</m:t>
                              </m:r>
                            </m:sub>
                          </m:sSub>
                        </m:e>
                      </m:nary>
                    </m:oMath>
                  </m:oMathPara>
                </a14:m>
                <a:endParaRPr lang="zh-CN" altLang="zh-CN" sz="2400" dirty="0"/>
              </a:p>
              <a:p>
                <a:r>
                  <a:rPr lang="zh-CN" altLang="zh-CN" sz="2400" dirty="0"/>
                  <a:t>式中，</a:t>
                </a:r>
                <a14:m>
                  <m:oMath xmlns:m="http://schemas.openxmlformats.org/officeDocument/2006/math">
                    <m:sSup>
                      <m:sSupPr>
                        <m:ctrlPr>
                          <a:rPr lang="zh-CN" altLang="zh-CN" sz="2400" i="1">
                            <a:latin typeface="Cambria Math" panose="02040503050406030204" pitchFamily="18" charset="0"/>
                          </a:rPr>
                        </m:ctrlPr>
                      </m:sSupPr>
                      <m:e>
                        <m:r>
                          <a:rPr lang="en-US" altLang="zh-CN" sz="2400" i="1">
                            <a:latin typeface="Cambria Math"/>
                          </a:rPr>
                          <m:t>𝜎</m:t>
                        </m:r>
                      </m:e>
                      <m:sup>
                        <m:r>
                          <a:rPr lang="en-US" altLang="zh-CN" sz="2400" i="1">
                            <a:latin typeface="Cambria Math"/>
                          </a:rPr>
                          <m:t>2</m:t>
                        </m:r>
                      </m:sup>
                    </m:sSup>
                  </m:oMath>
                </a14:m>
                <a:r>
                  <a:rPr lang="zh-CN" altLang="zh-CN" sz="2400" dirty="0"/>
                  <a:t>表示</a:t>
                </a:r>
                <a:r>
                  <a:rPr lang="zh-CN" altLang="zh-CN" sz="2400" dirty="0" smtClean="0"/>
                  <a:t>方差</a:t>
                </a:r>
                <a:r>
                  <a:rPr lang="zh-CN" altLang="en-US" sz="2400" dirty="0" smtClean="0"/>
                  <a:t>，</a:t>
                </a:r>
                <a14:m>
                  <m:oMath xmlns:m="http://schemas.openxmlformats.org/officeDocument/2006/math">
                    <m:acc>
                      <m:accPr>
                        <m:chr m:val="̅"/>
                        <m:ctrlPr>
                          <a:rPr lang="zh-CN" altLang="zh-CN" sz="2400" b="1" i="1">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2400" b="1" i="1">
                            <a:effectLst/>
                            <a:latin typeface="Cambria Math" panose="02040503050406030204" pitchFamily="18" charset="0"/>
                            <a:ea typeface="宋体" panose="02010600030101010101" pitchFamily="2" charset="-122"/>
                            <a:cs typeface="Times New Roman" panose="02020603050405020304" pitchFamily="18" charset="0"/>
                          </a:rPr>
                          <m:t>𝑬</m:t>
                        </m:r>
                      </m:e>
                    </m:acc>
                  </m:oMath>
                </a14:m>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表示期望报酬率；</a:t>
                </a:r>
                <a14:m>
                  <m:oMath xmlns:m="http://schemas.openxmlformats.org/officeDocument/2006/math">
                    <m:sSub>
                      <m:sSubPr>
                        <m:ctrlPr>
                          <a:rPr lang="zh-CN" altLang="zh-CN" sz="2400" b="1"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a:effectLst/>
                            <a:latin typeface="Cambria Math" panose="02040503050406030204" pitchFamily="18" charset="0"/>
                            <a:ea typeface="宋体" panose="02010600030101010101" pitchFamily="2" charset="-122"/>
                            <a:cs typeface="Times New Roman" panose="02020603050405020304" pitchFamily="18" charset="0"/>
                          </a:rPr>
                          <m:t>𝑿</m:t>
                        </m:r>
                      </m:e>
                      <m:sub>
                        <m:r>
                          <a:rPr lang="en-US" altLang="zh-CN" sz="2400" b="1" i="1">
                            <a:effectLst/>
                            <a:latin typeface="Cambria Math" panose="02040503050406030204" pitchFamily="18" charset="0"/>
                            <a:ea typeface="宋体" panose="02010600030101010101" pitchFamily="2" charset="-122"/>
                            <a:cs typeface="Times New Roman" panose="02020603050405020304" pitchFamily="18" charset="0"/>
                          </a:rPr>
                          <m:t>𝒊</m:t>
                        </m:r>
                      </m:sub>
                    </m:sSub>
                  </m:oMath>
                </a14:m>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表示第</a:t>
                </a:r>
                <a:r>
                  <a:rPr lang="en-US" altLang="zh-CN" sz="2400" b="1" dirty="0" err="1">
                    <a:effectLst/>
                    <a:latin typeface="Times New Roman" panose="02020603050405020304" pitchFamily="18" charset="0"/>
                    <a:ea typeface="宋体" panose="02010600030101010101" pitchFamily="2" charset="-122"/>
                  </a:rPr>
                  <a:t>i</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种可能出现结果的报酬率；</a:t>
                </a:r>
                <a14:m>
                  <m:oMath xmlns:m="http://schemas.openxmlformats.org/officeDocument/2006/math">
                    <m:sSub>
                      <m:sSubPr>
                        <m:ctrlPr>
                          <a:rPr lang="zh-CN" altLang="zh-CN" sz="2400" b="1"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a:effectLst/>
                            <a:latin typeface="Cambria Math" panose="02040503050406030204" pitchFamily="18" charset="0"/>
                            <a:ea typeface="宋体" panose="02010600030101010101" pitchFamily="2" charset="-122"/>
                            <a:cs typeface="Times New Roman" panose="02020603050405020304" pitchFamily="18" charset="0"/>
                          </a:rPr>
                          <m:t>𝑷</m:t>
                        </m:r>
                      </m:e>
                      <m:sub>
                        <m:r>
                          <a:rPr lang="en-US" altLang="zh-CN" sz="2400" b="1" i="1">
                            <a:effectLst/>
                            <a:latin typeface="Cambria Math" panose="02040503050406030204" pitchFamily="18" charset="0"/>
                            <a:ea typeface="宋体" panose="02010600030101010101" pitchFamily="2" charset="-122"/>
                            <a:cs typeface="Times New Roman" panose="02020603050405020304" pitchFamily="18" charset="0"/>
                          </a:rPr>
                          <m:t>𝒊</m:t>
                        </m:r>
                      </m:sub>
                    </m:sSub>
                  </m:oMath>
                </a14:m>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表示第</a:t>
                </a:r>
                <a:r>
                  <a:rPr lang="en-US" altLang="zh-CN" sz="2400" b="1" dirty="0" err="1">
                    <a:effectLst/>
                    <a:latin typeface="Times New Roman" panose="02020603050405020304" pitchFamily="18" charset="0"/>
                    <a:ea typeface="宋体" panose="02010600030101010101" pitchFamily="2" charset="-122"/>
                  </a:rPr>
                  <a:t>i</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种可能出现结果的概率；</a:t>
                </a:r>
                <a:r>
                  <a:rPr lang="en-US" altLang="zh-CN" sz="2400" b="1" dirty="0">
                    <a:effectLst/>
                    <a:latin typeface="Times New Roman" panose="02020603050405020304" pitchFamily="18" charset="0"/>
                    <a:ea typeface="宋体" panose="02010600030101010101" pitchFamily="2" charset="-122"/>
                  </a:rPr>
                  <a:t>n</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表示可能出现结果的个数。</a:t>
                </a:r>
                <a:endParaRPr lang="zh-CN" altLang="zh-CN" sz="2400" b="1" dirty="0"/>
              </a:p>
            </p:txBody>
          </p:sp>
        </mc:Choice>
        <mc:Fallback xmlns="">
          <p:sp>
            <p:nvSpPr>
              <p:cNvPr id="2" name="矩形 1"/>
              <p:cNvSpPr>
                <a:spLocks noRot="1" noChangeAspect="1" noMove="1" noResize="1" noEditPoints="1" noAdjustHandles="1" noChangeArrowheads="1" noChangeShapeType="1" noTextEdit="1"/>
              </p:cNvSpPr>
              <p:nvPr/>
            </p:nvSpPr>
            <p:spPr>
              <a:xfrm>
                <a:off x="583179" y="1575369"/>
                <a:ext cx="10508493" cy="2208553"/>
              </a:xfrm>
              <a:prstGeom prst="rect">
                <a:avLst/>
              </a:prstGeom>
              <a:blipFill>
                <a:blip r:embed="rId2"/>
                <a:stretch>
                  <a:fillRect l="-928" t="-2204" r="-3770" b="-5510"/>
                </a:stretch>
              </a:blipFill>
            </p:spPr>
            <p:txBody>
              <a:bodyPr/>
              <a:lstStyle/>
              <a:p>
                <a:r>
                  <a:rPr lang="zh-CN" altLang="en-US">
                    <a:noFill/>
                  </a:rPr>
                  <a:t> </a:t>
                </a:r>
              </a:p>
            </p:txBody>
          </p:sp>
        </mc:Fallback>
      </mc:AlternateContent>
      <p:sp>
        <p:nvSpPr>
          <p:cNvPr id="4" name="TextBox 3"/>
          <p:cNvSpPr txBox="1"/>
          <p:nvPr/>
        </p:nvSpPr>
        <p:spPr>
          <a:xfrm>
            <a:off x="583179" y="743395"/>
            <a:ext cx="3752136" cy="584775"/>
          </a:xfrm>
          <a:prstGeom prst="rect">
            <a:avLst/>
          </a:prstGeom>
          <a:noFill/>
        </p:spPr>
        <p:txBody>
          <a:bodyPr wrap="square" rtlCol="0">
            <a:spAutoFit/>
          </a:bodyPr>
          <a:lstStyle/>
          <a:p>
            <a:r>
              <a:rPr lang="zh-CN" altLang="en-US" sz="3200" b="1" dirty="0">
                <a:solidFill>
                  <a:srgbClr val="660033"/>
                </a:solidFill>
                <a:latin typeface="Times New Roman" pitchFamily="18" charset="0"/>
                <a:ea typeface="楷体_GB2312" pitchFamily="1" charset="-122"/>
              </a:rPr>
              <a:t>（</a:t>
            </a:r>
            <a:r>
              <a:rPr lang="en-US" altLang="zh-CN" sz="3200" b="1" dirty="0">
                <a:solidFill>
                  <a:srgbClr val="660033"/>
                </a:solidFill>
                <a:latin typeface="Times New Roman" pitchFamily="18" charset="0"/>
                <a:ea typeface="楷体_GB2312" pitchFamily="1" charset="-122"/>
              </a:rPr>
              <a:t>1</a:t>
            </a:r>
            <a:r>
              <a:rPr lang="zh-CN" altLang="en-US" sz="3200" b="1" dirty="0">
                <a:solidFill>
                  <a:srgbClr val="660033"/>
                </a:solidFill>
                <a:latin typeface="Times New Roman" pitchFamily="18" charset="0"/>
                <a:ea typeface="楷体_GB2312" pitchFamily="1" charset="-122"/>
              </a:rPr>
              <a:t>）方差</a:t>
            </a:r>
          </a:p>
        </p:txBody>
      </p:sp>
    </p:spTree>
    <p:extLst>
      <p:ext uri="{BB962C8B-B14F-4D97-AF65-F5344CB8AC3E}">
        <p14:creationId xmlns:p14="http://schemas.microsoft.com/office/powerpoint/2010/main" val="1932800008"/>
      </p:ext>
    </p:extLst>
  </p:cSld>
  <p:clrMapOvr>
    <a:masterClrMapping/>
  </p:clrMapOvr>
  <p:transition spd="slow" advTm="3000">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4">
            <a:extLst>
              <a:ext uri="{FF2B5EF4-FFF2-40B4-BE49-F238E27FC236}">
                <a16:creationId xmlns:a16="http://schemas.microsoft.com/office/drawing/2014/main" id="{E2E9564D-8B5B-433C-8F71-46A0DEF35166}"/>
              </a:ext>
            </a:extLst>
          </p:cNvPr>
          <p:cNvSpPr>
            <a:spLocks noChangeArrowheads="1"/>
          </p:cNvSpPr>
          <p:nvPr/>
        </p:nvSpPr>
        <p:spPr bwMode="auto">
          <a:xfrm>
            <a:off x="361472" y="5020043"/>
            <a:ext cx="11040533" cy="99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933" b="1" dirty="0">
                <a:solidFill>
                  <a:srgbClr val="FF0000"/>
                </a:solidFill>
                <a:latin typeface="宋体" pitchFamily="2" charset="-122"/>
                <a:ea typeface="宋体" pitchFamily="2" charset="-122"/>
              </a:rPr>
              <a:t>方差越小，说明离散程度越小，风险也就越小，计算结果表明，</a:t>
            </a:r>
            <a:r>
              <a:rPr lang="en-US" altLang="zh-CN" sz="2933" b="1" dirty="0">
                <a:solidFill>
                  <a:srgbClr val="FF0000"/>
                </a:solidFill>
                <a:latin typeface="宋体" pitchFamily="2" charset="-122"/>
                <a:ea typeface="宋体" pitchFamily="2" charset="-122"/>
              </a:rPr>
              <a:t>A</a:t>
            </a:r>
            <a:r>
              <a:rPr lang="zh-CN" altLang="en-US" sz="2933" b="1" dirty="0">
                <a:solidFill>
                  <a:srgbClr val="FF0000"/>
                </a:solidFill>
                <a:latin typeface="宋体" pitchFamily="2" charset="-122"/>
                <a:ea typeface="宋体" pitchFamily="2" charset="-122"/>
              </a:rPr>
              <a:t>项目比</a:t>
            </a:r>
            <a:r>
              <a:rPr lang="en-US" altLang="zh-CN" sz="2933" b="1" dirty="0">
                <a:solidFill>
                  <a:srgbClr val="FF0000"/>
                </a:solidFill>
                <a:latin typeface="宋体" pitchFamily="2" charset="-122"/>
                <a:ea typeface="宋体" pitchFamily="2" charset="-122"/>
              </a:rPr>
              <a:t>B</a:t>
            </a:r>
            <a:r>
              <a:rPr lang="zh-CN" altLang="en-US" sz="2933" b="1" dirty="0">
                <a:solidFill>
                  <a:srgbClr val="FF0000"/>
                </a:solidFill>
                <a:latin typeface="宋体" pitchFamily="2" charset="-122"/>
                <a:ea typeface="宋体" pitchFamily="2" charset="-122"/>
              </a:rPr>
              <a:t>项目的风险小。</a:t>
            </a:r>
          </a:p>
        </p:txBody>
      </p:sp>
      <mc:AlternateContent xmlns:mc="http://schemas.openxmlformats.org/markup-compatibility/2006" xmlns:a14="http://schemas.microsoft.com/office/drawing/2010/main">
        <mc:Choice Requires="a14">
          <p:sp>
            <p:nvSpPr>
              <p:cNvPr id="3" name="矩形 2"/>
              <p:cNvSpPr/>
              <p:nvPr/>
            </p:nvSpPr>
            <p:spPr>
              <a:xfrm>
                <a:off x="361472" y="685800"/>
                <a:ext cx="10927080" cy="4101123"/>
              </a:xfrm>
              <a:prstGeom prst="rect">
                <a:avLst/>
              </a:prstGeom>
            </p:spPr>
            <p:txBody>
              <a:bodyPr wrap="square">
                <a:spAutoFit/>
              </a:bodyPr>
              <a:lstStyle/>
              <a:p>
                <a:pPr indent="267970">
                  <a:lnSpc>
                    <a:spcPct val="120000"/>
                  </a:lnSpc>
                </a:pPr>
                <a:r>
                  <a:rPr lang="zh-CN" altLang="zh-CN" sz="24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2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2-18</a:t>
                </a:r>
                <a:r>
                  <a:rPr lang="zh-CN" altLang="zh-CN" sz="2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以例</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2-17</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中的数据为例</a:t>
                </a:r>
                <a:r>
                  <a:rPr lang="zh-CN"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，计算</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两个项目的方差可得：</a:t>
                </a:r>
              </a:p>
              <a:p>
                <a:pPr indent="266700">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项目的方差为：</a:t>
                </a:r>
              </a:p>
              <a:p>
                <a:pPr indent="266700">
                  <a:lnSpc>
                    <a:spcPct val="120000"/>
                  </a:lnSpc>
                </a:pPr>
                <a14:m>
                  <m:oMath xmlns:m="http://schemas.openxmlformats.org/officeDocument/2006/math">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𝛿</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oMath>
                </a14:m>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5</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3</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−15</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oMath>
                </a14:m>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466725">
                  <a:lnSpc>
                    <a:spcPct val="120000"/>
                  </a:lnSpc>
                </a:pP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0.0175</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项目的方差为：</a:t>
                </a:r>
              </a:p>
              <a:p>
                <a:pPr indent="266700">
                  <a:lnSpc>
                    <a:spcPct val="120000"/>
                  </a:lnSpc>
                </a:pPr>
                <a14:m>
                  <m:oMath xmlns:m="http://schemas.openxmlformats.org/officeDocument/2006/math">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𝛿</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oMath>
                </a14:m>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15</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3</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4</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5</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0</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3</m:t>
                    </m:r>
                  </m:oMath>
                </a14:m>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466725">
                  <a:lnSpc>
                    <a:spcPct val="120000"/>
                  </a:lnSpc>
                </a:pP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0.0015</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由上述计算结果可知，两个项目的方差不一样，</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项目的方差比</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项目的方差要小，说明</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项目比</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项目的投资风险要小。</a:t>
                </a:r>
              </a:p>
            </p:txBody>
          </p:sp>
        </mc:Choice>
        <mc:Fallback xmlns="">
          <p:sp>
            <p:nvSpPr>
              <p:cNvPr id="3" name="矩形 2"/>
              <p:cNvSpPr>
                <a:spLocks noRot="1" noChangeAspect="1" noMove="1" noResize="1" noEditPoints="1" noAdjustHandles="1" noChangeArrowheads="1" noChangeShapeType="1" noTextEdit="1"/>
              </p:cNvSpPr>
              <p:nvPr/>
            </p:nvSpPr>
            <p:spPr>
              <a:xfrm>
                <a:off x="361472" y="685800"/>
                <a:ext cx="10927080" cy="4101123"/>
              </a:xfrm>
              <a:prstGeom prst="rect">
                <a:avLst/>
              </a:prstGeom>
              <a:blipFill>
                <a:blip r:embed="rId2"/>
                <a:stretch>
                  <a:fillRect l="-837" t="-298" r="-725" b="-104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72157267"/>
      </p:ext>
    </p:extLst>
  </p:cSld>
  <p:clrMapOvr>
    <a:masterClrMapping/>
  </p:clrMapOvr>
  <p:transition spd="slow" advTm="3000">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1"/>
          <p:cNvSpPr txBox="1">
            <a:spLocks noChangeArrowheads="1"/>
          </p:cNvSpPr>
          <p:nvPr/>
        </p:nvSpPr>
        <p:spPr bwMode="auto">
          <a:xfrm>
            <a:off x="476929" y="490136"/>
            <a:ext cx="29642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3200" b="1" dirty="0">
                <a:solidFill>
                  <a:srgbClr val="3333FF"/>
                </a:solidFill>
                <a:latin typeface="Times New Roman" pitchFamily="18" charset="0"/>
                <a:ea typeface="楷体_GB2312" pitchFamily="1" charset="-122"/>
              </a:rPr>
              <a:t> </a:t>
            </a:r>
            <a:r>
              <a:rPr lang="zh-CN" altLang="en-US" sz="3200" b="1" dirty="0">
                <a:solidFill>
                  <a:srgbClr val="660033"/>
                </a:solidFill>
                <a:latin typeface="Times New Roman" pitchFamily="18" charset="0"/>
                <a:ea typeface="楷体_GB2312" pitchFamily="1" charset="-122"/>
              </a:rPr>
              <a:t>（</a:t>
            </a:r>
            <a:r>
              <a:rPr lang="en-US" altLang="zh-CN" sz="3200" b="1" dirty="0">
                <a:solidFill>
                  <a:srgbClr val="660033"/>
                </a:solidFill>
                <a:latin typeface="Times New Roman" pitchFamily="18" charset="0"/>
                <a:ea typeface="楷体_GB2312" pitchFamily="1" charset="-122"/>
              </a:rPr>
              <a:t>2</a:t>
            </a:r>
            <a:r>
              <a:rPr lang="zh-CN" altLang="en-US" sz="3200" b="1" dirty="0">
                <a:solidFill>
                  <a:srgbClr val="660033"/>
                </a:solidFill>
                <a:latin typeface="Times New Roman" pitchFamily="18" charset="0"/>
                <a:ea typeface="楷体_GB2312" pitchFamily="1" charset="-122"/>
              </a:rPr>
              <a:t>）标准离差</a:t>
            </a:r>
          </a:p>
        </p:txBody>
      </p:sp>
      <p:sp>
        <p:nvSpPr>
          <p:cNvPr id="40963" name="矩形 111624"/>
          <p:cNvSpPr>
            <a:spLocks noChangeArrowheads="1"/>
          </p:cNvSpPr>
          <p:nvPr/>
        </p:nvSpPr>
        <p:spPr bwMode="auto">
          <a:xfrm>
            <a:off x="0" y="3100917"/>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sp>
        <p:nvSpPr>
          <p:cNvPr id="40964" name="矩形 111625"/>
          <p:cNvSpPr>
            <a:spLocks noChangeArrowheads="1"/>
          </p:cNvSpPr>
          <p:nvPr/>
        </p:nvSpPr>
        <p:spPr bwMode="auto">
          <a:xfrm>
            <a:off x="0" y="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sp>
        <p:nvSpPr>
          <p:cNvPr id="40965" name="矩形 111626"/>
          <p:cNvSpPr>
            <a:spLocks noChangeArrowheads="1"/>
          </p:cNvSpPr>
          <p:nvPr/>
        </p:nvSpPr>
        <p:spPr bwMode="auto">
          <a:xfrm>
            <a:off x="0" y="3204633"/>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sp>
        <p:nvSpPr>
          <p:cNvPr id="40966" name="矩形 111627"/>
          <p:cNvSpPr>
            <a:spLocks noChangeArrowheads="1"/>
          </p:cNvSpPr>
          <p:nvPr/>
        </p:nvSpPr>
        <p:spPr bwMode="auto">
          <a:xfrm>
            <a:off x="0" y="3196167"/>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mc:AlternateContent xmlns:mc="http://schemas.openxmlformats.org/markup-compatibility/2006" xmlns:a14="http://schemas.microsoft.com/office/drawing/2010/main">
        <mc:Choice Requires="a14">
          <p:sp>
            <p:nvSpPr>
              <p:cNvPr id="2" name="矩形 1"/>
              <p:cNvSpPr/>
              <p:nvPr/>
            </p:nvSpPr>
            <p:spPr>
              <a:xfrm>
                <a:off x="658368" y="1415716"/>
                <a:ext cx="10991088" cy="3210174"/>
              </a:xfrm>
              <a:prstGeom prst="rect">
                <a:avLst/>
              </a:prstGeom>
            </p:spPr>
            <p:txBody>
              <a:bodyPr wrap="square">
                <a:spAutoFit/>
              </a:bodyPr>
              <a:lstStyle/>
              <a:p>
                <a:pPr indent="266700">
                  <a:lnSpc>
                    <a:spcPct val="120000"/>
                  </a:lnSpc>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标准离差</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也称为均方差或者标准差，是方差的算术平方根。标准离差是各种可能的报酬率偏离期望报酬率的综合差异，是反映离散程度的一种量度。具体计算公式如下：</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δ</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rad>
                      <m:radPr>
                        <m:degHide m:val="on"/>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radPr>
                      <m:deg/>
                      <m:e>
                        <m:nary>
                          <m:naryPr>
                            <m:chr m:val="∑"/>
                            <m:limLoc m:val="undOv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𝑛</m:t>
                            </m:r>
                          </m:sup>
                          <m:e>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sSup>
                                  <m:sSup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𝑋</m:t>
                                        </m:r>
                                      </m:e>
                                      <m:sub>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m:t>
                                    </m:r>
                                    <m:acc>
                                      <m:accPr>
                                        <m:chr m:val="̅"/>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𝐸</m:t>
                                        </m:r>
                                      </m:e>
                                    </m:acc>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2400" b="0"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𝑃</m:t>
                                </m:r>
                              </m:e>
                              <m:sub>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𝑖</m:t>
                                </m:r>
                              </m:sub>
                            </m:sSub>
                          </m:e>
                        </m:nary>
                      </m:e>
                    </m:rad>
                  </m:oMath>
                </a14:m>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zh-CN"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一般来说</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，标准离差越小，离散程度越小，投资风险也就越小；反之，标准离差越大，离散程度越大，投资风险也就越大。</a:t>
                </a:r>
              </a:p>
            </p:txBody>
          </p:sp>
        </mc:Choice>
        <mc:Fallback xmlns="">
          <p:sp>
            <p:nvSpPr>
              <p:cNvPr id="2" name="矩形 1"/>
              <p:cNvSpPr>
                <a:spLocks noRot="1" noChangeAspect="1" noMove="1" noResize="1" noEditPoints="1" noAdjustHandles="1" noChangeArrowheads="1" noChangeShapeType="1" noTextEdit="1"/>
              </p:cNvSpPr>
              <p:nvPr/>
            </p:nvSpPr>
            <p:spPr>
              <a:xfrm>
                <a:off x="658368" y="1415716"/>
                <a:ext cx="10991088" cy="3210174"/>
              </a:xfrm>
              <a:prstGeom prst="rect">
                <a:avLst/>
              </a:prstGeom>
              <a:blipFill>
                <a:blip r:embed="rId2"/>
                <a:stretch>
                  <a:fillRect l="-832" t="-380" b="-227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0275583"/>
      </p:ext>
    </p:extLst>
  </p:cSld>
  <p:clrMapOvr>
    <a:masterClrMapping/>
  </p:clrMapOvr>
  <p:transition>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268224" y="975944"/>
                <a:ext cx="11161776" cy="4268091"/>
              </a:xfrm>
              <a:prstGeom prst="rect">
                <a:avLst/>
              </a:prstGeom>
            </p:spPr>
            <p:txBody>
              <a:bodyPr wrap="square">
                <a:spAutoFit/>
              </a:bodyPr>
              <a:lstStyle/>
              <a:p>
                <a:pPr indent="267970">
                  <a:lnSpc>
                    <a:spcPct val="120000"/>
                  </a:lnSpc>
                </a:pPr>
                <a:r>
                  <a:rPr lang="zh-CN" altLang="zh-CN" sz="2400" b="1" kern="100" dirty="0">
                    <a:solidFill>
                      <a:srgbClr val="FF0000"/>
                    </a:solidFill>
                    <a:latin typeface="+mn-ea"/>
                    <a:cs typeface="Times New Roman" panose="02020603050405020304" pitchFamily="18" charset="0"/>
                  </a:rPr>
                  <a:t>例题</a:t>
                </a:r>
                <a:r>
                  <a:rPr lang="en-US" altLang="zh-CN" sz="2400" b="1" kern="100" dirty="0">
                    <a:solidFill>
                      <a:srgbClr val="FF0000"/>
                    </a:solidFill>
                    <a:effectLst/>
                    <a:latin typeface="+mn-ea"/>
                    <a:cs typeface="Times New Roman" panose="02020603050405020304" pitchFamily="18" charset="0"/>
                  </a:rPr>
                  <a:t>2-19</a:t>
                </a:r>
                <a:r>
                  <a:rPr lang="zh-CN" altLang="zh-CN" sz="2400" b="1" kern="100" dirty="0">
                    <a:solidFill>
                      <a:srgbClr val="FF0000"/>
                    </a:solidFill>
                    <a:effectLst/>
                    <a:latin typeface="+mn-ea"/>
                    <a:cs typeface="Times New Roman" panose="02020603050405020304" pitchFamily="18" charset="0"/>
                  </a:rPr>
                  <a:t>：</a:t>
                </a:r>
                <a:r>
                  <a:rPr lang="zh-CN" altLang="zh-CN" sz="2400" kern="100" dirty="0">
                    <a:effectLst/>
                    <a:latin typeface="+mn-ea"/>
                    <a:cs typeface="Times New Roman" panose="02020603050405020304" pitchFamily="18" charset="0"/>
                  </a:rPr>
                  <a:t>以例题</a:t>
                </a:r>
                <a:r>
                  <a:rPr lang="en-US" altLang="zh-CN" sz="2400" kern="100" dirty="0">
                    <a:effectLst/>
                    <a:latin typeface="+mn-ea"/>
                    <a:cs typeface="Times New Roman" panose="02020603050405020304" pitchFamily="18" charset="0"/>
                  </a:rPr>
                  <a:t>2-18</a:t>
                </a:r>
                <a:r>
                  <a:rPr lang="zh-CN" altLang="zh-CN" sz="2400" kern="100" dirty="0">
                    <a:effectLst/>
                    <a:latin typeface="+mn-ea"/>
                    <a:cs typeface="Times New Roman" panose="02020603050405020304" pitchFamily="18" charset="0"/>
                  </a:rPr>
                  <a:t>中的数据为例</a:t>
                </a:r>
                <a:r>
                  <a:rPr lang="zh-CN" altLang="zh-CN" sz="2400" kern="100" dirty="0" smtClean="0">
                    <a:effectLst/>
                    <a:latin typeface="+mn-ea"/>
                    <a:cs typeface="Times New Roman" panose="02020603050405020304" pitchFamily="18" charset="0"/>
                  </a:rPr>
                  <a:t>，计算</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两个项目的标准离差可得：</a:t>
                </a:r>
              </a:p>
              <a:p>
                <a:pPr indent="266700">
                  <a:lnSpc>
                    <a:spcPct val="120000"/>
                  </a:lnSpc>
                </a:pP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项目的标准离差为：</a:t>
                </a:r>
              </a:p>
              <a:p>
                <a:pPr indent="266700">
                  <a:lnSpc>
                    <a:spcPct val="120000"/>
                  </a:lnSpc>
                </a:pPr>
                <a:r>
                  <a:rPr lang="en-US" altLang="zh-CN" sz="2400" kern="100" dirty="0">
                    <a:effectLst/>
                    <a:latin typeface="+mn-ea"/>
                    <a:cs typeface="Times New Roman" panose="02020603050405020304" pitchFamily="18" charset="0"/>
                  </a:rPr>
                  <a:t>δ</a:t>
                </a:r>
                <a:r>
                  <a:rPr lang="zh-CN" altLang="zh-CN" sz="2400" kern="100" dirty="0">
                    <a:effectLst/>
                    <a:latin typeface="+mn-ea"/>
                    <a:cs typeface="Times New Roman" panose="02020603050405020304" pitchFamily="18" charset="0"/>
                  </a:rPr>
                  <a:t>＝ </a:t>
                </a:r>
                <a14:m>
                  <m:oMath xmlns:m="http://schemas.openxmlformats.org/officeDocument/2006/math">
                    <m:rad>
                      <m:radPr>
                        <m:degHide m:val="on"/>
                        <m:ctrlPr>
                          <a:rPr lang="zh-CN" altLang="zh-CN" sz="2400" i="1" kern="100">
                            <a:effectLst/>
                            <a:latin typeface="Cambria Math" panose="02040503050406030204" pitchFamily="18" charset="0"/>
                            <a:cs typeface="Times New Roman" panose="02020603050405020304" pitchFamily="18" charset="0"/>
                          </a:rPr>
                        </m:ctrlPr>
                      </m:radPr>
                      <m:deg/>
                      <m:e>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20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5</m:t>
                        </m:r>
                        <m:r>
                          <a:rPr lang="en-US" altLang="zh-CN" sz="2400" b="0" kern="100">
                            <a:effectLst/>
                            <a:latin typeface="Cambria Math" panose="02040503050406030204" pitchFamily="18" charset="0"/>
                            <a:cs typeface="Times New Roman" panose="02020603050405020304" pitchFamily="18" charset="0"/>
                          </a:rPr>
                          <m:t>+</m:t>
                        </m:r>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3</m:t>
                        </m:r>
                        <m:r>
                          <a:rPr lang="en-US" altLang="zh-CN" sz="2400" b="0" kern="100">
                            <a:effectLst/>
                            <a:latin typeface="Cambria Math" panose="02040503050406030204" pitchFamily="18" charset="0"/>
                            <a:cs typeface="Times New Roman" panose="02020603050405020304" pitchFamily="18" charset="0"/>
                          </a:rPr>
                          <m:t>+</m:t>
                        </m:r>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−15</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2</m:t>
                        </m:r>
                      </m:e>
                    </m:rad>
                  </m:oMath>
                </a14:m>
                <a:r>
                  <a:rPr lang="en-US" altLang="zh-CN" sz="2400" kern="100" dirty="0">
                    <a:effectLst/>
                    <a:latin typeface="+mn-ea"/>
                    <a:cs typeface="Times New Roman" panose="02020603050405020304" pitchFamily="18" charset="0"/>
                  </a:rPr>
                  <a:t> </a:t>
                </a:r>
                <a:endParaRPr lang="zh-CN" altLang="zh-CN" sz="2400" kern="100" dirty="0">
                  <a:effectLst/>
                  <a:latin typeface="+mn-ea"/>
                  <a:cs typeface="Times New Roman" panose="02020603050405020304" pitchFamily="18" charset="0"/>
                </a:endParaRPr>
              </a:p>
              <a:p>
                <a:pPr indent="266700">
                  <a:lnSpc>
                    <a:spcPct val="120000"/>
                  </a:lnSpc>
                </a:pPr>
                <a:r>
                  <a:rPr lang="en-US" altLang="zh-CN" sz="2400" kern="100" dirty="0">
                    <a:effectLst/>
                    <a:latin typeface="+mn-ea"/>
                    <a:cs typeface="Times New Roman" panose="02020603050405020304" pitchFamily="18" charset="0"/>
                  </a:rPr>
                  <a:t> </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0.1322</a:t>
                </a:r>
                <a:endParaRPr lang="zh-CN" altLang="zh-CN" sz="2400" kern="100" dirty="0">
                  <a:effectLst/>
                  <a:latin typeface="+mn-ea"/>
                  <a:cs typeface="Times New Roman" panose="02020603050405020304" pitchFamily="18" charset="0"/>
                </a:endParaRPr>
              </a:p>
              <a:p>
                <a:pPr indent="266700">
                  <a:lnSpc>
                    <a:spcPct val="120000"/>
                  </a:lnSpc>
                </a:pP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项目的标准离差为：</a:t>
                </a:r>
              </a:p>
              <a:p>
                <a:pPr indent="266700">
                  <a:lnSpc>
                    <a:spcPct val="120000"/>
                  </a:lnSpc>
                </a:pPr>
                <a:r>
                  <a:rPr lang="en-US" altLang="zh-CN" sz="2400" kern="100" dirty="0">
                    <a:effectLst/>
                    <a:latin typeface="+mn-ea"/>
                    <a:cs typeface="Times New Roman" panose="02020603050405020304" pitchFamily="18" charset="0"/>
                  </a:rPr>
                  <a:t>δ</a:t>
                </a:r>
                <a:r>
                  <a:rPr lang="zh-CN" altLang="zh-CN" sz="2400" kern="100" dirty="0">
                    <a:effectLst/>
                    <a:latin typeface="+mn-ea"/>
                    <a:cs typeface="Times New Roman" panose="02020603050405020304" pitchFamily="18" charset="0"/>
                  </a:rPr>
                  <a:t>＝ </a:t>
                </a:r>
                <a14:m>
                  <m:oMath xmlns:m="http://schemas.openxmlformats.org/officeDocument/2006/math">
                    <m:rad>
                      <m:radPr>
                        <m:degHide m:val="on"/>
                        <m:ctrlPr>
                          <a:rPr lang="zh-CN" altLang="zh-CN" sz="2400" i="1" kern="100">
                            <a:effectLst/>
                            <a:latin typeface="Cambria Math" panose="02040503050406030204" pitchFamily="18" charset="0"/>
                            <a:cs typeface="Times New Roman" panose="02020603050405020304" pitchFamily="18" charset="0"/>
                          </a:rPr>
                        </m:ctrlPr>
                      </m:radPr>
                      <m:deg/>
                      <m:e>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15</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3</m:t>
                        </m:r>
                        <m:r>
                          <a:rPr lang="en-US" altLang="zh-CN" sz="2400" b="0" kern="100">
                            <a:effectLst/>
                            <a:latin typeface="Cambria Math" panose="02040503050406030204" pitchFamily="18" charset="0"/>
                            <a:cs typeface="Times New Roman" panose="02020603050405020304" pitchFamily="18" charset="0"/>
                          </a:rPr>
                          <m:t>+</m:t>
                        </m:r>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4</m:t>
                        </m:r>
                        <m:r>
                          <a:rPr lang="en-US" altLang="zh-CN" sz="2400" b="0" kern="100">
                            <a:effectLst/>
                            <a:latin typeface="Cambria Math" panose="02040503050406030204" pitchFamily="18" charset="0"/>
                            <a:cs typeface="Times New Roman" panose="02020603050405020304" pitchFamily="18" charset="0"/>
                          </a:rPr>
                          <m:t>+</m:t>
                        </m:r>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5</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3</m:t>
                        </m:r>
                      </m:e>
                    </m:rad>
                  </m:oMath>
                </a14:m>
                <a:endParaRPr lang="zh-CN" altLang="zh-CN" sz="2400" kern="100" dirty="0">
                  <a:effectLst/>
                  <a:latin typeface="+mn-ea"/>
                  <a:cs typeface="Times New Roman" panose="02020603050405020304" pitchFamily="18" charset="0"/>
                </a:endParaRPr>
              </a:p>
              <a:p>
                <a:pPr indent="333375">
                  <a:lnSpc>
                    <a:spcPct val="120000"/>
                  </a:lnSpc>
                </a:pP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0.0387</a:t>
                </a:r>
                <a:endParaRPr lang="zh-CN" altLang="zh-CN" sz="2400" kern="100" dirty="0">
                  <a:effectLst/>
                  <a:latin typeface="+mn-ea"/>
                  <a:cs typeface="Times New Roman" panose="02020603050405020304" pitchFamily="18" charset="0"/>
                </a:endParaRPr>
              </a:p>
              <a:p>
                <a:pPr indent="266700">
                  <a:lnSpc>
                    <a:spcPct val="120000"/>
                  </a:lnSpc>
                </a:pPr>
                <a:r>
                  <a:rPr lang="zh-CN" altLang="zh-CN" sz="2400" kern="100" dirty="0">
                    <a:effectLst/>
                    <a:latin typeface="+mn-ea"/>
                    <a:cs typeface="Times New Roman" panose="02020603050405020304" pitchFamily="18" charset="0"/>
                  </a:rPr>
                  <a:t>上述计算结果表明，</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项目的标准离差比</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项目的标准离差要小，故</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项目的投资风险要小于</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项目的投资风险。</a:t>
                </a:r>
              </a:p>
            </p:txBody>
          </p:sp>
        </mc:Choice>
        <mc:Fallback xmlns="">
          <p:sp>
            <p:nvSpPr>
              <p:cNvPr id="2" name="矩形 1"/>
              <p:cNvSpPr>
                <a:spLocks noRot="1" noChangeAspect="1" noMove="1" noResize="1" noEditPoints="1" noAdjustHandles="1" noChangeArrowheads="1" noChangeShapeType="1" noTextEdit="1"/>
              </p:cNvSpPr>
              <p:nvPr/>
            </p:nvSpPr>
            <p:spPr>
              <a:xfrm>
                <a:off x="268224" y="975944"/>
                <a:ext cx="11161776" cy="4268091"/>
              </a:xfrm>
              <a:prstGeom prst="rect">
                <a:avLst/>
              </a:prstGeom>
              <a:blipFill>
                <a:blip r:embed="rId2"/>
                <a:stretch>
                  <a:fillRect l="-819" t="-286" r="-273" b="-142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26901912"/>
      </p:ext>
    </p:extLst>
  </p:cSld>
  <p:clrMapOvr>
    <a:masterClrMapping/>
  </p:clrMapOvr>
  <p:transition spd="slow" advTm="3000">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11"/>
          <p:cNvSpPr txBox="1">
            <a:spLocks noChangeArrowheads="1"/>
          </p:cNvSpPr>
          <p:nvPr/>
        </p:nvSpPr>
        <p:spPr bwMode="auto">
          <a:xfrm>
            <a:off x="435018" y="701550"/>
            <a:ext cx="70839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3200" b="1" dirty="0">
                <a:solidFill>
                  <a:srgbClr val="660033"/>
                </a:solidFill>
                <a:latin typeface="Times New Roman" pitchFamily="18" charset="0"/>
                <a:ea typeface="楷体_GB2312" pitchFamily="1" charset="-122"/>
              </a:rPr>
              <a:t>（</a:t>
            </a:r>
            <a:r>
              <a:rPr lang="en-US" altLang="zh-CN" sz="3200" b="1" dirty="0">
                <a:solidFill>
                  <a:srgbClr val="660033"/>
                </a:solidFill>
                <a:latin typeface="Times New Roman" pitchFamily="18" charset="0"/>
                <a:ea typeface="楷体_GB2312" pitchFamily="1" charset="-122"/>
              </a:rPr>
              <a:t>3</a:t>
            </a:r>
            <a:r>
              <a:rPr lang="zh-CN" altLang="en-US" sz="3200" b="1" dirty="0">
                <a:solidFill>
                  <a:srgbClr val="660033"/>
                </a:solidFill>
                <a:latin typeface="Times New Roman" pitchFamily="18" charset="0"/>
                <a:ea typeface="楷体_GB2312" pitchFamily="1" charset="-122"/>
              </a:rPr>
              <a:t>）标准离差率（又称为变异系数）</a:t>
            </a:r>
            <a:r>
              <a:rPr lang="zh-CN" altLang="en-US" sz="3200" b="1" dirty="0">
                <a:solidFill>
                  <a:srgbClr val="3333FF"/>
                </a:solidFill>
                <a:latin typeface="Times New Roman" pitchFamily="18" charset="0"/>
                <a:ea typeface="楷体_GB2312" pitchFamily="1" charset="-122"/>
              </a:rPr>
              <a:t> </a:t>
            </a:r>
          </a:p>
        </p:txBody>
      </p:sp>
      <p:sp>
        <p:nvSpPr>
          <p:cNvPr id="44035" name="矩形 113672"/>
          <p:cNvSpPr>
            <a:spLocks noChangeArrowheads="1"/>
          </p:cNvSpPr>
          <p:nvPr/>
        </p:nvSpPr>
        <p:spPr bwMode="auto">
          <a:xfrm>
            <a:off x="0" y="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grpSp>
        <p:nvGrpSpPr>
          <p:cNvPr id="91140" name="组合 113673"/>
          <p:cNvGrpSpPr>
            <a:grpSpLocks/>
          </p:cNvGrpSpPr>
          <p:nvPr/>
        </p:nvGrpSpPr>
        <p:grpSpPr bwMode="auto">
          <a:xfrm>
            <a:off x="218504" y="1747065"/>
            <a:ext cx="10478531" cy="3163888"/>
            <a:chOff x="-61" y="5"/>
            <a:chExt cx="5821" cy="1993"/>
          </a:xfrm>
        </p:grpSpPr>
        <p:sp>
          <p:nvSpPr>
            <p:cNvPr id="44044" name="矩形 113674"/>
            <p:cNvSpPr>
              <a:spLocks noChangeArrowheads="1"/>
            </p:cNvSpPr>
            <p:nvPr/>
          </p:nvSpPr>
          <p:spPr bwMode="auto">
            <a:xfrm>
              <a:off x="0" y="624"/>
              <a:ext cx="576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sp>
          <p:nvSpPr>
            <p:cNvPr id="44045" name="矩形 113675"/>
            <p:cNvSpPr>
              <a:spLocks noChangeArrowheads="1"/>
            </p:cNvSpPr>
            <p:nvPr/>
          </p:nvSpPr>
          <p:spPr bwMode="auto">
            <a:xfrm>
              <a:off x="0" y="690"/>
              <a:ext cx="576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sp>
          <p:nvSpPr>
            <p:cNvPr id="44046" name="矩形 113676"/>
            <p:cNvSpPr>
              <a:spLocks noChangeArrowheads="1"/>
            </p:cNvSpPr>
            <p:nvPr/>
          </p:nvSpPr>
          <p:spPr bwMode="auto">
            <a:xfrm>
              <a:off x="0" y="684"/>
              <a:ext cx="576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sp>
          <p:nvSpPr>
            <p:cNvPr id="44047" name="文本框 113677"/>
            <p:cNvSpPr txBox="1">
              <a:spLocks noChangeArrowheads="1"/>
            </p:cNvSpPr>
            <p:nvPr/>
          </p:nvSpPr>
          <p:spPr bwMode="auto">
            <a:xfrm>
              <a:off x="-61" y="5"/>
              <a:ext cx="5099"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nSpc>
                  <a:spcPct val="150000"/>
                </a:lnSpc>
                <a:spcBef>
                  <a:spcPct val="50000"/>
                </a:spcBef>
              </a:pPr>
              <a:r>
                <a:rPr lang="zh-CN" altLang="en-US" sz="2933" dirty="0">
                  <a:latin typeface="黑体" pitchFamily="49" charset="-122"/>
                  <a:ea typeface="黑体" pitchFamily="49" charset="-122"/>
                </a:rPr>
                <a:t>　</a:t>
              </a:r>
              <a:r>
                <a:rPr lang="zh-CN" altLang="en-US" sz="2667" b="1" dirty="0" smtClean="0">
                  <a:latin typeface="黑体" pitchFamily="49" charset="-122"/>
                  <a:ea typeface="黑体" pitchFamily="49" charset="-122"/>
                </a:rPr>
                <a:t>标准</a:t>
              </a:r>
              <a:r>
                <a:rPr lang="zh-CN" altLang="en-US" sz="2667" b="1" dirty="0">
                  <a:latin typeface="黑体" pitchFamily="49" charset="-122"/>
                  <a:ea typeface="黑体" pitchFamily="49" charset="-122"/>
                </a:rPr>
                <a:t>离差率是标准离差同期望值的比值。</a:t>
              </a:r>
              <a:r>
                <a:rPr lang="zh-CN" altLang="en-US" sz="2667" dirty="0">
                  <a:latin typeface="黑体" pitchFamily="49" charset="-122"/>
                  <a:ea typeface="黑体" pitchFamily="49" charset="-122"/>
                </a:rPr>
                <a:t>其计算公式为</a:t>
              </a:r>
              <a:endParaRPr lang="en-US" altLang="zh-CN" sz="2667" dirty="0">
                <a:latin typeface="黑体" pitchFamily="49" charset="-122"/>
                <a:ea typeface="黑体" pitchFamily="49" charset="-122"/>
              </a:endParaRPr>
            </a:p>
          </p:txBody>
        </p:sp>
        <p:sp>
          <p:nvSpPr>
            <p:cNvPr id="44048" name="矩形 113678"/>
            <p:cNvSpPr>
              <a:spLocks noChangeArrowheads="1"/>
            </p:cNvSpPr>
            <p:nvPr/>
          </p:nvSpPr>
          <p:spPr bwMode="auto">
            <a:xfrm>
              <a:off x="0" y="711"/>
              <a:ext cx="576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z="2400">
                <a:ea typeface="宋体" pitchFamily="2" charset="-122"/>
              </a:endParaRPr>
            </a:p>
          </p:txBody>
        </p:sp>
        <p:graphicFrame>
          <p:nvGraphicFramePr>
            <p:cNvPr id="44049" name="对象 91145"/>
            <p:cNvGraphicFramePr>
              <a:graphicFrameLocks/>
            </p:cNvGraphicFramePr>
            <p:nvPr/>
          </p:nvGraphicFramePr>
          <p:xfrm>
            <a:off x="2121" y="472"/>
            <a:ext cx="736" cy="685"/>
          </p:xfrm>
          <a:graphic>
            <a:graphicData uri="http://schemas.openxmlformats.org/presentationml/2006/ole">
              <mc:AlternateContent xmlns:mc="http://schemas.openxmlformats.org/markup-compatibility/2006">
                <mc:Choice xmlns:v="urn:schemas-microsoft-com:vml" Requires="v">
                  <p:oleObj spid="_x0000_s18478" r:id="rId3" imgW="406224" imgH="380835" progId="Equation.3">
                    <p:embed/>
                  </p:oleObj>
                </mc:Choice>
                <mc:Fallback>
                  <p:oleObj r:id="rId3" imgW="406224" imgH="380835" progId="Equation.3">
                    <p:embed/>
                    <p:pic>
                      <p:nvPicPr>
                        <p:cNvPr id="44049" name="对象 9114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1" y="472"/>
                          <a:ext cx="736" cy="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4050" name="文本框 113680"/>
            <p:cNvSpPr txBox="1">
              <a:spLocks noChangeArrowheads="1"/>
            </p:cNvSpPr>
            <p:nvPr/>
          </p:nvSpPr>
          <p:spPr bwMode="auto">
            <a:xfrm>
              <a:off x="134" y="1164"/>
              <a:ext cx="5626" cy="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nSpc>
                  <a:spcPct val="150000"/>
                </a:lnSpc>
                <a:spcBef>
                  <a:spcPct val="50000"/>
                </a:spcBef>
              </a:pPr>
              <a:r>
                <a:rPr lang="zh-CN" altLang="en-US" sz="2667" dirty="0">
                  <a:solidFill>
                    <a:srgbClr val="FF0000"/>
                  </a:solidFill>
                  <a:latin typeface="黑体" pitchFamily="49" charset="-122"/>
                  <a:ea typeface="黑体" pitchFamily="49" charset="-122"/>
                </a:rPr>
                <a:t>标准离差率越大，风险程度就越大</a:t>
              </a:r>
              <a:r>
                <a:rPr lang="zh-CN" altLang="en-US" sz="2667" dirty="0">
                  <a:solidFill>
                    <a:srgbClr val="E56D09"/>
                  </a:solidFill>
                  <a:latin typeface="黑体" pitchFamily="49" charset="-122"/>
                  <a:ea typeface="黑体" pitchFamily="49" charset="-122"/>
                </a:rPr>
                <a:t>。</a:t>
              </a:r>
              <a:r>
                <a:rPr lang="zh-CN" altLang="en-US" sz="2667" dirty="0">
                  <a:latin typeface="黑体" pitchFamily="49" charset="-122"/>
                  <a:ea typeface="黑体" pitchFamily="49" charset="-122"/>
                </a:rPr>
                <a:t>在</a:t>
              </a:r>
              <a:r>
                <a:rPr lang="zh-CN" altLang="en-US" sz="2667" dirty="0">
                  <a:solidFill>
                    <a:srgbClr val="FF0000"/>
                  </a:solidFill>
                  <a:latin typeface="黑体" pitchFamily="49" charset="-122"/>
                  <a:ea typeface="黑体" pitchFamily="49" charset="-122"/>
                </a:rPr>
                <a:t>期望值不相等</a:t>
              </a:r>
              <a:r>
                <a:rPr lang="zh-CN" altLang="en-US" sz="2667" dirty="0">
                  <a:latin typeface="黑体" pitchFamily="49" charset="-122"/>
                  <a:ea typeface="黑体" pitchFamily="49" charset="-122"/>
                </a:rPr>
                <a:t>的情况下，应用标准离差率比较风险大小。</a:t>
              </a:r>
              <a:endParaRPr lang="en-US" altLang="zh-CN" sz="2667" dirty="0">
                <a:latin typeface="黑体" pitchFamily="49" charset="-122"/>
                <a:ea typeface="黑体" pitchFamily="49" charset="-122"/>
              </a:endParaRPr>
            </a:p>
          </p:txBody>
        </p:sp>
      </p:grpSp>
    </p:spTree>
    <p:extLst>
      <p:ext uri="{BB962C8B-B14F-4D97-AF65-F5344CB8AC3E}">
        <p14:creationId xmlns:p14="http://schemas.microsoft.com/office/powerpoint/2010/main" val="985695055"/>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1140"/>
                                        </p:tgtEl>
                                        <p:attrNameLst>
                                          <p:attrName>style.visibility</p:attrName>
                                        </p:attrNameLst>
                                      </p:cBhvr>
                                      <p:to>
                                        <p:strVal val="visible"/>
                                      </p:to>
                                    </p:set>
                                    <p:animEffect transition="in" filter="box(in)">
                                      <p:cBhvr>
                                        <p:cTn id="7" dur="500"/>
                                        <p:tgtEl>
                                          <p:spTgt spid="91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414528" y="842765"/>
                <a:ext cx="11308080" cy="3145476"/>
              </a:xfrm>
              <a:prstGeom prst="rect">
                <a:avLst/>
              </a:prstGeom>
            </p:spPr>
            <p:txBody>
              <a:bodyPr wrap="square">
                <a:spAutoFit/>
              </a:bodyPr>
              <a:lstStyle/>
              <a:p>
                <a:pPr indent="267970">
                  <a:lnSpc>
                    <a:spcPct val="120000"/>
                  </a:lnSpc>
                </a:pPr>
                <a:r>
                  <a:rPr lang="zh-CN" altLang="zh-CN" sz="2400" b="1" kern="100" dirty="0">
                    <a:solidFill>
                      <a:srgbClr val="FF0000"/>
                    </a:solidFill>
                    <a:latin typeface="+mn-ea"/>
                    <a:cs typeface="Times New Roman" panose="02020603050405020304" pitchFamily="18" charset="0"/>
                  </a:rPr>
                  <a:t>例题</a:t>
                </a:r>
                <a:r>
                  <a:rPr lang="en-US" altLang="zh-CN" sz="2400" b="1" kern="100" dirty="0">
                    <a:solidFill>
                      <a:srgbClr val="FF0000"/>
                    </a:solidFill>
                    <a:effectLst/>
                    <a:latin typeface="+mn-ea"/>
                    <a:cs typeface="Times New Roman" panose="02020603050405020304" pitchFamily="18" charset="0"/>
                  </a:rPr>
                  <a:t>2-20</a:t>
                </a:r>
                <a:r>
                  <a:rPr lang="zh-CN" altLang="zh-CN" sz="2400" b="1" kern="100" dirty="0">
                    <a:solidFill>
                      <a:srgbClr val="FF0000"/>
                    </a:solidFill>
                    <a:effectLst/>
                    <a:latin typeface="+mn-ea"/>
                    <a:cs typeface="Times New Roman" panose="02020603050405020304" pitchFamily="18" charset="0"/>
                  </a:rPr>
                  <a:t>：</a:t>
                </a:r>
                <a:r>
                  <a:rPr lang="zh-CN" altLang="zh-CN" sz="2400" kern="100" dirty="0">
                    <a:effectLst/>
                    <a:latin typeface="+mn-ea"/>
                    <a:cs typeface="Times New Roman" panose="02020603050405020304" pitchFamily="18" charset="0"/>
                  </a:rPr>
                  <a:t>以例题</a:t>
                </a:r>
                <a:r>
                  <a:rPr lang="en-US" altLang="zh-CN" sz="2400" kern="100" dirty="0">
                    <a:effectLst/>
                    <a:latin typeface="+mn-ea"/>
                    <a:cs typeface="Times New Roman" panose="02020603050405020304" pitchFamily="18" charset="0"/>
                  </a:rPr>
                  <a:t>2-18</a:t>
                </a:r>
                <a:r>
                  <a:rPr lang="zh-CN" altLang="zh-CN" sz="2400" kern="100" dirty="0">
                    <a:effectLst/>
                    <a:latin typeface="+mn-ea"/>
                    <a:cs typeface="Times New Roman" panose="02020603050405020304" pitchFamily="18" charset="0"/>
                  </a:rPr>
                  <a:t>和例题</a:t>
                </a:r>
                <a:r>
                  <a:rPr lang="en-US" altLang="zh-CN" sz="2400" kern="100" dirty="0">
                    <a:effectLst/>
                    <a:latin typeface="+mn-ea"/>
                    <a:cs typeface="Times New Roman" panose="02020603050405020304" pitchFamily="18" charset="0"/>
                  </a:rPr>
                  <a:t>2-19</a:t>
                </a:r>
                <a:r>
                  <a:rPr lang="zh-CN" altLang="zh-CN" sz="2400" kern="100" dirty="0">
                    <a:effectLst/>
                    <a:latin typeface="+mn-ea"/>
                    <a:cs typeface="Times New Roman" panose="02020603050405020304" pitchFamily="18" charset="0"/>
                  </a:rPr>
                  <a:t>中的数据为例</a:t>
                </a:r>
                <a:r>
                  <a:rPr lang="zh-CN" altLang="zh-CN" sz="2400" kern="100" dirty="0" smtClean="0">
                    <a:effectLst/>
                    <a:latin typeface="+mn-ea"/>
                    <a:cs typeface="Times New Roman" panose="02020603050405020304" pitchFamily="18" charset="0"/>
                  </a:rPr>
                  <a:t>，计算</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两个项目的标准离差率可得：</a:t>
                </a:r>
              </a:p>
              <a:p>
                <a:pPr indent="266700">
                  <a:lnSpc>
                    <a:spcPct val="120000"/>
                  </a:lnSpc>
                </a:pP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项目的标准离差率为：</a:t>
                </a:r>
                <a:r>
                  <a:rPr lang="en-US" altLang="zh-CN" sz="2400" kern="100" dirty="0">
                    <a:effectLst/>
                    <a:latin typeface="+mn-ea"/>
                    <a:cs typeface="Times New Roman" panose="02020603050405020304" pitchFamily="18" charset="0"/>
                  </a:rPr>
                  <a:t>V</a:t>
                </a:r>
                <a:r>
                  <a:rPr lang="zh-CN" altLang="zh-CN" sz="2400" kern="100" dirty="0">
                    <a:effectLst/>
                    <a:latin typeface="+mn-ea"/>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cs typeface="Times New Roman" panose="02020603050405020304" pitchFamily="18" charset="0"/>
                          </a:rPr>
                        </m:ctrlPr>
                      </m:fPr>
                      <m:num>
                        <m:r>
                          <a:rPr lang="en-US" altLang="zh-CN" sz="2400" b="0" kern="100">
                            <a:effectLst/>
                            <a:latin typeface="Cambria Math" panose="02040503050406030204" pitchFamily="18" charset="0"/>
                            <a:cs typeface="Times New Roman" panose="02020603050405020304" pitchFamily="18" charset="0"/>
                          </a:rPr>
                          <m:t>0.1322</m:t>
                        </m:r>
                      </m:num>
                      <m:den>
                        <m:r>
                          <a:rPr lang="en-US" altLang="zh-CN" sz="2400" b="0" i="1" kern="100">
                            <a:effectLst/>
                            <a:latin typeface="Cambria Math" panose="02040503050406030204" pitchFamily="18" charset="0"/>
                            <a:cs typeface="Times New Roman" panose="02020603050405020304" pitchFamily="18" charset="0"/>
                          </a:rPr>
                          <m:t>0.1</m:t>
                        </m:r>
                      </m:den>
                    </m:f>
                  </m:oMath>
                </a14:m>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1.322</a:t>
                </a:r>
                <a:endParaRPr lang="zh-CN" altLang="zh-CN" sz="2400" kern="100" dirty="0">
                  <a:effectLst/>
                  <a:latin typeface="+mn-ea"/>
                  <a:cs typeface="Times New Roman" panose="02020603050405020304" pitchFamily="18" charset="0"/>
                </a:endParaRPr>
              </a:p>
              <a:p>
                <a:pPr indent="266700">
                  <a:lnSpc>
                    <a:spcPct val="120000"/>
                  </a:lnSpc>
                </a:pP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项目的标准离差率为：</a:t>
                </a:r>
                <a:r>
                  <a:rPr lang="en-US" altLang="zh-CN" sz="2400" kern="100" dirty="0">
                    <a:effectLst/>
                    <a:latin typeface="+mn-ea"/>
                    <a:cs typeface="Times New Roman" panose="02020603050405020304" pitchFamily="18" charset="0"/>
                  </a:rPr>
                  <a:t>V</a:t>
                </a:r>
                <a:r>
                  <a:rPr lang="zh-CN" altLang="zh-CN" sz="2400" kern="100" dirty="0">
                    <a:effectLst/>
                    <a:latin typeface="+mn-ea"/>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cs typeface="Times New Roman" panose="02020603050405020304" pitchFamily="18" charset="0"/>
                          </a:rPr>
                        </m:ctrlPr>
                      </m:fPr>
                      <m:num>
                        <m:r>
                          <a:rPr lang="en-US" altLang="zh-CN" sz="2400" b="0" kern="100">
                            <a:effectLst/>
                            <a:latin typeface="Cambria Math" panose="02040503050406030204" pitchFamily="18" charset="0"/>
                            <a:cs typeface="Times New Roman" panose="02020603050405020304" pitchFamily="18" charset="0"/>
                          </a:rPr>
                          <m:t>0.0387</m:t>
                        </m:r>
                      </m:num>
                      <m:den>
                        <m:r>
                          <a:rPr lang="en-US" altLang="zh-CN" sz="2400" b="0" i="1" kern="100">
                            <a:effectLst/>
                            <a:latin typeface="Cambria Math" panose="02040503050406030204" pitchFamily="18" charset="0"/>
                            <a:cs typeface="Times New Roman" panose="02020603050405020304" pitchFamily="18" charset="0"/>
                          </a:rPr>
                          <m:t>0.1</m:t>
                        </m:r>
                      </m:den>
                    </m:f>
                  </m:oMath>
                </a14:m>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0.387</a:t>
                </a:r>
                <a:endParaRPr lang="zh-CN" altLang="zh-CN" sz="2400" kern="100" dirty="0">
                  <a:effectLst/>
                  <a:latin typeface="+mn-ea"/>
                  <a:cs typeface="Times New Roman" panose="02020603050405020304" pitchFamily="18" charset="0"/>
                </a:endParaRPr>
              </a:p>
              <a:p>
                <a:pPr indent="266700">
                  <a:lnSpc>
                    <a:spcPct val="120000"/>
                  </a:lnSpc>
                </a:pPr>
                <a:r>
                  <a:rPr lang="zh-CN" altLang="zh-CN" sz="2400" kern="100" dirty="0">
                    <a:effectLst/>
                    <a:latin typeface="+mn-ea"/>
                    <a:cs typeface="Times New Roman" panose="02020603050405020304" pitchFamily="18" charset="0"/>
                  </a:rPr>
                  <a:t>上述计算结果表明，</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项目的标准离差率比</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项目的标准离差率要小，故</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项目的投资风险要小于</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项目的投资风险。</a:t>
                </a:r>
              </a:p>
            </p:txBody>
          </p:sp>
        </mc:Choice>
        <mc:Fallback xmlns="">
          <p:sp>
            <p:nvSpPr>
              <p:cNvPr id="2" name="矩形 1"/>
              <p:cNvSpPr>
                <a:spLocks noRot="1" noChangeAspect="1" noMove="1" noResize="1" noEditPoints="1" noAdjustHandles="1" noChangeArrowheads="1" noChangeShapeType="1" noTextEdit="1"/>
              </p:cNvSpPr>
              <p:nvPr/>
            </p:nvSpPr>
            <p:spPr>
              <a:xfrm>
                <a:off x="414528" y="842765"/>
                <a:ext cx="11308080" cy="3145476"/>
              </a:xfrm>
              <a:prstGeom prst="rect">
                <a:avLst/>
              </a:prstGeom>
              <a:blipFill>
                <a:blip r:embed="rId2"/>
                <a:stretch>
                  <a:fillRect l="-809" t="-388" b="-23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2792193"/>
      </p:ext>
    </p:extLst>
  </p:cSld>
  <p:clrMapOvr>
    <a:masterClrMapping/>
  </p:clrMapOvr>
  <p:transition spd="slow" advTm="3000">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文本占位符 143362"/>
          <p:cNvSpPr>
            <a:spLocks noGrp="1" noChangeArrowheads="1"/>
          </p:cNvSpPr>
          <p:nvPr>
            <p:ph type="body" sz="half" idx="1"/>
          </p:nvPr>
        </p:nvSpPr>
        <p:spPr>
          <a:xfrm>
            <a:off x="233637" y="1039864"/>
            <a:ext cx="11150600" cy="1440160"/>
          </a:xfrm>
        </p:spPr>
        <p:txBody>
          <a:bodyPr/>
          <a:lstStyle/>
          <a:p>
            <a:pPr marL="0" indent="0" algn="just">
              <a:lnSpc>
                <a:spcPct val="120000"/>
              </a:lnSpc>
              <a:spcBef>
                <a:spcPts val="0"/>
              </a:spcBef>
              <a:buFontTx/>
              <a:buNone/>
            </a:pPr>
            <a:r>
              <a:rPr lang="zh-CN" altLang="en-US" sz="3200" b="1" dirty="0">
                <a:solidFill>
                  <a:srgbClr val="FF0000"/>
                </a:solidFill>
                <a:latin typeface="楷体" pitchFamily="49" charset="-122"/>
                <a:ea typeface="楷体" pitchFamily="49" charset="-122"/>
              </a:rPr>
              <a:t>现场演练：</a:t>
            </a:r>
            <a:r>
              <a:rPr lang="zh-CN" altLang="en-US" sz="2667" b="1" dirty="0">
                <a:latin typeface="楷体" pitchFamily="49" charset="-122"/>
                <a:ea typeface="楷体" pitchFamily="49" charset="-122"/>
              </a:rPr>
              <a:t>云海集团投资于两个项目</a:t>
            </a:r>
            <a:r>
              <a:rPr lang="en-US" altLang="zh-CN" sz="2667" b="1" dirty="0">
                <a:latin typeface="楷体" pitchFamily="49" charset="-122"/>
                <a:ea typeface="楷体" pitchFamily="49" charset="-122"/>
              </a:rPr>
              <a:t>A</a:t>
            </a:r>
            <a:r>
              <a:rPr lang="zh-CN" altLang="en-US" sz="2667" b="1" dirty="0">
                <a:latin typeface="楷体" pitchFamily="49" charset="-122"/>
                <a:ea typeface="楷体" pitchFamily="49" charset="-122"/>
              </a:rPr>
              <a:t>和</a:t>
            </a:r>
            <a:r>
              <a:rPr lang="en-US" altLang="zh-CN" sz="2667" b="1" dirty="0">
                <a:latin typeface="楷体" pitchFamily="49" charset="-122"/>
                <a:ea typeface="楷体" pitchFamily="49" charset="-122"/>
              </a:rPr>
              <a:t>B</a:t>
            </a:r>
            <a:r>
              <a:rPr lang="zh-CN" altLang="en-US" sz="2667" b="1" dirty="0">
                <a:latin typeface="楷体" pitchFamily="49" charset="-122"/>
                <a:ea typeface="楷体" pitchFamily="49" charset="-122"/>
              </a:rPr>
              <a:t>，投资额均为</a:t>
            </a:r>
            <a:r>
              <a:rPr lang="en-US" altLang="zh-CN" sz="2667" b="1" dirty="0">
                <a:latin typeface="楷体" pitchFamily="49" charset="-122"/>
                <a:ea typeface="楷体" pitchFamily="49" charset="-122"/>
              </a:rPr>
              <a:t>200</a:t>
            </a:r>
            <a:r>
              <a:rPr lang="zh-CN" altLang="en-US" sz="2667" b="1" dirty="0">
                <a:latin typeface="楷体" pitchFamily="49" charset="-122"/>
                <a:ea typeface="楷体" pitchFamily="49" charset="-122"/>
              </a:rPr>
              <a:t>万，在经济形势不同的情况下，这两个项目的投资报酬率分布如下表</a:t>
            </a:r>
            <a:r>
              <a:rPr lang="en-US" altLang="zh-CN" sz="2667" b="1" dirty="0">
                <a:latin typeface="楷体" pitchFamily="49" charset="-122"/>
                <a:ea typeface="楷体" pitchFamily="49" charset="-122"/>
              </a:rPr>
              <a:t>1</a:t>
            </a:r>
            <a:r>
              <a:rPr lang="zh-CN" altLang="en-US" sz="2667" b="1" dirty="0">
                <a:latin typeface="楷体" pitchFamily="49" charset="-122"/>
                <a:ea typeface="楷体" pitchFamily="49" charset="-122"/>
              </a:rPr>
              <a:t>所示：</a:t>
            </a:r>
          </a:p>
          <a:p>
            <a:pPr algn="ctr">
              <a:lnSpc>
                <a:spcPct val="90000"/>
              </a:lnSpc>
              <a:buFontTx/>
              <a:buNone/>
            </a:pPr>
            <a:r>
              <a:rPr lang="zh-CN" altLang="en-US" sz="2667" b="1" dirty="0">
                <a:ea typeface="宋体" pitchFamily="2" charset="-122"/>
              </a:rPr>
              <a:t>表</a:t>
            </a:r>
            <a:r>
              <a:rPr lang="en-US" altLang="zh-CN" sz="2667" b="1" dirty="0">
                <a:ea typeface="宋体" pitchFamily="2" charset="-122"/>
              </a:rPr>
              <a:t>1 </a:t>
            </a:r>
            <a:r>
              <a:rPr lang="zh-CN" altLang="en-US" sz="2667" b="1" dirty="0">
                <a:ea typeface="宋体" pitchFamily="2" charset="-122"/>
              </a:rPr>
              <a:t>云海集团项目投资报酬率概率分布表</a:t>
            </a:r>
            <a:r>
              <a:rPr lang="zh-CN" altLang="en-US" sz="2667" dirty="0">
                <a:ea typeface="宋体" pitchFamily="2" charset="-122"/>
              </a:rPr>
              <a:t> </a:t>
            </a:r>
            <a:endParaRPr lang="zh-CN" altLang="en-US" sz="3200" b="1" dirty="0">
              <a:latin typeface="楷体" pitchFamily="49" charset="-122"/>
              <a:ea typeface="楷体" pitchFamily="49" charset="-122"/>
            </a:endParaRPr>
          </a:p>
          <a:p>
            <a:pPr>
              <a:lnSpc>
                <a:spcPct val="90000"/>
              </a:lnSpc>
            </a:pPr>
            <a:endParaRPr lang="zh-CN" altLang="en-US" sz="3200" b="1" dirty="0">
              <a:latin typeface="楷体" pitchFamily="49" charset="-122"/>
              <a:ea typeface="楷体" pitchFamily="49" charset="-122"/>
            </a:endParaRPr>
          </a:p>
        </p:txBody>
      </p:sp>
      <p:graphicFrame>
        <p:nvGraphicFramePr>
          <p:cNvPr id="143544" name="内容占位符 143543"/>
          <p:cNvGraphicFramePr>
            <a:graphicFrameLocks noGrp="1"/>
          </p:cNvGraphicFramePr>
          <p:nvPr>
            <p:ph sz="quarter" idx="4294967295"/>
            <p:extLst/>
          </p:nvPr>
        </p:nvGraphicFramePr>
        <p:xfrm>
          <a:off x="1059137" y="2892360"/>
          <a:ext cx="9347200" cy="2264835"/>
        </p:xfrm>
        <a:graphic>
          <a:graphicData uri="http://schemas.openxmlformats.org/drawingml/2006/table">
            <a:tbl>
              <a:tblPr/>
              <a:tblGrid>
                <a:gridCol w="2675467">
                  <a:extLst>
                    <a:ext uri="{9D8B030D-6E8A-4147-A177-3AD203B41FA5}">
                      <a16:colId xmlns:a16="http://schemas.microsoft.com/office/drawing/2014/main" val="20000"/>
                    </a:ext>
                  </a:extLst>
                </a:gridCol>
                <a:gridCol w="2730500">
                  <a:extLst>
                    <a:ext uri="{9D8B030D-6E8A-4147-A177-3AD203B41FA5}">
                      <a16:colId xmlns:a16="http://schemas.microsoft.com/office/drawing/2014/main" val="20001"/>
                    </a:ext>
                  </a:extLst>
                </a:gridCol>
                <a:gridCol w="1716617">
                  <a:extLst>
                    <a:ext uri="{9D8B030D-6E8A-4147-A177-3AD203B41FA5}">
                      <a16:colId xmlns:a16="http://schemas.microsoft.com/office/drawing/2014/main" val="20002"/>
                    </a:ext>
                  </a:extLst>
                </a:gridCol>
                <a:gridCol w="2224616">
                  <a:extLst>
                    <a:ext uri="{9D8B030D-6E8A-4147-A177-3AD203B41FA5}">
                      <a16:colId xmlns:a16="http://schemas.microsoft.com/office/drawing/2014/main" val="20003"/>
                    </a:ext>
                  </a:extLst>
                </a:gridCol>
              </a:tblGrid>
              <a:tr h="514591">
                <a:tc rowSpan="2">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zh-CN" altLang="en-US" sz="2000" b="1" dirty="0">
                          <a:ea typeface="宋体" panose="02010600030101010101" pitchFamily="2" charset="-122"/>
                        </a:rPr>
                        <a:t>经济形势</a:t>
                      </a:r>
                    </a:p>
                  </a:txBody>
                  <a:tcPr marL="121920" marR="121920" marT="45741" marB="4574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zh-CN" altLang="en-US" sz="2000" b="1" dirty="0">
                          <a:ea typeface="宋体" panose="02010600030101010101" pitchFamily="2" charset="-122"/>
                        </a:rPr>
                        <a:t>发生概率</a:t>
                      </a: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2">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buNone/>
                      </a:pPr>
                      <a:r>
                        <a:rPr lang="zh-CN" altLang="en-US" sz="2000" b="1" dirty="0">
                          <a:ea typeface="宋体" panose="02010600030101010101" pitchFamily="2" charset="-122"/>
                        </a:rPr>
                        <a:t>各方案报酬率（</a:t>
                      </a:r>
                      <a:r>
                        <a:rPr lang="en-US" altLang="zh-CN" sz="2000" b="1" err="1">
                          <a:ea typeface="宋体" panose="02010600030101010101" pitchFamily="2" charset="-122"/>
                        </a:rPr>
                        <a:t>Ri</a:t>
                      </a:r>
                      <a:r>
                        <a:rPr lang="zh-CN" altLang="en-US" sz="2000" b="1" dirty="0">
                          <a:ea typeface="宋体" panose="02010600030101010101" pitchFamily="2" charset="-122"/>
                        </a:rPr>
                        <a:t>）</a:t>
                      </a:r>
                    </a:p>
                  </a:txBody>
                  <a:tcPr marL="121920" marR="121920" marT="45741" marB="4574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a:lstStyle/>
                    <a:p>
                      <a:endParaRPr lang="zh-CN"/>
                    </a:p>
                  </a:txBody>
                  <a:tcPr>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extLst>
                  <a:ext uri="{0D108BD9-81ED-4DB2-BD59-A6C34878D82A}">
                    <a16:rowId xmlns:a16="http://schemas.microsoft.com/office/drawing/2014/main" val="10000"/>
                  </a:ext>
                </a:extLst>
              </a:tr>
              <a:tr h="436767">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vMerge="1">
                  <a:txBody>
                    <a:bodyPr/>
                    <a:lstStyle/>
                    <a:p>
                      <a:endParaRPr lang="zh-CN"/>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A</a:t>
                      </a:r>
                      <a:r>
                        <a:rPr lang="zh-CN" altLang="en-US" sz="2000" b="1" dirty="0">
                          <a:ea typeface="宋体" panose="02010600030101010101" pitchFamily="2" charset="-122"/>
                        </a:rPr>
                        <a:t>项目</a:t>
                      </a: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B</a:t>
                      </a:r>
                      <a:r>
                        <a:rPr lang="zh-CN" altLang="en-US" sz="2000" b="1" dirty="0">
                          <a:ea typeface="宋体" panose="02010600030101010101" pitchFamily="2" charset="-122"/>
                        </a:rPr>
                        <a:t>项目</a:t>
                      </a:r>
                    </a:p>
                  </a:txBody>
                  <a:tcPr marL="121920" marR="121920" marT="45741" marB="4574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8355">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zh-CN" altLang="en-US" sz="2000" b="1" dirty="0">
                          <a:ea typeface="宋体" panose="02010600030101010101" pitchFamily="2" charset="-122"/>
                        </a:rPr>
                        <a:t>繁荣</a:t>
                      </a:r>
                    </a:p>
                  </a:txBody>
                  <a:tcPr marL="121920" marR="121920" marT="45741" marB="4574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0.3</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40%</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60%</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6767">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zh-CN" altLang="en-US" sz="2000" b="1" dirty="0">
                          <a:ea typeface="宋体" panose="02010600030101010101" pitchFamily="2" charset="-122"/>
                        </a:rPr>
                        <a:t>一般</a:t>
                      </a:r>
                    </a:p>
                  </a:txBody>
                  <a:tcPr marL="121920" marR="121920" marT="45741" marB="4574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0.4</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20%</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20 %</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38355">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zh-CN" altLang="en-US" sz="2000" b="1" dirty="0">
                          <a:ea typeface="宋体" panose="02010600030101010101" pitchFamily="2" charset="-122"/>
                        </a:rPr>
                        <a:t>较差</a:t>
                      </a:r>
                    </a:p>
                  </a:txBody>
                  <a:tcPr marL="121920" marR="121920" marT="45741" marB="4574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dirty="0">
                          <a:ea typeface="宋体" panose="02010600030101010101" pitchFamily="2" charset="-122"/>
                        </a:rPr>
                        <a:t>0.3</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a:ea typeface="宋体" panose="02010600030101010101" pitchFamily="2" charset="-122"/>
                        </a:rPr>
                        <a:t>0</a:t>
                      </a:r>
                    </a:p>
                  </a:txBody>
                  <a:tcPr marL="121920" marR="121920" marT="45741" marB="4574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har char="•"/>
                        <a:defRPr sz="2800">
                          <a:solidFill>
                            <a:schemeClr val="tx1"/>
                          </a:solidFill>
                          <a:latin typeface="+mn-lt"/>
                          <a:ea typeface="+mn-ea"/>
                          <a:cs typeface="+mn-cs"/>
                        </a:defRPr>
                      </a:lvl1pPr>
                      <a:lvl2pPr marL="742950" lvl="1" indent="-285750" algn="l" rtl="0" fontAlgn="base">
                        <a:spcBef>
                          <a:spcPct val="20000"/>
                        </a:spcBef>
                        <a:spcAft>
                          <a:spcPct val="0"/>
                        </a:spcAft>
                        <a:buChar char="–"/>
                        <a:defRPr sz="2400">
                          <a:solidFill>
                            <a:schemeClr val="tx1"/>
                          </a:solidFill>
                          <a:latin typeface="+mn-lt"/>
                        </a:defRPr>
                      </a:lvl2pPr>
                      <a:lvl3pPr marL="1143000" lvl="2" indent="-228600" algn="l" rtl="0" fontAlgn="base">
                        <a:spcBef>
                          <a:spcPct val="20000"/>
                        </a:spcBef>
                        <a:spcAft>
                          <a:spcPct val="0"/>
                        </a:spcAft>
                        <a:buChar char="•"/>
                        <a:defRPr sz="2000">
                          <a:solidFill>
                            <a:schemeClr val="tx1"/>
                          </a:solidFill>
                          <a:latin typeface="+mn-lt"/>
                        </a:defRPr>
                      </a:lvl3pPr>
                      <a:lvl4pPr marL="1600200" lvl="3" indent="-228600" algn="l" rtl="0" fontAlgn="base">
                        <a:spcBef>
                          <a:spcPct val="20000"/>
                        </a:spcBef>
                        <a:spcAft>
                          <a:spcPct val="0"/>
                        </a:spcAft>
                        <a:buChar char="–"/>
                        <a:defRPr sz="1800">
                          <a:solidFill>
                            <a:schemeClr val="tx1"/>
                          </a:solidFill>
                          <a:latin typeface="+mn-lt"/>
                        </a:defRPr>
                      </a:lvl4pPr>
                      <a:lvl5pPr marL="2057400" lvl="4" indent="-228600" algn="l" rtl="0" fontAlgn="base">
                        <a:spcBef>
                          <a:spcPct val="20000"/>
                        </a:spcBef>
                        <a:spcAft>
                          <a:spcPct val="0"/>
                        </a:spcAft>
                        <a:buChar char="»"/>
                        <a:defRPr sz="1800">
                          <a:solidFill>
                            <a:schemeClr val="tx1"/>
                          </a:solidFill>
                          <a:latin typeface="+mn-lt"/>
                        </a:defRPr>
                      </a:lvl5pPr>
                    </a:lstStyle>
                    <a:p>
                      <a:pPr marL="0" lvl="0" indent="0" algn="ctr">
                        <a:buNone/>
                      </a:pPr>
                      <a:r>
                        <a:rPr lang="en-US" altLang="zh-CN" sz="2000" b="1" dirty="0">
                          <a:ea typeface="宋体" panose="02010600030101010101" pitchFamily="2" charset="-122"/>
                        </a:rPr>
                        <a:t>- 20 %</a:t>
                      </a:r>
                      <a:endParaRPr lang="zh-CN" altLang="en-US" sz="2000" b="1" dirty="0">
                        <a:ea typeface="宋体" panose="02010600030101010101" pitchFamily="2" charset="-122"/>
                      </a:endParaRPr>
                    </a:p>
                  </a:txBody>
                  <a:tcPr marL="121920" marR="121920" marT="45741" marB="4574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66593" name="矩形 143542"/>
          <p:cNvSpPr>
            <a:spLocks noChangeArrowheads="1"/>
          </p:cNvSpPr>
          <p:nvPr/>
        </p:nvSpPr>
        <p:spPr bwMode="auto">
          <a:xfrm>
            <a:off x="613030" y="5157193"/>
            <a:ext cx="10519833"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189" algn="just" defTabSz="1219170" fontAlgn="base">
              <a:spcAft>
                <a:spcPct val="0"/>
              </a:spcAft>
              <a:defRPr/>
            </a:pPr>
            <a:r>
              <a:rPr lang="zh-CN" altLang="en-US" sz="2667" b="1" dirty="0">
                <a:solidFill>
                  <a:srgbClr val="000000"/>
                </a:solidFill>
                <a:latin typeface="楷体" pitchFamily="49" charset="-122"/>
                <a:ea typeface="楷体" pitchFamily="49" charset="-122"/>
              </a:rPr>
              <a:t>计算：</a:t>
            </a:r>
            <a:r>
              <a:rPr lang="en-US" altLang="zh-CN" sz="2667" b="1" dirty="0">
                <a:solidFill>
                  <a:srgbClr val="000000"/>
                </a:solidFill>
                <a:latin typeface="楷体" pitchFamily="49" charset="-122"/>
                <a:ea typeface="楷体" pitchFamily="49" charset="-122"/>
              </a:rPr>
              <a:t>1</a:t>
            </a:r>
            <a:r>
              <a:rPr lang="zh-CN" altLang="en-US" sz="2667" b="1" dirty="0">
                <a:solidFill>
                  <a:srgbClr val="000000"/>
                </a:solidFill>
                <a:latin typeface="楷体" pitchFamily="49" charset="-122"/>
                <a:ea typeface="楷体" pitchFamily="49" charset="-122"/>
              </a:rPr>
              <a:t>、</a:t>
            </a:r>
            <a:r>
              <a:rPr lang="en-US" altLang="zh-CN" sz="2667" b="1" dirty="0">
                <a:solidFill>
                  <a:srgbClr val="000000"/>
                </a:solidFill>
                <a:latin typeface="楷体" pitchFamily="49" charset="-122"/>
                <a:ea typeface="楷体" pitchFamily="49" charset="-122"/>
              </a:rPr>
              <a:t>A</a:t>
            </a:r>
            <a:r>
              <a:rPr lang="zh-CN" altLang="en-US" sz="2667" b="1" dirty="0">
                <a:solidFill>
                  <a:srgbClr val="000000"/>
                </a:solidFill>
                <a:latin typeface="楷体" pitchFamily="49" charset="-122"/>
                <a:ea typeface="楷体" pitchFamily="49" charset="-122"/>
              </a:rPr>
              <a:t>、</a:t>
            </a:r>
            <a:r>
              <a:rPr lang="en-US" altLang="zh-CN" sz="2667" b="1" dirty="0">
                <a:solidFill>
                  <a:srgbClr val="000000"/>
                </a:solidFill>
                <a:latin typeface="楷体" pitchFamily="49" charset="-122"/>
                <a:ea typeface="楷体" pitchFamily="49" charset="-122"/>
              </a:rPr>
              <a:t>B</a:t>
            </a:r>
            <a:r>
              <a:rPr lang="zh-CN" altLang="en-US" sz="2667" b="1" dirty="0">
                <a:solidFill>
                  <a:srgbClr val="000000"/>
                </a:solidFill>
                <a:latin typeface="楷体" pitchFamily="49" charset="-122"/>
                <a:ea typeface="楷体" pitchFamily="49" charset="-122"/>
              </a:rPr>
              <a:t>两个项目的期望值，标准差和标准离差率；</a:t>
            </a:r>
            <a:r>
              <a:rPr lang="en-US" altLang="zh-CN" sz="2667" b="1" dirty="0">
                <a:solidFill>
                  <a:srgbClr val="000000"/>
                </a:solidFill>
                <a:latin typeface="楷体" pitchFamily="49" charset="-122"/>
                <a:ea typeface="楷体" pitchFamily="49" charset="-122"/>
              </a:rPr>
              <a:t>2</a:t>
            </a:r>
            <a:r>
              <a:rPr lang="zh-CN" altLang="en-US" sz="2667" b="1" dirty="0">
                <a:solidFill>
                  <a:srgbClr val="000000"/>
                </a:solidFill>
                <a:latin typeface="楷体" pitchFamily="49" charset="-122"/>
                <a:ea typeface="楷体" pitchFamily="49" charset="-122"/>
              </a:rPr>
              <a:t>、应该投资哪个项目，说明理由。</a:t>
            </a:r>
            <a:r>
              <a:rPr lang="en-US" altLang="zh-CN" sz="2667" b="1" dirty="0">
                <a:solidFill>
                  <a:srgbClr val="000000"/>
                </a:solidFill>
                <a:latin typeface="楷体" pitchFamily="49" charset="-122"/>
                <a:ea typeface="楷体" pitchFamily="49" charset="-122"/>
              </a:rPr>
              <a:t> </a:t>
            </a:r>
            <a:endParaRPr lang="zh-CN" altLang="en-US" sz="2667" b="1" dirty="0">
              <a:solidFill>
                <a:srgbClr val="000000"/>
              </a:solidFill>
              <a:latin typeface="楷体" pitchFamily="49" charset="-122"/>
              <a:ea typeface="楷体" pitchFamily="49" charset="-122"/>
            </a:endParaRPr>
          </a:p>
        </p:txBody>
      </p:sp>
    </p:spTree>
    <p:extLst>
      <p:ext uri="{BB962C8B-B14F-4D97-AF65-F5344CB8AC3E}">
        <p14:creationId xmlns:p14="http://schemas.microsoft.com/office/powerpoint/2010/main" val="82808808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Rot="1" noChangeAspect="1" noMove="1" noResize="1" noEditPoints="1" noAdjustHandles="1" noChangeArrowheads="1" noChangeShapeType="1" noTextEdit="1"/>
          </p:cNvSpPr>
          <p:nvPr/>
        </p:nvSpPr>
        <p:spPr>
          <a:xfrm>
            <a:off x="1295402" y="1700214"/>
            <a:ext cx="9218084" cy="1217612"/>
          </a:xfrm>
          <a:prstGeom prst="rect">
            <a:avLst/>
          </a:prstGeom>
          <a:blipFill>
            <a:blip r:embed="rId2"/>
            <a:stretch>
              <a:fillRect/>
            </a:stretch>
          </a:blipFill>
        </p:spPr>
        <p:txBody>
          <a:bodyPr/>
          <a:lstStyle/>
          <a:p>
            <a:pPr defTabSz="1219170" eaLnBrk="0" fontAlgn="base" hangingPunct="0">
              <a:spcBef>
                <a:spcPct val="0"/>
              </a:spcBef>
              <a:spcAft>
                <a:spcPct val="0"/>
              </a:spcAft>
              <a:defRPr/>
            </a:pPr>
            <a:endParaRPr lang="zh-CN" altLang="en-US" sz="2400">
              <a:noFill/>
              <a:latin typeface="Arial" pitchFamily="34" charset="0"/>
              <a:sym typeface="+mn-ea"/>
            </a:endParaRPr>
          </a:p>
          <a:p>
            <a:pPr defTabSz="1219170" eaLnBrk="0" fontAlgn="base" hangingPunct="0">
              <a:spcBef>
                <a:spcPct val="0"/>
              </a:spcBef>
              <a:spcAft>
                <a:spcPct val="0"/>
              </a:spcAft>
              <a:defRPr/>
            </a:pPr>
            <a:endParaRPr lang="zh-CN" altLang="en-US" sz="2400">
              <a:noFill/>
              <a:latin typeface="Arial" pitchFamily="34" charset="0"/>
              <a:sym typeface="+mn-ea"/>
            </a:endParaRPr>
          </a:p>
        </p:txBody>
      </p:sp>
      <p:sp>
        <p:nvSpPr>
          <p:cNvPr id="67587" name="文本框 2"/>
          <p:cNvSpPr txBox="1">
            <a:spLocks noChangeArrowheads="1"/>
          </p:cNvSpPr>
          <p:nvPr/>
        </p:nvSpPr>
        <p:spPr bwMode="auto">
          <a:xfrm>
            <a:off x="624417" y="1051985"/>
            <a:ext cx="36470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9170" eaLnBrk="0" fontAlgn="base" hangingPunct="0">
              <a:spcBef>
                <a:spcPct val="0"/>
              </a:spcBef>
              <a:spcAft>
                <a:spcPct val="0"/>
              </a:spcAft>
              <a:defRPr/>
            </a:pPr>
            <a:r>
              <a:rPr lang="en-US" altLang="zh-CN" sz="3200" dirty="0">
                <a:solidFill>
                  <a:srgbClr val="000000"/>
                </a:solidFill>
                <a:latin typeface="微软雅黑" pitchFamily="34" charset="-122"/>
                <a:ea typeface="微软雅黑" pitchFamily="34" charset="-122"/>
              </a:rPr>
              <a:t>A</a:t>
            </a:r>
            <a:r>
              <a:rPr lang="zh-CN" altLang="en-US" sz="3200" dirty="0">
                <a:solidFill>
                  <a:srgbClr val="000000"/>
                </a:solidFill>
                <a:latin typeface="微软雅黑" pitchFamily="34" charset="-122"/>
                <a:ea typeface="微软雅黑" pitchFamily="34" charset="-122"/>
              </a:rPr>
              <a:t>项目期望值</a:t>
            </a:r>
          </a:p>
        </p:txBody>
      </p:sp>
      <p:sp>
        <p:nvSpPr>
          <p:cNvPr id="67588" name="文本框 5"/>
          <p:cNvSpPr txBox="1">
            <a:spLocks noChangeArrowheads="1"/>
          </p:cNvSpPr>
          <p:nvPr/>
        </p:nvSpPr>
        <p:spPr bwMode="auto">
          <a:xfrm>
            <a:off x="527051" y="3400425"/>
            <a:ext cx="36491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9170" eaLnBrk="0" fontAlgn="base" hangingPunct="0">
              <a:spcBef>
                <a:spcPct val="0"/>
              </a:spcBef>
              <a:spcAft>
                <a:spcPct val="0"/>
              </a:spcAft>
              <a:defRPr/>
            </a:pPr>
            <a:r>
              <a:rPr lang="en-US" altLang="zh-CN" sz="3200" dirty="0">
                <a:solidFill>
                  <a:srgbClr val="000000"/>
                </a:solidFill>
                <a:latin typeface="微软雅黑" pitchFamily="34" charset="-122"/>
                <a:ea typeface="微软雅黑" pitchFamily="34" charset="-122"/>
              </a:rPr>
              <a:t>B</a:t>
            </a:r>
            <a:r>
              <a:rPr lang="zh-CN" altLang="en-US" sz="3200" dirty="0">
                <a:solidFill>
                  <a:srgbClr val="000000"/>
                </a:solidFill>
                <a:latin typeface="微软雅黑" pitchFamily="34" charset="-122"/>
                <a:ea typeface="微软雅黑" pitchFamily="34" charset="-122"/>
              </a:rPr>
              <a:t>项目期望值</a:t>
            </a:r>
          </a:p>
        </p:txBody>
      </p:sp>
      <p:sp>
        <p:nvSpPr>
          <p:cNvPr id="8" name="矩形 7"/>
          <p:cNvSpPr>
            <a:spLocks noRot="1" noChangeAspect="1" noMove="1" noResize="1" noEditPoints="1" noAdjustHandles="1" noChangeArrowheads="1" noChangeShapeType="1" noTextEdit="1"/>
          </p:cNvSpPr>
          <p:nvPr/>
        </p:nvSpPr>
        <p:spPr>
          <a:xfrm>
            <a:off x="1380067" y="4365626"/>
            <a:ext cx="9899651" cy="1217613"/>
          </a:xfrm>
          <a:prstGeom prst="rect">
            <a:avLst/>
          </a:prstGeom>
          <a:blipFill>
            <a:blip r:embed="rId3"/>
            <a:stretch>
              <a:fillRect/>
            </a:stretch>
          </a:blipFill>
        </p:spPr>
        <p:txBody>
          <a:bodyPr/>
          <a:lstStyle/>
          <a:p>
            <a:pPr defTabSz="1219170" eaLnBrk="0" fontAlgn="base" hangingPunct="0">
              <a:spcBef>
                <a:spcPct val="0"/>
              </a:spcBef>
              <a:spcAft>
                <a:spcPct val="0"/>
              </a:spcAft>
              <a:defRPr/>
            </a:pPr>
            <a:endParaRPr lang="zh-CN" altLang="en-US" sz="2400">
              <a:noFill/>
              <a:latin typeface="Arial" pitchFamily="34" charset="0"/>
              <a:sym typeface="+mn-ea"/>
            </a:endParaRPr>
          </a:p>
          <a:p>
            <a:pPr defTabSz="1219170" eaLnBrk="0" fontAlgn="base" hangingPunct="0">
              <a:spcBef>
                <a:spcPct val="0"/>
              </a:spcBef>
              <a:spcAft>
                <a:spcPct val="0"/>
              </a:spcAft>
              <a:defRPr/>
            </a:pPr>
            <a:endParaRPr lang="zh-CN" altLang="en-US" sz="2400">
              <a:noFill/>
              <a:latin typeface="Arial" pitchFamily="34" charset="0"/>
              <a:sym typeface="+mn-ea"/>
            </a:endParaRPr>
          </a:p>
        </p:txBody>
      </p:sp>
    </p:spTree>
    <p:extLst>
      <p:ext uri="{BB962C8B-B14F-4D97-AF65-F5344CB8AC3E}">
        <p14:creationId xmlns:p14="http://schemas.microsoft.com/office/powerpoint/2010/main" val="3312605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mc:AlternateContent xmlns:mc="http://schemas.openxmlformats.org/markup-compatibility/2006" xmlns:a14="http://schemas.microsoft.com/office/drawing/2010/main">
        <mc:Choice Requires="a14">
          <p:sp>
            <p:nvSpPr>
              <p:cNvPr id="6" name="TextBox 5"/>
              <p:cNvSpPr txBox="1"/>
              <p:nvPr/>
            </p:nvSpPr>
            <p:spPr>
              <a:xfrm>
                <a:off x="484700" y="952067"/>
                <a:ext cx="10762488" cy="5037276"/>
              </a:xfrm>
              <a:prstGeom prst="rect">
                <a:avLst/>
              </a:prstGeom>
              <a:noFill/>
            </p:spPr>
            <p:txBody>
              <a:bodyPr wrap="square" rtlCol="0">
                <a:spAutoFit/>
              </a:bodyPr>
              <a:lstStyle/>
              <a:p>
                <a:pPr>
                  <a:lnSpc>
                    <a:spcPct val="150000"/>
                  </a:lnSpc>
                </a:pPr>
                <a:r>
                  <a:rPr lang="zh-CN" altLang="en-US" sz="2400" b="1" dirty="0"/>
                  <a:t>单利</a:t>
                </a:r>
                <a:r>
                  <a:rPr lang="zh-CN" altLang="en-US" sz="2400" dirty="0"/>
                  <a:t>是指</a:t>
                </a:r>
                <a:r>
                  <a:rPr lang="zh-CN" altLang="en-US" sz="2400" b="1" dirty="0"/>
                  <a:t>只对本金计算利息，利息部分不再计息，</a:t>
                </a:r>
                <a:endParaRPr lang="en-US" altLang="zh-CN" sz="2400" b="1" dirty="0"/>
              </a:p>
              <a:p>
                <a:pPr>
                  <a:lnSpc>
                    <a:spcPct val="150000"/>
                  </a:lnSpc>
                </a:pPr>
                <a:r>
                  <a:rPr lang="zh-CN" altLang="en-US" sz="2400" dirty="0"/>
                  <a:t>通常用</a:t>
                </a:r>
                <a:r>
                  <a:rPr lang="en-US" altLang="zh-CN" sz="2400" b="1" dirty="0">
                    <a:solidFill>
                      <a:srgbClr val="7030A0"/>
                    </a:solidFill>
                  </a:rPr>
                  <a:t>P</a:t>
                </a:r>
                <a:r>
                  <a:rPr lang="zh-CN" altLang="en-US" sz="2400" b="1" dirty="0">
                    <a:solidFill>
                      <a:srgbClr val="FF0000"/>
                    </a:solidFill>
                  </a:rPr>
                  <a:t>（</a:t>
                </a:r>
                <a:r>
                  <a:rPr lang="en-US" altLang="zh-CN" sz="2400" b="1" dirty="0">
                    <a:solidFill>
                      <a:srgbClr val="FF0000"/>
                    </a:solidFill>
                  </a:rPr>
                  <a:t>present</a:t>
                </a:r>
                <a:r>
                  <a:rPr lang="zh-CN" altLang="en-US" sz="2400" b="1" dirty="0">
                    <a:solidFill>
                      <a:srgbClr val="FF0000"/>
                    </a:solidFill>
                  </a:rPr>
                  <a:t>）</a:t>
                </a:r>
                <a:r>
                  <a:rPr lang="zh-CN" altLang="en-US" sz="2400" dirty="0"/>
                  <a:t>表示</a:t>
                </a:r>
                <a:r>
                  <a:rPr lang="zh-CN" altLang="en-US" sz="2400" b="1" dirty="0">
                    <a:solidFill>
                      <a:srgbClr val="7030A0"/>
                    </a:solidFill>
                  </a:rPr>
                  <a:t>现值</a:t>
                </a:r>
                <a:r>
                  <a:rPr lang="zh-CN" altLang="en-US" sz="2400" dirty="0"/>
                  <a:t>，</a:t>
                </a:r>
                <a:r>
                  <a:rPr lang="en-US" altLang="zh-CN" sz="2400" b="1" dirty="0">
                    <a:solidFill>
                      <a:srgbClr val="7030A0"/>
                    </a:solidFill>
                  </a:rPr>
                  <a:t>F</a:t>
                </a:r>
                <a:r>
                  <a:rPr lang="zh-CN" altLang="en-US" sz="2400" b="1" dirty="0">
                    <a:solidFill>
                      <a:srgbClr val="FF0000"/>
                    </a:solidFill>
                  </a:rPr>
                  <a:t>（</a:t>
                </a:r>
                <a:r>
                  <a:rPr lang="en-US" altLang="zh-CN" sz="2400" b="1" dirty="0">
                    <a:solidFill>
                      <a:srgbClr val="FF0000"/>
                    </a:solidFill>
                  </a:rPr>
                  <a:t>future</a:t>
                </a:r>
                <a:r>
                  <a:rPr lang="zh-CN" altLang="en-US" sz="2400" b="1" dirty="0">
                    <a:solidFill>
                      <a:srgbClr val="FF0000"/>
                    </a:solidFill>
                  </a:rPr>
                  <a:t>）</a:t>
                </a:r>
                <a:r>
                  <a:rPr lang="zh-CN" altLang="en-US" sz="2400" dirty="0"/>
                  <a:t>表示</a:t>
                </a:r>
                <a:r>
                  <a:rPr lang="zh-CN" altLang="en-US" sz="2400" b="1" dirty="0">
                    <a:solidFill>
                      <a:srgbClr val="7030A0"/>
                    </a:solidFill>
                  </a:rPr>
                  <a:t>终值</a:t>
                </a:r>
                <a:r>
                  <a:rPr lang="zh-CN" altLang="en-US" sz="2400" dirty="0"/>
                  <a:t>，</a:t>
                </a:r>
                <a:r>
                  <a:rPr lang="en-US" altLang="zh-CN" sz="2400" b="1" dirty="0">
                    <a:solidFill>
                      <a:srgbClr val="7030A0"/>
                    </a:solidFill>
                  </a:rPr>
                  <a:t>i</a:t>
                </a:r>
                <a:r>
                  <a:rPr lang="zh-CN" altLang="en-US" sz="2400" dirty="0"/>
                  <a:t>表示</a:t>
                </a:r>
                <a:r>
                  <a:rPr lang="zh-CN" altLang="en-US" sz="2400" b="1" dirty="0">
                    <a:solidFill>
                      <a:srgbClr val="7030A0"/>
                    </a:solidFill>
                  </a:rPr>
                  <a:t>利率</a:t>
                </a:r>
                <a:r>
                  <a:rPr lang="en-US" altLang="zh-CN" sz="2400" dirty="0"/>
                  <a:t>(</a:t>
                </a:r>
                <a:r>
                  <a:rPr lang="zh-CN" altLang="en-US" sz="2400" dirty="0"/>
                  <a:t>贴现率、折现率</a:t>
                </a:r>
                <a:r>
                  <a:rPr lang="en-US" altLang="zh-CN" sz="2400" dirty="0"/>
                  <a:t>)</a:t>
                </a:r>
                <a:r>
                  <a:rPr lang="zh-CN" altLang="en-US" sz="2400" dirty="0"/>
                  <a:t>，</a:t>
                </a:r>
                <a:r>
                  <a:rPr lang="en-US" altLang="zh-CN" sz="2400" b="1" dirty="0">
                    <a:solidFill>
                      <a:srgbClr val="7030A0"/>
                    </a:solidFill>
                  </a:rPr>
                  <a:t>n</a:t>
                </a:r>
                <a:r>
                  <a:rPr lang="zh-CN" altLang="en-US" sz="2400" dirty="0"/>
                  <a:t>表示计算利息的</a:t>
                </a:r>
                <a:r>
                  <a:rPr lang="zh-CN" altLang="en-US" sz="2400" b="1" dirty="0">
                    <a:solidFill>
                      <a:srgbClr val="7030A0"/>
                    </a:solidFill>
                  </a:rPr>
                  <a:t>期数</a:t>
                </a:r>
                <a:r>
                  <a:rPr lang="zh-CN" altLang="en-US" sz="2400" dirty="0"/>
                  <a:t>，</a:t>
                </a:r>
                <a:r>
                  <a:rPr lang="en-US" altLang="zh-CN" sz="2400" b="1" dirty="0">
                    <a:solidFill>
                      <a:srgbClr val="7030A0"/>
                    </a:solidFill>
                  </a:rPr>
                  <a:t>I</a:t>
                </a:r>
                <a:r>
                  <a:rPr lang="zh-CN" altLang="en-US" sz="2400" dirty="0"/>
                  <a:t>表示</a:t>
                </a:r>
                <a:r>
                  <a:rPr lang="zh-CN" altLang="en-US" sz="2400" b="1" dirty="0">
                    <a:solidFill>
                      <a:srgbClr val="7030A0"/>
                    </a:solidFill>
                  </a:rPr>
                  <a:t>利息</a:t>
                </a:r>
                <a:r>
                  <a:rPr lang="zh-CN" altLang="en-US" sz="2400" dirty="0"/>
                  <a:t>。</a:t>
                </a:r>
              </a:p>
              <a:p>
                <a:pPr>
                  <a:lnSpc>
                    <a:spcPct val="150000"/>
                  </a:lnSpc>
                </a:pPr>
                <a:r>
                  <a:rPr lang="en-US" altLang="zh-CN" sz="2400" dirty="0"/>
                  <a:t>1.</a:t>
                </a:r>
                <a:r>
                  <a:rPr lang="zh-CN" altLang="en-US" sz="2400" dirty="0" smtClean="0"/>
                  <a:t>单利</a:t>
                </a:r>
                <a:r>
                  <a:rPr lang="zh-CN" altLang="en-US" sz="2400" b="1" dirty="0" smtClean="0"/>
                  <a:t>利息</a:t>
                </a:r>
                <a:endParaRPr lang="en-US" altLang="zh-CN" sz="2400" b="1" dirty="0"/>
              </a:p>
              <a:p>
                <a:pPr>
                  <a:lnSpc>
                    <a:spcPct val="150000"/>
                  </a:lnSpc>
                </a:pPr>
                <a14:m>
                  <m:oMathPara xmlns:m="http://schemas.openxmlformats.org/officeDocument/2006/math">
                    <m:oMathParaPr>
                      <m:jc m:val="centerGroup"/>
                    </m:oMathParaPr>
                    <m:oMath xmlns:m="http://schemas.openxmlformats.org/officeDocument/2006/math">
                      <m:r>
                        <a:rPr lang="en-US" altLang="zh-CN" sz="2400" i="1">
                          <a:latin typeface="Cambria Math"/>
                        </a:rPr>
                        <m:t>𝐼</m:t>
                      </m:r>
                      <m:r>
                        <a:rPr lang="en-US" altLang="zh-CN" sz="2400" i="1">
                          <a:latin typeface="Cambria Math"/>
                        </a:rPr>
                        <m:t>=</m:t>
                      </m:r>
                      <m:r>
                        <a:rPr lang="en-US" altLang="zh-CN" sz="2400" i="1">
                          <a:latin typeface="Cambria Math"/>
                        </a:rPr>
                        <m:t>𝑃</m:t>
                      </m:r>
                      <m:r>
                        <a:rPr lang="en-US" altLang="zh-CN" sz="2400" i="1">
                          <a:latin typeface="Cambria Math"/>
                        </a:rPr>
                        <m:t>×</m:t>
                      </m:r>
                      <m:r>
                        <a:rPr lang="en-US" altLang="zh-CN" sz="2400" i="1">
                          <a:latin typeface="Cambria Math"/>
                        </a:rPr>
                        <m:t>𝑖</m:t>
                      </m:r>
                      <m:r>
                        <a:rPr lang="en-US" altLang="zh-CN" sz="2400" i="1">
                          <a:latin typeface="Cambria Math"/>
                        </a:rPr>
                        <m:t>×</m:t>
                      </m:r>
                      <m:r>
                        <a:rPr lang="en-US" altLang="zh-CN" sz="2400" i="1">
                          <a:latin typeface="Cambria Math"/>
                        </a:rPr>
                        <m:t>𝑛</m:t>
                      </m:r>
                    </m:oMath>
                  </m:oMathPara>
                </a14:m>
                <a:endParaRPr lang="zh-CN" altLang="zh-CN" sz="2400" dirty="0"/>
              </a:p>
              <a:p>
                <a:r>
                  <a:rPr lang="en-US" altLang="zh-CN" sz="2400" dirty="0"/>
                  <a:t>2.</a:t>
                </a:r>
                <a:r>
                  <a:rPr lang="zh-CN" altLang="zh-CN" sz="2400" dirty="0" smtClean="0"/>
                  <a:t>单利</a:t>
                </a:r>
                <a:r>
                  <a:rPr lang="zh-CN" altLang="zh-CN" sz="2400" b="1" dirty="0" smtClean="0"/>
                  <a:t>终</a:t>
                </a:r>
                <a:r>
                  <a:rPr lang="zh-CN" altLang="zh-CN" sz="2400" b="1" dirty="0"/>
                  <a:t>值</a:t>
                </a:r>
              </a:p>
              <a:p>
                <a:pPr/>
                <a14:m>
                  <m:oMathPara xmlns:m="http://schemas.openxmlformats.org/officeDocument/2006/math">
                    <m:oMathParaPr>
                      <m:jc m:val="centerGroup"/>
                    </m:oMathParaPr>
                    <m:oMath xmlns:m="http://schemas.openxmlformats.org/officeDocument/2006/math">
                      <m:r>
                        <a:rPr lang="en-US" altLang="zh-CN" sz="2400" i="1">
                          <a:latin typeface="Cambria Math"/>
                        </a:rPr>
                        <m:t>𝐹</m:t>
                      </m:r>
                      <m:r>
                        <a:rPr lang="en-US" altLang="zh-CN" sz="2400" i="1">
                          <a:latin typeface="Cambria Math"/>
                        </a:rPr>
                        <m:t>=</m:t>
                      </m:r>
                      <m:r>
                        <a:rPr lang="en-US" altLang="zh-CN" sz="2400" i="1">
                          <a:latin typeface="Cambria Math"/>
                        </a:rPr>
                        <m:t>𝑃</m:t>
                      </m:r>
                      <m:r>
                        <a:rPr lang="en-US" altLang="zh-CN" sz="2400" i="1">
                          <a:latin typeface="Cambria Math"/>
                        </a:rPr>
                        <m:t>×(1+</m:t>
                      </m:r>
                      <m:r>
                        <a:rPr lang="en-US" altLang="zh-CN" sz="2400" i="1">
                          <a:latin typeface="Cambria Math"/>
                        </a:rPr>
                        <m:t>𝑖</m:t>
                      </m:r>
                      <m:r>
                        <a:rPr lang="en-US" altLang="zh-CN" sz="2400" i="1">
                          <a:latin typeface="Cambria Math"/>
                        </a:rPr>
                        <m:t>×</m:t>
                      </m:r>
                      <m:r>
                        <a:rPr lang="en-US" altLang="zh-CN" sz="2400" i="1">
                          <a:latin typeface="Cambria Math"/>
                        </a:rPr>
                        <m:t>𝑛</m:t>
                      </m:r>
                      <m:r>
                        <a:rPr lang="en-US" altLang="zh-CN" sz="2400" i="1">
                          <a:latin typeface="Cambria Math"/>
                        </a:rPr>
                        <m:t>)</m:t>
                      </m:r>
                    </m:oMath>
                  </m:oMathPara>
                </a14:m>
                <a:endParaRPr lang="zh-CN" altLang="zh-CN" sz="2400" dirty="0"/>
              </a:p>
              <a:p>
                <a:endParaRPr lang="en-US" altLang="zh-CN" sz="2400" dirty="0"/>
              </a:p>
              <a:p>
                <a:r>
                  <a:rPr lang="en-US" altLang="zh-CN" sz="2400" dirty="0"/>
                  <a:t>3.</a:t>
                </a:r>
                <a:r>
                  <a:rPr lang="zh-CN" altLang="zh-CN" sz="2400" dirty="0" smtClean="0"/>
                  <a:t>单利</a:t>
                </a:r>
                <a:r>
                  <a:rPr lang="zh-CN" altLang="zh-CN" sz="2400" b="1" dirty="0" smtClean="0"/>
                  <a:t>现值</a:t>
                </a:r>
                <a:endParaRPr lang="zh-CN" altLang="zh-CN" sz="2400" b="1" dirty="0"/>
              </a:p>
              <a:p>
                <a:pPr/>
                <a14:m>
                  <m:oMathPara xmlns:m="http://schemas.openxmlformats.org/officeDocument/2006/math">
                    <m:oMathParaPr>
                      <m:jc m:val="centerGroup"/>
                    </m:oMathParaPr>
                    <m:oMath xmlns:m="http://schemas.openxmlformats.org/officeDocument/2006/math">
                      <m:r>
                        <a:rPr lang="en-US" altLang="zh-CN" sz="2400" i="1">
                          <a:latin typeface="Cambria Math"/>
                        </a:rPr>
                        <m:t>𝑃</m:t>
                      </m:r>
                      <m:r>
                        <a:rPr lang="en-US" altLang="zh-CN" sz="2400" i="1">
                          <a:latin typeface="Cambria Math"/>
                        </a:rPr>
                        <m:t>=</m:t>
                      </m:r>
                      <m:f>
                        <m:fPr>
                          <m:ctrlPr>
                            <a:rPr lang="zh-CN" altLang="zh-CN" sz="2400" i="1">
                              <a:latin typeface="Cambria Math" panose="02040503050406030204" pitchFamily="18" charset="0"/>
                            </a:rPr>
                          </m:ctrlPr>
                        </m:fPr>
                        <m:num>
                          <m:r>
                            <a:rPr lang="en-US" altLang="zh-CN" sz="2400" i="1">
                              <a:latin typeface="Cambria Math"/>
                            </a:rPr>
                            <m:t>𝐹</m:t>
                          </m:r>
                        </m:num>
                        <m:den>
                          <m:r>
                            <a:rPr lang="en-US" altLang="zh-CN" sz="2400" i="1">
                              <a:latin typeface="Cambria Math"/>
                            </a:rPr>
                            <m:t>1+</m:t>
                          </m:r>
                          <m:r>
                            <a:rPr lang="en-US" altLang="zh-CN" sz="2400" i="1">
                              <a:latin typeface="Cambria Math"/>
                            </a:rPr>
                            <m:t>𝑖</m:t>
                          </m:r>
                          <m:r>
                            <a:rPr lang="en-US" altLang="zh-CN" sz="2400" i="1">
                              <a:latin typeface="Cambria Math"/>
                            </a:rPr>
                            <m:t>×</m:t>
                          </m:r>
                          <m:r>
                            <a:rPr lang="en-US" altLang="zh-CN" sz="2400" i="1">
                              <a:latin typeface="Cambria Math"/>
                            </a:rPr>
                            <m:t>𝑛</m:t>
                          </m:r>
                        </m:den>
                      </m:f>
                    </m:oMath>
                  </m:oMathPara>
                </a14:m>
                <a:endParaRPr lang="zh-CN" altLang="zh-CN"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484700" y="952067"/>
                <a:ext cx="10762488" cy="5037276"/>
              </a:xfrm>
              <a:prstGeom prst="rect">
                <a:avLst/>
              </a:prstGeom>
              <a:blipFill>
                <a:blip r:embed="rId2"/>
                <a:stretch>
                  <a:fillRect l="-907"/>
                </a:stretch>
              </a:blipFill>
            </p:spPr>
            <p:txBody>
              <a:bodyPr/>
              <a:lstStyle/>
              <a:p>
                <a:r>
                  <a:rPr lang="zh-CN" altLang="en-US">
                    <a:noFill/>
                  </a:rPr>
                  <a:t> </a:t>
                </a:r>
              </a:p>
            </p:txBody>
          </p:sp>
        </mc:Fallback>
      </mc:AlternateContent>
      <p:sp>
        <p:nvSpPr>
          <p:cNvPr id="9" name="矩形 8"/>
          <p:cNvSpPr/>
          <p:nvPr/>
        </p:nvSpPr>
        <p:spPr>
          <a:xfrm>
            <a:off x="484700" y="175146"/>
            <a:ext cx="5028366" cy="523220"/>
          </a:xfrm>
          <a:prstGeom prst="rect">
            <a:avLst/>
          </a:prstGeom>
        </p:spPr>
        <p:txBody>
          <a:bodyPr wrap="square">
            <a:spAutoFit/>
          </a:bodyPr>
          <a:lstStyle/>
          <a:p>
            <a:pPr>
              <a:defRPr/>
            </a:pPr>
            <a:r>
              <a:rPr lang="zh-CN" altLang="en-US" sz="2800" b="1" dirty="0" smtClean="0"/>
              <a:t>（</a:t>
            </a:r>
            <a:r>
              <a:rPr lang="zh-CN" altLang="en-US" sz="2800" b="1" dirty="0"/>
              <a:t>一）单利终值与现值的计算</a:t>
            </a:r>
          </a:p>
        </p:txBody>
      </p:sp>
    </p:spTree>
    <p:extLst>
      <p:ext uri="{BB962C8B-B14F-4D97-AF65-F5344CB8AC3E}">
        <p14:creationId xmlns:p14="http://schemas.microsoft.com/office/powerpoint/2010/main" val="208065317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框 5"/>
          <p:cNvSpPr txBox="1">
            <a:spLocks noChangeArrowheads="1"/>
          </p:cNvSpPr>
          <p:nvPr/>
        </p:nvSpPr>
        <p:spPr bwMode="auto">
          <a:xfrm>
            <a:off x="527052" y="1183217"/>
            <a:ext cx="77766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9170" eaLnBrk="0" fontAlgn="base" hangingPunct="0">
              <a:spcBef>
                <a:spcPct val="0"/>
              </a:spcBef>
              <a:spcAft>
                <a:spcPct val="0"/>
              </a:spcAft>
              <a:defRPr/>
            </a:pPr>
            <a:r>
              <a:rPr lang="zh-CN" altLang="en-US" sz="3200" dirty="0">
                <a:solidFill>
                  <a:srgbClr val="000000"/>
                </a:solidFill>
                <a:latin typeface="微软雅黑" pitchFamily="34" charset="-122"/>
                <a:ea typeface="微软雅黑" pitchFamily="34" charset="-122"/>
              </a:rPr>
              <a:t>已知：</a:t>
            </a:r>
            <a:r>
              <a:rPr lang="en-US" altLang="zh-CN" sz="3200" dirty="0">
                <a:solidFill>
                  <a:srgbClr val="000000"/>
                </a:solidFill>
                <a:latin typeface="微软雅黑" pitchFamily="34" charset="-122"/>
                <a:ea typeface="微软雅黑" pitchFamily="34" charset="-122"/>
              </a:rPr>
              <a:t>A</a:t>
            </a:r>
            <a:r>
              <a:rPr lang="zh-CN" altLang="en-US" sz="3200" dirty="0">
                <a:solidFill>
                  <a:srgbClr val="000000"/>
                </a:solidFill>
                <a:latin typeface="微软雅黑" pitchFamily="34" charset="-122"/>
                <a:ea typeface="微软雅黑" pitchFamily="34" charset="-122"/>
              </a:rPr>
              <a:t>、</a:t>
            </a:r>
            <a:r>
              <a:rPr lang="en-US" altLang="zh-CN" sz="3200" dirty="0">
                <a:solidFill>
                  <a:srgbClr val="000000"/>
                </a:solidFill>
                <a:latin typeface="微软雅黑" pitchFamily="34" charset="-122"/>
                <a:ea typeface="微软雅黑" pitchFamily="34" charset="-122"/>
              </a:rPr>
              <a:t>B</a:t>
            </a:r>
            <a:r>
              <a:rPr lang="zh-CN" altLang="en-US" sz="3200" dirty="0">
                <a:solidFill>
                  <a:srgbClr val="000000"/>
                </a:solidFill>
                <a:latin typeface="微软雅黑" pitchFamily="34" charset="-122"/>
                <a:ea typeface="微软雅黑" pitchFamily="34" charset="-122"/>
              </a:rPr>
              <a:t>两个项目的期望值都为</a:t>
            </a:r>
            <a:r>
              <a:rPr lang="en-US" altLang="zh-CN" sz="3200" dirty="0">
                <a:solidFill>
                  <a:srgbClr val="000000"/>
                </a:solidFill>
                <a:latin typeface="微软雅黑" pitchFamily="34" charset="-122"/>
                <a:ea typeface="微软雅黑" pitchFamily="34" charset="-122"/>
              </a:rPr>
              <a:t>20%</a:t>
            </a:r>
            <a:r>
              <a:rPr lang="zh-CN" altLang="en-US" sz="3200" dirty="0">
                <a:solidFill>
                  <a:srgbClr val="000000"/>
                </a:solidFill>
                <a:latin typeface="微软雅黑" pitchFamily="34" charset="-122"/>
                <a:ea typeface="微软雅黑" pitchFamily="34" charset="-122"/>
              </a:rPr>
              <a:t>。</a:t>
            </a:r>
          </a:p>
        </p:txBody>
      </p:sp>
      <p:sp>
        <p:nvSpPr>
          <p:cNvPr id="7" name="矩形 6"/>
          <p:cNvSpPr>
            <a:spLocks noRot="1" noChangeAspect="1" noMove="1" noResize="1" noEditPoints="1" noAdjustHandles="1" noChangeArrowheads="1" noChangeShapeType="1" noTextEdit="1"/>
          </p:cNvSpPr>
          <p:nvPr/>
        </p:nvSpPr>
        <p:spPr>
          <a:xfrm>
            <a:off x="334433" y="1773238"/>
            <a:ext cx="12050184" cy="4056063"/>
          </a:xfrm>
          <a:prstGeom prst="rect">
            <a:avLst/>
          </a:prstGeom>
          <a:blipFill>
            <a:blip r:embed="rId2"/>
            <a:stretch>
              <a:fillRect/>
            </a:stretch>
          </a:blipFill>
        </p:spPr>
        <p:txBody>
          <a:bodyPr/>
          <a:lstStyle/>
          <a:p>
            <a:pPr defTabSz="1219170" eaLnBrk="0" fontAlgn="base" hangingPunct="0">
              <a:spcBef>
                <a:spcPct val="0"/>
              </a:spcBef>
              <a:spcAft>
                <a:spcPct val="0"/>
              </a:spcAft>
              <a:defRPr/>
            </a:pPr>
            <a:endParaRPr lang="zh-CN" altLang="en-US" sz="2400">
              <a:noFill/>
              <a:latin typeface="Arial" pitchFamily="34" charset="0"/>
              <a:sym typeface="+mn-ea"/>
            </a:endParaRPr>
          </a:p>
          <a:p>
            <a:pPr defTabSz="1219170" eaLnBrk="0" fontAlgn="base" hangingPunct="0">
              <a:spcBef>
                <a:spcPct val="0"/>
              </a:spcBef>
              <a:spcAft>
                <a:spcPct val="0"/>
              </a:spcAft>
              <a:defRPr/>
            </a:pPr>
            <a:endParaRPr lang="zh-CN" altLang="en-US" sz="2400">
              <a:noFill/>
              <a:latin typeface="Arial" pitchFamily="34" charset="0"/>
              <a:sym typeface="+mn-ea"/>
            </a:endParaRPr>
          </a:p>
        </p:txBody>
      </p:sp>
      <p:pic>
        <p:nvPicPr>
          <p:cNvPr id="68612" name="文本框 7"/>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051" y="5683874"/>
            <a:ext cx="11041557" cy="831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88732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Rot="1" noChangeAspect="1" noMove="1" noResize="1" noEditPoints="1" noAdjustHandles="1" noChangeArrowheads="1" noChangeShapeType="1" noTextEdit="1"/>
          </p:cNvSpPr>
          <p:nvPr/>
        </p:nvSpPr>
        <p:spPr>
          <a:xfrm>
            <a:off x="1199458" y="1412774"/>
            <a:ext cx="7908575" cy="1200329"/>
          </a:xfrm>
          <a:prstGeom prst="rect">
            <a:avLst/>
          </a:prstGeom>
          <a:blipFill>
            <a:blip r:embed="rId2"/>
            <a:stretch>
              <a:fillRect l="-1644" t="-4061" b="-10660"/>
            </a:stretch>
          </a:blipFill>
        </p:spPr>
        <p:txBody>
          <a:bodyPr/>
          <a:lstStyle/>
          <a:p>
            <a:pPr defTabSz="1219170" eaLnBrk="0" fontAlgn="base" hangingPunct="0">
              <a:spcBef>
                <a:spcPct val="0"/>
              </a:spcBef>
              <a:spcAft>
                <a:spcPct val="0"/>
              </a:spcAft>
              <a:defRPr/>
            </a:pPr>
            <a:r>
              <a:rPr lang="zh-CN" altLang="en-US" sz="2400">
                <a:noFill/>
                <a:latin typeface="Arial" pitchFamily="34" charset="0"/>
                <a:sym typeface="+mn-ea"/>
              </a:rPr>
              <a:t> </a:t>
            </a:r>
          </a:p>
        </p:txBody>
      </p:sp>
      <p:sp>
        <p:nvSpPr>
          <p:cNvPr id="69635" name="文本框 2"/>
          <p:cNvSpPr txBox="1">
            <a:spLocks noChangeArrowheads="1"/>
          </p:cNvSpPr>
          <p:nvPr/>
        </p:nvSpPr>
        <p:spPr bwMode="auto">
          <a:xfrm>
            <a:off x="1204385" y="2853268"/>
            <a:ext cx="91207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9170" eaLnBrk="0" fontAlgn="base" hangingPunct="0">
              <a:spcBef>
                <a:spcPct val="0"/>
              </a:spcBef>
              <a:spcAft>
                <a:spcPct val="0"/>
              </a:spcAft>
              <a:defRPr/>
            </a:pPr>
            <a:r>
              <a:rPr lang="zh-CN" altLang="en-US" sz="2400" dirty="0">
                <a:solidFill>
                  <a:srgbClr val="000000"/>
                </a:solidFill>
                <a:ea typeface="宋体" pitchFamily="2" charset="-122"/>
              </a:rPr>
              <a:t>则：</a:t>
            </a:r>
          </a:p>
        </p:txBody>
      </p:sp>
      <p:sp>
        <p:nvSpPr>
          <p:cNvPr id="4" name="矩形 3"/>
          <p:cNvSpPr>
            <a:spLocks noRot="1" noChangeAspect="1" noMove="1" noResize="1" noEditPoints="1" noAdjustHandles="1" noChangeArrowheads="1" noChangeShapeType="1" noTextEdit="1"/>
          </p:cNvSpPr>
          <p:nvPr/>
        </p:nvSpPr>
        <p:spPr>
          <a:xfrm>
            <a:off x="3119967" y="3448051"/>
            <a:ext cx="5664200" cy="863600"/>
          </a:xfrm>
          <a:prstGeom prst="rect">
            <a:avLst/>
          </a:prstGeom>
          <a:blipFill>
            <a:blip r:embed="rId3"/>
            <a:stretch>
              <a:fillRect/>
            </a:stretch>
          </a:blipFill>
        </p:spPr>
        <p:txBody>
          <a:bodyPr/>
          <a:lstStyle/>
          <a:p>
            <a:pPr defTabSz="1219170" eaLnBrk="0" fontAlgn="base" hangingPunct="0">
              <a:spcBef>
                <a:spcPct val="0"/>
              </a:spcBef>
              <a:spcAft>
                <a:spcPct val="0"/>
              </a:spcAft>
              <a:defRPr/>
            </a:pPr>
            <a:endParaRPr lang="zh-CN" altLang="en-US" sz="2400">
              <a:noFill/>
              <a:latin typeface="Arial" pitchFamily="34" charset="0"/>
              <a:sym typeface="+mn-ea"/>
            </a:endParaRPr>
          </a:p>
          <a:p>
            <a:pPr defTabSz="1219170" eaLnBrk="0" fontAlgn="base" hangingPunct="0">
              <a:spcBef>
                <a:spcPct val="0"/>
              </a:spcBef>
              <a:spcAft>
                <a:spcPct val="0"/>
              </a:spcAft>
              <a:defRPr/>
            </a:pPr>
            <a:endParaRPr lang="zh-CN" altLang="en-US" sz="2400">
              <a:noFill/>
              <a:latin typeface="Arial" pitchFamily="34" charset="0"/>
              <a:sym typeface="+mn-ea"/>
            </a:endParaRPr>
          </a:p>
        </p:txBody>
      </p:sp>
      <p:sp>
        <p:nvSpPr>
          <p:cNvPr id="5" name="矩形 4"/>
          <p:cNvSpPr>
            <a:spLocks noRot="1" noChangeAspect="1" noMove="1" noResize="1" noEditPoints="1" noAdjustHandles="1" noChangeArrowheads="1" noChangeShapeType="1" noTextEdit="1"/>
          </p:cNvSpPr>
          <p:nvPr/>
        </p:nvSpPr>
        <p:spPr>
          <a:xfrm>
            <a:off x="3119967" y="4652963"/>
            <a:ext cx="5664200" cy="863600"/>
          </a:xfrm>
          <a:prstGeom prst="rect">
            <a:avLst/>
          </a:prstGeom>
          <a:blipFill>
            <a:blip r:embed="rId4"/>
            <a:stretch>
              <a:fillRect/>
            </a:stretch>
          </a:blipFill>
        </p:spPr>
        <p:txBody>
          <a:bodyPr/>
          <a:lstStyle/>
          <a:p>
            <a:pPr defTabSz="1219170" eaLnBrk="0" fontAlgn="base" hangingPunct="0">
              <a:spcBef>
                <a:spcPct val="0"/>
              </a:spcBef>
              <a:spcAft>
                <a:spcPct val="0"/>
              </a:spcAft>
              <a:defRPr/>
            </a:pPr>
            <a:endParaRPr lang="zh-CN" altLang="en-US" sz="2400">
              <a:noFill/>
              <a:latin typeface="Arial" pitchFamily="34" charset="0"/>
              <a:sym typeface="+mn-ea"/>
            </a:endParaRPr>
          </a:p>
          <a:p>
            <a:pPr defTabSz="1219170" eaLnBrk="0" fontAlgn="base" hangingPunct="0">
              <a:spcBef>
                <a:spcPct val="0"/>
              </a:spcBef>
              <a:spcAft>
                <a:spcPct val="0"/>
              </a:spcAft>
              <a:defRPr/>
            </a:pPr>
            <a:endParaRPr lang="zh-CN" altLang="en-US" sz="2400">
              <a:noFill/>
              <a:latin typeface="Arial" pitchFamily="34" charset="0"/>
              <a:sym typeface="+mn-ea"/>
            </a:endParaRPr>
          </a:p>
        </p:txBody>
      </p:sp>
    </p:spTree>
    <p:extLst>
      <p:ext uri="{BB962C8B-B14F-4D97-AF65-F5344CB8AC3E}">
        <p14:creationId xmlns:p14="http://schemas.microsoft.com/office/powerpoint/2010/main" val="2914244008"/>
      </p:ext>
    </p:extLst>
  </p:cSld>
  <p:clrMapOvr>
    <a:masterClrMapping/>
  </p:clrMapOvr>
  <p:transition spd="slow" advTm="3000">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p:cNvSpPr txBox="1"/>
              <p:nvPr/>
            </p:nvSpPr>
            <p:spPr>
              <a:xfrm>
                <a:off x="361416" y="4391751"/>
                <a:ext cx="11469165" cy="830997"/>
              </a:xfrm>
              <a:prstGeom prst="rect">
                <a:avLst/>
              </a:prstGeom>
              <a:noFill/>
            </p:spPr>
            <p:txBody>
              <a:bodyPr wrap="square" rtlCol="0">
                <a:spAutoFit/>
              </a:bodyPr>
              <a:lstStyle/>
              <a:p>
                <a:pPr algn="just"/>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a:rPr>
                            <m:t>𝑅</m:t>
                          </m:r>
                        </m:e>
                        <m:sub>
                          <m:r>
                            <a:rPr lang="en-US" altLang="zh-CN" sz="2400" i="1">
                              <a:latin typeface="Cambria Math"/>
                            </a:rPr>
                            <m:t>𝑟</m:t>
                          </m:r>
                        </m:sub>
                      </m:sSub>
                      <m:r>
                        <a:rPr lang="en-US" altLang="zh-CN" sz="2400" i="1">
                          <a:latin typeface="Cambria Math"/>
                        </a:rPr>
                        <m:t>=</m:t>
                      </m:r>
                      <m:r>
                        <a:rPr lang="en-US" altLang="zh-CN" sz="2400" i="1">
                          <a:latin typeface="Cambria Math"/>
                        </a:rPr>
                        <m:t>𝑏</m:t>
                      </m:r>
                      <m:r>
                        <a:rPr lang="en-US" altLang="zh-CN" sz="2400" i="1">
                          <a:latin typeface="Cambria Math"/>
                        </a:rPr>
                        <m:t>×</m:t>
                      </m:r>
                      <m:r>
                        <a:rPr lang="en-US" altLang="zh-CN" sz="2400" i="1">
                          <a:latin typeface="Cambria Math"/>
                        </a:rPr>
                        <m:t>𝑉</m:t>
                      </m:r>
                    </m:oMath>
                  </m:oMathPara>
                </a14:m>
                <a:endParaRPr lang="zh-CN" altLang="zh-CN" sz="2400" dirty="0"/>
              </a:p>
              <a:p>
                <a:pPr algn="just"/>
                <a:endParaRPr lang="en-US" altLang="zh-CN" sz="2400" dirty="0"/>
              </a:p>
            </p:txBody>
          </p:sp>
        </mc:Choice>
        <mc:Fallback xmlns="">
          <p:sp>
            <p:nvSpPr>
              <p:cNvPr id="3" name="TextBox 2"/>
              <p:cNvSpPr txBox="1">
                <a:spLocks noRot="1" noChangeAspect="1" noMove="1" noResize="1" noEditPoints="1" noAdjustHandles="1" noChangeArrowheads="1" noChangeShapeType="1" noTextEdit="1"/>
              </p:cNvSpPr>
              <p:nvPr/>
            </p:nvSpPr>
            <p:spPr>
              <a:xfrm>
                <a:off x="361416" y="4391751"/>
                <a:ext cx="11469165" cy="830997"/>
              </a:xfrm>
              <a:prstGeom prst="rect">
                <a:avLst/>
              </a:prstGeom>
              <a:blipFill>
                <a:blip r:embed="rId2"/>
                <a:stretch>
                  <a:fillRect/>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81D5529F-4B85-ABC7-B3BB-BF57E84F42D2}"/>
              </a:ext>
            </a:extLst>
          </p:cNvPr>
          <p:cNvSpPr txBox="1"/>
          <p:nvPr/>
        </p:nvSpPr>
        <p:spPr>
          <a:xfrm>
            <a:off x="509519" y="1504048"/>
            <a:ext cx="11172961" cy="2529923"/>
          </a:xfrm>
          <a:prstGeom prst="rect">
            <a:avLst/>
          </a:prstGeom>
          <a:noFill/>
        </p:spPr>
        <p:txBody>
          <a:bodyPr wrap="square">
            <a:spAutoFit/>
          </a:bodyPr>
          <a:lstStyle/>
          <a:p>
            <a:pPr>
              <a:lnSpc>
                <a:spcPct val="110000"/>
              </a:lnSpc>
            </a:pPr>
            <a:r>
              <a:rPr lang="zh-CN" altLang="en-US" sz="2400" b="1" dirty="0">
                <a:latin typeface="宋体" panose="02010600030101010101" pitchFamily="2" charset="-122"/>
                <a:ea typeface="宋体" panose="02010600030101010101" pitchFamily="2" charset="-122"/>
              </a:rPr>
              <a:t>    标准离差率</a:t>
            </a:r>
            <a:r>
              <a:rPr lang="zh-CN" altLang="en-US" sz="2400" dirty="0">
                <a:latin typeface="宋体" panose="02010600030101010101" pitchFamily="2" charset="-122"/>
                <a:ea typeface="宋体" panose="02010600030101010101" pitchFamily="2" charset="-122"/>
              </a:rPr>
              <a:t>只能正确反映投资项目</a:t>
            </a:r>
            <a:r>
              <a:rPr lang="zh-CN" altLang="en-US" sz="2400" b="1" dirty="0">
                <a:latin typeface="宋体" panose="02010600030101010101" pitchFamily="2" charset="-122"/>
                <a:ea typeface="宋体" panose="02010600030101010101" pitchFamily="2" charset="-122"/>
              </a:rPr>
              <a:t>风险程度的大小</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还</a:t>
            </a:r>
            <a:r>
              <a:rPr lang="zh-CN" altLang="en-US" sz="2400" b="1" dirty="0">
                <a:solidFill>
                  <a:srgbClr val="FF0000"/>
                </a:solidFill>
                <a:latin typeface="宋体" panose="02010600030101010101" pitchFamily="2" charset="-122"/>
                <a:ea typeface="宋体" panose="02010600030101010101" pitchFamily="2" charset="-122"/>
              </a:rPr>
              <a:t>无法将风险与报酬</a:t>
            </a:r>
            <a:r>
              <a:rPr lang="zh-CN" altLang="en-US" sz="2400" dirty="0">
                <a:latin typeface="宋体" panose="02010600030101010101" pitchFamily="2" charset="-122"/>
                <a:ea typeface="宋体" panose="02010600030101010101" pitchFamily="2" charset="-122"/>
              </a:rPr>
              <a:t>结合起来进行分析。</a:t>
            </a:r>
          </a:p>
          <a:p>
            <a:pPr>
              <a:lnSpc>
                <a:spcPct val="110000"/>
              </a:lnSpc>
            </a:pPr>
            <a:r>
              <a:rPr lang="zh-CN" altLang="en-US" sz="2400" dirty="0">
                <a:latin typeface="宋体" panose="02010600030101010101" pitchFamily="2" charset="-122"/>
                <a:ea typeface="宋体" panose="02010600030101010101" pitchFamily="2" charset="-122"/>
              </a:rPr>
              <a:t>    风险与报酬联系的基本要求是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所冒的风险越大</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得到的报酬应越高，即风险报酬率与风险程度成正比例变化关系。</a:t>
            </a:r>
          </a:p>
          <a:p>
            <a:pPr>
              <a:lnSpc>
                <a:spcPct val="110000"/>
              </a:lnSpc>
            </a:pPr>
            <a:r>
              <a:rPr lang="zh-CN" altLang="en-US" sz="2400"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标准离差率要转化为报酬率</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还需要借助风险报酬系数把两者联系起来。</a:t>
            </a:r>
            <a:r>
              <a:rPr lang="zh-CN" altLang="en-US" sz="2400" b="1" dirty="0">
                <a:solidFill>
                  <a:srgbClr val="FF0000"/>
                </a:solidFill>
                <a:latin typeface="宋体" panose="02010600030101010101" pitchFamily="2" charset="-122"/>
                <a:ea typeface="宋体" panose="02010600030101010101" pitchFamily="2" charset="-122"/>
              </a:rPr>
              <a:t>风险报酬率、风险报酬系数和标准离差率之间的关系可用公式表示如下</a:t>
            </a:r>
            <a:r>
              <a:rPr lang="en-US" altLang="zh-CN" sz="2400" b="1" dirty="0">
                <a:solidFill>
                  <a:srgbClr val="FF0000"/>
                </a:solidFill>
                <a:latin typeface="宋体" panose="02010600030101010101" pitchFamily="2" charset="-122"/>
                <a:ea typeface="宋体" panose="02010600030101010101" pitchFamily="2" charset="-122"/>
              </a:rPr>
              <a:t>:</a:t>
            </a:r>
          </a:p>
        </p:txBody>
      </p:sp>
      <p:pic>
        <p:nvPicPr>
          <p:cNvPr id="16" name="图片 15">
            <a:extLst>
              <a:ext uri="{FF2B5EF4-FFF2-40B4-BE49-F238E27FC236}">
                <a16:creationId xmlns:a16="http://schemas.microsoft.com/office/drawing/2014/main" id="{5BA1940A-5E19-5A06-4B9E-285FF541D04B}"/>
              </a:ext>
            </a:extLst>
          </p:cNvPr>
          <p:cNvPicPr>
            <a:picLocks noChangeAspect="1"/>
          </p:cNvPicPr>
          <p:nvPr/>
        </p:nvPicPr>
        <p:blipFill>
          <a:blip r:embed="rId3"/>
          <a:stretch>
            <a:fillRect/>
          </a:stretch>
        </p:blipFill>
        <p:spPr>
          <a:xfrm>
            <a:off x="1320784" y="5370217"/>
            <a:ext cx="9112277" cy="658425"/>
          </a:xfrm>
          <a:prstGeom prst="rect">
            <a:avLst/>
          </a:prstGeom>
        </p:spPr>
      </p:pic>
      <p:sp>
        <p:nvSpPr>
          <p:cNvPr id="2" name="矩形 1"/>
          <p:cNvSpPr/>
          <p:nvPr/>
        </p:nvSpPr>
        <p:spPr>
          <a:xfrm>
            <a:off x="595523" y="804002"/>
            <a:ext cx="5071901" cy="357918"/>
          </a:xfrm>
          <a:prstGeom prst="rect">
            <a:avLst/>
          </a:prstGeom>
        </p:spPr>
        <p:txBody>
          <a:bodyPr wrap="none">
            <a:spAutoFit/>
          </a:bodyPr>
          <a:lstStyle/>
          <a:p>
            <a:pPr indent="267970">
              <a:lnSpc>
                <a:spcPts val="2000"/>
              </a:lnSpc>
            </a:pP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（四）风险报酬系数与风险报酬率</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197652378"/>
      </p:ext>
    </p:extLst>
  </p:cSld>
  <p:clrMapOvr>
    <a:masterClrMapping/>
  </p:clrMapOvr>
  <p:transition spd="slow" advTm="3000">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411480" y="1159721"/>
                <a:ext cx="10899648" cy="2822568"/>
              </a:xfrm>
              <a:prstGeom prst="rect">
                <a:avLst/>
              </a:prstGeom>
            </p:spPr>
            <p:txBody>
              <a:bodyPr wrap="square">
                <a:spAutoFit/>
              </a:bodyPr>
              <a:lstStyle/>
              <a:p>
                <a:pPr indent="266700" algn="just">
                  <a:lnSpc>
                    <a:spcPct val="120000"/>
                  </a:lnSpc>
                  <a:spcAft>
                    <a:spcPts val="0"/>
                  </a:spcAft>
                </a:pPr>
                <a:r>
                  <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对于</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进行风险投资的投资者来说，必要报酬率（投资者所要求的报酬率）包括</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无风险报酬率</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2400" b="1" kern="100" dirty="0" smtClean="0">
                    <a:latin typeface="微软雅黑" panose="020B0503020204020204" pitchFamily="34" charset="-122"/>
                    <a:ea typeface="微软雅黑" panose="020B0503020204020204" pitchFamily="34" charset="-122"/>
                    <a:cs typeface="Times New Roman" panose="02020603050405020304" pitchFamily="18" charset="0"/>
                  </a:rPr>
                  <a:t>风险报酬率</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两</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个部分</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。无</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风险报酬率就是无通货膨胀时的货币时间价值，一般把投资于</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国库券</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的报酬率视为无风险报酬率</a:t>
                </a: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120000"/>
                  </a:lnSpc>
                  <a:spcAft>
                    <a:spcPts val="0"/>
                  </a:spcAft>
                </a:pPr>
                <a:r>
                  <a:rPr lang="zh-CN"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rPr>
                  <a:t>投资</a:t>
                </a: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总报酬率可用公式表示如下：</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en-US" altLang="zh-CN" sz="2400" b="1" kern="100" dirty="0">
                    <a:effectLst/>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24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𝑹</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𝒇</m:t>
                        </m:r>
                      </m:sub>
                    </m:sSub>
                  </m:oMath>
                </a14:m>
                <a:r>
                  <a:rPr lang="en-US" altLang="zh-CN" sz="24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𝑹</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𝒓</m:t>
                        </m:r>
                      </m:sub>
                    </m:sSub>
                  </m:oMath>
                </a14:m>
                <a:r>
                  <a:rPr lang="zh-CN" altLang="zh-CN" sz="24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𝑹</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𝒇</m:t>
                        </m:r>
                      </m:sub>
                    </m:sSub>
                  </m:oMath>
                </a14:m>
                <a:r>
                  <a:rPr lang="en-US" altLang="zh-CN" sz="24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err="1">
                    <a:effectLst/>
                    <a:latin typeface="微软雅黑" panose="020B0503020204020204" pitchFamily="34" charset="-122"/>
                    <a:ea typeface="微软雅黑" panose="020B0503020204020204" pitchFamily="34" charset="-122"/>
                    <a:cs typeface="Times New Roman" panose="02020603050405020304" pitchFamily="18" charset="0"/>
                  </a:rPr>
                  <a:t>b×V</a:t>
                </a:r>
                <a:r>
                  <a:rPr lang="en-US" altLang="zh-CN" sz="2400" b="1" kern="100" dirty="0">
                    <a:effectLst/>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b="1" kern="1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zh-CN"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其中</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表示投资总报酬率；</a:t>
                </a: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𝑓</m:t>
                        </m:r>
                      </m:sub>
                    </m:sSub>
                  </m:oMath>
                </a14:m>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表示无风险报酬率；</a:t>
                </a: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2400" b="0" i="1" kern="100">
                            <a:effectLst/>
                            <a:latin typeface="Cambria Math" panose="02040503050406030204" pitchFamily="18" charset="0"/>
                            <a:ea typeface="宋体" panose="02010600030101010101" pitchFamily="2" charset="-122"/>
                            <a:cs typeface="Times New Roman" panose="02020603050405020304" pitchFamily="18" charset="0"/>
                          </a:rPr>
                          <m:t>𝑟</m:t>
                        </m:r>
                      </m:sub>
                    </m:sSub>
                  </m:oMath>
                </a14:m>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表示风险报酬率。</a:t>
                </a:r>
              </a:p>
            </p:txBody>
          </p:sp>
        </mc:Choice>
        <mc:Fallback xmlns="">
          <p:sp>
            <p:nvSpPr>
              <p:cNvPr id="2" name="矩形 1"/>
              <p:cNvSpPr>
                <a:spLocks noRot="1" noChangeAspect="1" noMove="1" noResize="1" noEditPoints="1" noAdjustHandles="1" noChangeArrowheads="1" noChangeShapeType="1" noTextEdit="1"/>
              </p:cNvSpPr>
              <p:nvPr/>
            </p:nvSpPr>
            <p:spPr>
              <a:xfrm>
                <a:off x="411480" y="1159721"/>
                <a:ext cx="10899648" cy="2822568"/>
              </a:xfrm>
              <a:prstGeom prst="rect">
                <a:avLst/>
              </a:prstGeom>
              <a:blipFill>
                <a:blip r:embed="rId2"/>
                <a:stretch>
                  <a:fillRect l="-895" t="-432" r="-839" b="-23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01727754"/>
      </p:ext>
    </p:extLst>
  </p:cSld>
  <p:clrMapOvr>
    <a:masterClrMapping/>
  </p:clrMapOvr>
  <p:transition spd="slow" advTm="3000">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822960" y="1397240"/>
                <a:ext cx="10003536" cy="2751522"/>
              </a:xfrm>
              <a:prstGeom prst="rect">
                <a:avLst/>
              </a:prstGeom>
            </p:spPr>
            <p:txBody>
              <a:bodyPr wrap="square">
                <a:spAutoFit/>
              </a:bodyPr>
              <a:lstStyle/>
              <a:p>
                <a:pPr indent="267970">
                  <a:lnSpc>
                    <a:spcPct val="120000"/>
                  </a:lnSpc>
                </a:pPr>
                <a:r>
                  <a:rPr lang="zh-CN" altLang="zh-CN" sz="24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2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2-21</a:t>
                </a:r>
                <a:r>
                  <a:rPr lang="zh-CN" altLang="zh-CN" sz="2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以例题</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2-20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的数据为例，假设无风险报酬率为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，风险报酬系数为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0.1</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，则</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两个项目的风险报酬率和必要报酬率分别为： </a:t>
                </a:r>
              </a:p>
              <a:p>
                <a:pPr indent="266700">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项目的风险报酬率为：</a:t>
                </a: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r</m:t>
                        </m:r>
                      </m:sub>
                    </m:sSub>
                  </m:oMath>
                </a14:m>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0.1×1.322</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0.1322</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项目的风险报酬率为：</a:t>
                </a: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R</m:t>
                        </m:r>
                      </m:e>
                      <m:sub>
                        <m:r>
                          <m:rPr>
                            <m:sty m:val="p"/>
                          </m:rPr>
                          <a:rPr lang="en-US" altLang="zh-CN" sz="2400" kern="100">
                            <a:effectLst/>
                            <a:latin typeface="Cambria Math" panose="02040503050406030204" pitchFamily="18" charset="0"/>
                            <a:ea typeface="宋体" panose="02010600030101010101" pitchFamily="2" charset="-122"/>
                            <a:cs typeface="Times New Roman" panose="02020603050405020304" pitchFamily="18" charset="0"/>
                          </a:rPr>
                          <m:t>r</m:t>
                        </m:r>
                      </m:sub>
                    </m:sSub>
                  </m:oMath>
                </a14:m>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0.1×0.387</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0.0387</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项目的必要报酬率为：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12%+13.22%</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25.22%</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项目的必要报酬率为：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12%+3.87%</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15.87%</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822960" y="1397240"/>
                <a:ext cx="10003536" cy="2751522"/>
              </a:xfrm>
              <a:prstGeom prst="rect">
                <a:avLst/>
              </a:prstGeom>
              <a:blipFill>
                <a:blip r:embed="rId2"/>
                <a:stretch>
                  <a:fillRect l="-914" t="-442" b="-26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43578329"/>
      </p:ext>
    </p:extLst>
  </p:cSld>
  <p:clrMapOvr>
    <a:masterClrMapping/>
  </p:clrMapOvr>
  <p:transition spd="slow" advTm="3000">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2064" y="247169"/>
            <a:ext cx="6089904"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三</a:t>
            </a:r>
            <a:r>
              <a:rPr lang="zh-CN" altLang="en-US" sz="2800" b="1" dirty="0">
                <a:solidFill>
                  <a:srgbClr val="000000"/>
                </a:solidFill>
              </a:rPr>
              <a:t>、资产组合投资风险的衡量</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77952" y="1625616"/>
            <a:ext cx="9012936" cy="2751522"/>
          </a:xfrm>
          <a:prstGeom prst="rect">
            <a:avLst/>
          </a:prstGeom>
        </p:spPr>
        <p:txBody>
          <a:bodyPr wrap="square">
            <a:spAutoFit/>
          </a:bodyPr>
          <a:lstStyle/>
          <a:p>
            <a:pPr indent="266700" algn="just">
              <a:lnSpc>
                <a:spcPct val="120000"/>
              </a:lnSpc>
              <a:spcAft>
                <a:spcPts val="0"/>
              </a:spcAft>
            </a:pPr>
            <a:r>
              <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在</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现实生活中，单独持有一项资产等同于“</a:t>
            </a:r>
            <a:r>
              <a:rPr lang="zh-CN" altLang="zh-CN" sz="2400" b="1" kern="100" dirty="0">
                <a:latin typeface="黑体" panose="02010609060101010101" pitchFamily="49" charset="-122"/>
                <a:ea typeface="黑体" panose="02010609060101010101" pitchFamily="49" charset="-122"/>
                <a:cs typeface="Times New Roman" panose="02020603050405020304" pitchFamily="18" charset="0"/>
              </a:rPr>
              <a:t>把鸡蛋放在同一个篮子里</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存在巨大的投资风险。为了降低风险、分散风险，投资者在进行投资时，一般并不会把所有资金都投资于一种资产，而是把资金同时投资在多种资产上，形成资产组合，也称为投资组合。如果资产组合中的资产均为有价证券，那么该资产组合称为证券的投资组合，简称证券资产组合或证券组合。</a:t>
            </a:r>
          </a:p>
        </p:txBody>
      </p:sp>
    </p:spTree>
    <p:extLst>
      <p:ext uri="{BB962C8B-B14F-4D97-AF65-F5344CB8AC3E}">
        <p14:creationId xmlns:p14="http://schemas.microsoft.com/office/powerpoint/2010/main" val="234877439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405384" y="729728"/>
                <a:ext cx="10896600" cy="4154984"/>
              </a:xfrm>
              <a:prstGeom prst="rect">
                <a:avLst/>
              </a:prstGeom>
            </p:spPr>
            <p:txBody>
              <a:bodyPr wrap="square">
                <a:spAutoFit/>
              </a:bodyPr>
              <a:lstStyle/>
              <a:p>
                <a:pPr indent="267970">
                  <a:lnSpc>
                    <a:spcPct val="120000"/>
                  </a:lnSpc>
                </a:pPr>
                <a:r>
                  <a:rPr lang="zh-CN" altLang="zh-CN" sz="2800" b="1" kern="100" dirty="0">
                    <a:latin typeface="+mj-ea"/>
                    <a:ea typeface="+mj-ea"/>
                    <a:cs typeface="Times New Roman" panose="02020603050405020304" pitchFamily="18" charset="0"/>
                  </a:rPr>
                  <a:t>（一）资产组合的预期报酬率</a:t>
                </a:r>
                <a:endParaRPr lang="zh-CN" altLang="zh-CN" sz="2800" b="1" kern="100" dirty="0">
                  <a:effectLst/>
                  <a:latin typeface="+mj-ea"/>
                  <a:ea typeface="+mj-ea"/>
                  <a:cs typeface="Times New Roman" panose="02020603050405020304" pitchFamily="18" charset="0"/>
                </a:endParaRPr>
              </a:p>
              <a:p>
                <a:pPr indent="266700" algn="just">
                  <a:lnSpc>
                    <a:spcPct val="120000"/>
                  </a:lnSpc>
                  <a:spcAft>
                    <a:spcPts val="0"/>
                  </a:spcAft>
                </a:pPr>
                <a:r>
                  <a:rPr lang="zh-CN" altLang="zh-CN" sz="2400" kern="100" dirty="0">
                    <a:effectLst/>
                    <a:latin typeface="+mj-ea"/>
                    <a:ea typeface="+mj-ea"/>
                    <a:cs typeface="Times New Roman" panose="02020603050405020304" pitchFamily="18" charset="0"/>
                  </a:rPr>
                  <a:t>投资组合就是投资者同时投资于多种资产的方法。因此，投资组合的预期报酬率是各种投资证券的加权平均报酬率，其权数是各种资产项目在整个资产组合总额中所占的比重</a:t>
                </a:r>
                <a:r>
                  <a:rPr lang="zh-CN" altLang="zh-CN" sz="2400" kern="100" dirty="0" smtClean="0">
                    <a:effectLst/>
                    <a:latin typeface="+mj-ea"/>
                    <a:ea typeface="+mj-ea"/>
                    <a:cs typeface="Times New Roman" panose="02020603050405020304" pitchFamily="18" charset="0"/>
                  </a:rPr>
                  <a:t>。其</a:t>
                </a:r>
                <a:r>
                  <a:rPr lang="zh-CN" altLang="zh-CN" sz="2400" kern="100" dirty="0">
                    <a:effectLst/>
                    <a:latin typeface="+mj-ea"/>
                    <a:ea typeface="+mj-ea"/>
                    <a:cs typeface="Times New Roman" panose="02020603050405020304" pitchFamily="18" charset="0"/>
                  </a:rPr>
                  <a:t>计算公式如下</a:t>
                </a:r>
                <a:r>
                  <a:rPr lang="zh-CN" altLang="zh-CN" sz="2400" kern="100" dirty="0" smtClean="0">
                    <a:effectLst/>
                    <a:latin typeface="+mj-ea"/>
                    <a:ea typeface="+mj-ea"/>
                    <a:cs typeface="Times New Roman" panose="02020603050405020304" pitchFamily="18" charset="0"/>
                  </a:rPr>
                  <a:t>：</a:t>
                </a:r>
                <a:endParaRPr lang="en-US" altLang="zh-CN" sz="2400" kern="100" dirty="0" smtClean="0">
                  <a:effectLst/>
                  <a:latin typeface="+mj-ea"/>
                  <a:ea typeface="+mj-ea"/>
                  <a:cs typeface="Times New Roman" panose="02020603050405020304" pitchFamily="18" charset="0"/>
                </a:endParaRPr>
              </a:p>
              <a:p>
                <a:pPr indent="266700" algn="just">
                  <a:lnSpc>
                    <a:spcPct val="120000"/>
                  </a:lnSpc>
                  <a:spcAft>
                    <a:spcPts val="0"/>
                  </a:spcAft>
                </a:pPr>
                <a:endParaRPr lang="zh-CN" altLang="zh-CN" sz="2400" kern="100" dirty="0">
                  <a:effectLst/>
                  <a:latin typeface="+mj-ea"/>
                  <a:ea typeface="+mj-ea"/>
                  <a:cs typeface="Times New Roman" panose="02020603050405020304" pitchFamily="18" charset="0"/>
                </a:endParaRPr>
              </a:p>
              <a:p>
                <a:pPr indent="266700" algn="ctr">
                  <a:lnSpc>
                    <a:spcPct val="120000"/>
                  </a:lnSpc>
                </a:pPr>
                <a14:m>
                  <m:oMath xmlns:m="http://schemas.openxmlformats.org/officeDocument/2006/math">
                    <m:sSub>
                      <m:sSubPr>
                        <m:ctrlPr>
                          <a:rPr lang="zh-CN" altLang="zh-CN" sz="2400" b="1" i="1" kern="100">
                            <a:effectLst/>
                            <a:latin typeface="Cambria Math" panose="02040503050406030204" pitchFamily="18" charset="0"/>
                            <a:ea typeface="+mj-ea"/>
                            <a:cs typeface="Times New Roman" panose="02020603050405020304" pitchFamily="18" charset="0"/>
                          </a:rPr>
                        </m:ctrlPr>
                      </m:sSubPr>
                      <m:e>
                        <m:acc>
                          <m:accPr>
                            <m:chr m:val="̅"/>
                            <m:ctrlPr>
                              <a:rPr lang="zh-CN" altLang="zh-CN" sz="2400" b="1" i="1" kern="100">
                                <a:effectLst/>
                                <a:latin typeface="Cambria Math" panose="02040503050406030204" pitchFamily="18" charset="0"/>
                                <a:ea typeface="+mj-ea"/>
                                <a:cs typeface="Times New Roman" panose="02020603050405020304" pitchFamily="18" charset="0"/>
                              </a:rPr>
                            </m:ctrlPr>
                          </m:accPr>
                          <m:e>
                            <m:r>
                              <a:rPr lang="en-US" altLang="zh-CN" sz="2400" b="1" i="1" kern="100">
                                <a:effectLst/>
                                <a:latin typeface="Cambria Math" panose="02040503050406030204" pitchFamily="18" charset="0"/>
                                <a:ea typeface="+mj-ea"/>
                                <a:cs typeface="Times New Roman" panose="02020603050405020304" pitchFamily="18" charset="0"/>
                              </a:rPr>
                              <m:t>𝑹</m:t>
                            </m:r>
                          </m:e>
                        </m:acc>
                      </m:e>
                      <m:sub>
                        <m:r>
                          <a:rPr lang="en-US" altLang="zh-CN" sz="2400" b="1" i="1" kern="100">
                            <a:effectLst/>
                            <a:latin typeface="Cambria Math" panose="02040503050406030204" pitchFamily="18" charset="0"/>
                            <a:ea typeface="+mj-ea"/>
                            <a:cs typeface="Times New Roman" panose="02020603050405020304" pitchFamily="18" charset="0"/>
                          </a:rPr>
                          <m:t>𝑷</m:t>
                        </m:r>
                      </m:sub>
                    </m:sSub>
                  </m:oMath>
                </a14:m>
                <a:r>
                  <a:rPr lang="zh-CN" altLang="zh-CN" sz="2400" b="1" kern="100" dirty="0">
                    <a:effectLst/>
                    <a:latin typeface="+mj-ea"/>
                    <a:ea typeface="+mj-ea"/>
                    <a:cs typeface="Times New Roman" panose="02020603050405020304" pitchFamily="18" charset="0"/>
                  </a:rPr>
                  <a:t>＝</a:t>
                </a:r>
                <a14:m>
                  <m:oMath xmlns:m="http://schemas.openxmlformats.org/officeDocument/2006/math">
                    <m:nary>
                      <m:naryPr>
                        <m:chr m:val="∑"/>
                        <m:limLoc m:val="undOvr"/>
                        <m:ctrlPr>
                          <a:rPr lang="zh-CN" altLang="zh-CN" sz="2400" b="1" i="1" kern="100">
                            <a:effectLst/>
                            <a:latin typeface="Cambria Math" panose="02040503050406030204" pitchFamily="18" charset="0"/>
                            <a:ea typeface="+mj-ea"/>
                            <a:cs typeface="Times New Roman" panose="02020603050405020304" pitchFamily="18" charset="0"/>
                          </a:rPr>
                        </m:ctrlPr>
                      </m:naryPr>
                      <m:sub>
                        <m:r>
                          <a:rPr lang="en-US" altLang="zh-CN" sz="2400" b="1" i="1" kern="100">
                            <a:effectLst/>
                            <a:latin typeface="Cambria Math" panose="02040503050406030204" pitchFamily="18" charset="0"/>
                            <a:ea typeface="+mj-ea"/>
                            <a:cs typeface="Times New Roman" panose="02020603050405020304" pitchFamily="18" charset="0"/>
                          </a:rPr>
                          <m:t>𝒊</m:t>
                        </m:r>
                        <m:r>
                          <a:rPr lang="en-US" altLang="zh-CN" sz="2400" b="1" kern="100">
                            <a:effectLst/>
                            <a:latin typeface="Cambria Math" panose="02040503050406030204" pitchFamily="18" charset="0"/>
                            <a:ea typeface="+mj-ea"/>
                            <a:cs typeface="Times New Roman" panose="02020603050405020304" pitchFamily="18" charset="0"/>
                          </a:rPr>
                          <m:t>=</m:t>
                        </m:r>
                        <m:r>
                          <a:rPr lang="en-US" altLang="zh-CN" sz="2400" b="1" i="1" kern="100">
                            <a:effectLst/>
                            <a:latin typeface="Cambria Math" panose="02040503050406030204" pitchFamily="18" charset="0"/>
                            <a:ea typeface="+mj-ea"/>
                            <a:cs typeface="Times New Roman" panose="02020603050405020304" pitchFamily="18" charset="0"/>
                          </a:rPr>
                          <m:t>𝟏</m:t>
                        </m:r>
                      </m:sub>
                      <m:sup>
                        <m:r>
                          <a:rPr lang="en-US" altLang="zh-CN" sz="2400" b="1" i="1" kern="100">
                            <a:effectLst/>
                            <a:latin typeface="Cambria Math" panose="02040503050406030204" pitchFamily="18" charset="0"/>
                            <a:ea typeface="+mj-ea"/>
                            <a:cs typeface="Times New Roman" panose="02020603050405020304" pitchFamily="18" charset="0"/>
                          </a:rPr>
                          <m:t>𝒏</m:t>
                        </m:r>
                      </m:sup>
                      <m:e>
                        <m:sSub>
                          <m:sSubPr>
                            <m:ctrlPr>
                              <a:rPr lang="zh-CN" altLang="zh-CN" sz="2400" b="1" i="1" kern="100">
                                <a:effectLst/>
                                <a:latin typeface="Cambria Math" panose="02040503050406030204" pitchFamily="18" charset="0"/>
                                <a:ea typeface="+mj-ea"/>
                                <a:cs typeface="Times New Roman" panose="02020603050405020304" pitchFamily="18" charset="0"/>
                              </a:rPr>
                            </m:ctrlPr>
                          </m:sSubPr>
                          <m:e>
                            <m:r>
                              <a:rPr lang="en-US" altLang="zh-CN" sz="2400" b="1" i="1" kern="100">
                                <a:effectLst/>
                                <a:latin typeface="Cambria Math" panose="02040503050406030204" pitchFamily="18" charset="0"/>
                                <a:ea typeface="+mj-ea"/>
                                <a:cs typeface="Times New Roman" panose="02020603050405020304" pitchFamily="18" charset="0"/>
                              </a:rPr>
                              <m:t>𝑾</m:t>
                            </m:r>
                          </m:e>
                          <m:sub>
                            <m:r>
                              <a:rPr lang="en-US" altLang="zh-CN" sz="2400" b="1" i="1" kern="100">
                                <a:effectLst/>
                                <a:latin typeface="Cambria Math" panose="02040503050406030204" pitchFamily="18" charset="0"/>
                                <a:ea typeface="+mj-ea"/>
                                <a:cs typeface="Times New Roman" panose="02020603050405020304" pitchFamily="18" charset="0"/>
                              </a:rPr>
                              <m:t>𝒊</m:t>
                            </m:r>
                          </m:sub>
                        </m:sSub>
                      </m:e>
                    </m:nary>
                    <m:r>
                      <a:rPr lang="en-US" altLang="zh-CN" sz="2400" b="1" kern="100">
                        <a:effectLst/>
                        <a:latin typeface="Cambria Math" panose="02040503050406030204" pitchFamily="18" charset="0"/>
                        <a:ea typeface="+mj-ea"/>
                        <a:cs typeface="Times New Roman" panose="02020603050405020304" pitchFamily="18" charset="0"/>
                      </a:rPr>
                      <m:t>× </m:t>
                    </m:r>
                    <m:sSub>
                      <m:sSubPr>
                        <m:ctrlPr>
                          <a:rPr lang="zh-CN" altLang="zh-CN" sz="2400" b="1" i="1" kern="100">
                            <a:effectLst/>
                            <a:latin typeface="Cambria Math" panose="02040503050406030204" pitchFamily="18" charset="0"/>
                            <a:ea typeface="+mj-ea"/>
                            <a:cs typeface="Times New Roman" panose="02020603050405020304" pitchFamily="18" charset="0"/>
                          </a:rPr>
                        </m:ctrlPr>
                      </m:sSubPr>
                      <m:e>
                        <m:r>
                          <a:rPr lang="en-US" altLang="zh-CN" sz="2400" b="1" i="1" kern="100">
                            <a:effectLst/>
                            <a:latin typeface="Cambria Math" panose="02040503050406030204" pitchFamily="18" charset="0"/>
                            <a:ea typeface="+mj-ea"/>
                            <a:cs typeface="Times New Roman" panose="02020603050405020304" pitchFamily="18" charset="0"/>
                          </a:rPr>
                          <m:t>𝑹</m:t>
                        </m:r>
                      </m:e>
                      <m:sub>
                        <m:r>
                          <a:rPr lang="en-US" altLang="zh-CN" sz="2400" b="1" i="1" kern="100">
                            <a:effectLst/>
                            <a:latin typeface="Cambria Math" panose="02040503050406030204" pitchFamily="18" charset="0"/>
                            <a:ea typeface="+mj-ea"/>
                            <a:cs typeface="Times New Roman" panose="02020603050405020304" pitchFamily="18" charset="0"/>
                          </a:rPr>
                          <m:t>𝒊</m:t>
                        </m:r>
                      </m:sub>
                    </m:sSub>
                  </m:oMath>
                </a14:m>
                <a:r>
                  <a:rPr lang="en-US" altLang="zh-CN" sz="2400" kern="100" dirty="0">
                    <a:effectLst/>
                    <a:latin typeface="+mj-ea"/>
                    <a:ea typeface="+mj-ea"/>
                    <a:cs typeface="Times New Roman" panose="02020603050405020304" pitchFamily="18" charset="0"/>
                  </a:rPr>
                  <a:t>     </a:t>
                </a:r>
                <a:endParaRPr lang="en-US" altLang="zh-CN" sz="2400" kern="100" dirty="0" smtClean="0">
                  <a:effectLst/>
                  <a:latin typeface="+mj-ea"/>
                  <a:ea typeface="+mj-ea"/>
                  <a:cs typeface="Times New Roman" panose="02020603050405020304" pitchFamily="18" charset="0"/>
                </a:endParaRPr>
              </a:p>
              <a:p>
                <a:pPr indent="266700">
                  <a:lnSpc>
                    <a:spcPct val="120000"/>
                  </a:lnSpc>
                </a:pPr>
                <a:r>
                  <a:rPr lang="en-US" altLang="zh-CN" sz="2400" kern="100" dirty="0" smtClean="0">
                    <a:effectLst/>
                    <a:latin typeface="+mj-ea"/>
                    <a:ea typeface="+mj-ea"/>
                    <a:cs typeface="Times New Roman" panose="02020603050405020304" pitchFamily="18" charset="0"/>
                  </a:rPr>
                  <a:t>                                          </a:t>
                </a:r>
              </a:p>
              <a:p>
                <a:pPr indent="266700">
                  <a:lnSpc>
                    <a:spcPct val="120000"/>
                  </a:lnSpc>
                </a:pPr>
                <a:r>
                  <a:rPr lang="zh-CN" altLang="zh-CN" sz="2400" kern="100" dirty="0" smtClean="0">
                    <a:effectLst/>
                    <a:latin typeface="+mj-ea"/>
                    <a:ea typeface="+mj-ea"/>
                    <a:cs typeface="Times New Roman" panose="02020603050405020304" pitchFamily="18" charset="0"/>
                  </a:rPr>
                  <a:t>其中</a:t>
                </a:r>
                <a:r>
                  <a:rPr lang="zh-CN" altLang="zh-CN" sz="2400" kern="100" dirty="0">
                    <a:effectLst/>
                    <a:latin typeface="+mj-ea"/>
                    <a:ea typeface="+mj-ea"/>
                    <a:cs typeface="Times New Roman" panose="02020603050405020304" pitchFamily="18" charset="0"/>
                  </a:rPr>
                  <a:t>，</a:t>
                </a:r>
                <a14:m>
                  <m:oMath xmlns:m="http://schemas.openxmlformats.org/officeDocument/2006/math">
                    <m:sSub>
                      <m:sSubPr>
                        <m:ctrlPr>
                          <a:rPr lang="zh-CN" altLang="zh-CN" sz="2400" i="1" kern="100">
                            <a:effectLst/>
                            <a:latin typeface="Cambria Math" panose="02040503050406030204" pitchFamily="18" charset="0"/>
                            <a:ea typeface="+mj-ea"/>
                            <a:cs typeface="Times New Roman" panose="02020603050405020304" pitchFamily="18" charset="0"/>
                          </a:rPr>
                        </m:ctrlPr>
                      </m:sSubPr>
                      <m:e>
                        <m:acc>
                          <m:accPr>
                            <m:chr m:val="̅"/>
                            <m:ctrlPr>
                              <a:rPr lang="zh-CN" altLang="zh-CN" sz="2400" i="1" kern="100">
                                <a:effectLst/>
                                <a:latin typeface="Cambria Math" panose="02040503050406030204" pitchFamily="18" charset="0"/>
                                <a:ea typeface="+mj-ea"/>
                                <a:cs typeface="Times New Roman" panose="02020603050405020304" pitchFamily="18" charset="0"/>
                              </a:rPr>
                            </m:ctrlPr>
                          </m:accPr>
                          <m:e>
                            <m:r>
                              <a:rPr lang="en-US" altLang="zh-CN" sz="2400" b="0" i="1" kern="100">
                                <a:effectLst/>
                                <a:latin typeface="Cambria Math" panose="02040503050406030204" pitchFamily="18" charset="0"/>
                                <a:ea typeface="+mj-ea"/>
                                <a:cs typeface="Times New Roman" panose="02020603050405020304" pitchFamily="18" charset="0"/>
                              </a:rPr>
                              <m:t>𝑅</m:t>
                            </m:r>
                          </m:e>
                        </m:acc>
                      </m:e>
                      <m:sub>
                        <m:r>
                          <a:rPr lang="en-US" altLang="zh-CN" sz="2400" b="0" i="1" kern="100">
                            <a:effectLst/>
                            <a:latin typeface="Cambria Math" panose="02040503050406030204" pitchFamily="18" charset="0"/>
                            <a:ea typeface="+mj-ea"/>
                            <a:cs typeface="Times New Roman" panose="02020603050405020304" pitchFamily="18" charset="0"/>
                          </a:rPr>
                          <m:t>𝑃</m:t>
                        </m:r>
                      </m:sub>
                    </m:sSub>
                  </m:oMath>
                </a14:m>
                <a:r>
                  <a:rPr lang="zh-CN" altLang="zh-CN" sz="2400" kern="100" dirty="0">
                    <a:effectLst/>
                    <a:latin typeface="+mj-ea"/>
                    <a:ea typeface="+mj-ea"/>
                    <a:cs typeface="Times New Roman" panose="02020603050405020304" pitchFamily="18" charset="0"/>
                  </a:rPr>
                  <a:t>表示投资组合的预期报酬率；</a:t>
                </a:r>
                <a14:m>
                  <m:oMath xmlns:m="http://schemas.openxmlformats.org/officeDocument/2006/math">
                    <m:sSub>
                      <m:sSubPr>
                        <m:ctrlPr>
                          <a:rPr lang="zh-CN" altLang="zh-CN" sz="2400" i="1" kern="100">
                            <a:effectLst/>
                            <a:latin typeface="Cambria Math" panose="02040503050406030204" pitchFamily="18" charset="0"/>
                            <a:ea typeface="+mj-ea"/>
                            <a:cs typeface="Times New Roman" panose="02020603050405020304" pitchFamily="18" charset="0"/>
                          </a:rPr>
                        </m:ctrlPr>
                      </m:sSubPr>
                      <m:e>
                        <m:r>
                          <a:rPr lang="en-US" altLang="zh-CN" sz="2400" b="0" i="1" kern="100">
                            <a:effectLst/>
                            <a:latin typeface="Cambria Math" panose="02040503050406030204" pitchFamily="18" charset="0"/>
                            <a:ea typeface="+mj-ea"/>
                            <a:cs typeface="Times New Roman" panose="02020603050405020304" pitchFamily="18" charset="0"/>
                          </a:rPr>
                          <m:t>𝑊</m:t>
                        </m:r>
                      </m:e>
                      <m:sub>
                        <m:r>
                          <a:rPr lang="en-US" altLang="zh-CN" sz="2400" b="0" i="1" kern="100">
                            <a:effectLst/>
                            <a:latin typeface="Cambria Math" panose="02040503050406030204" pitchFamily="18" charset="0"/>
                            <a:ea typeface="+mj-ea"/>
                            <a:cs typeface="Times New Roman" panose="02020603050405020304" pitchFamily="18" charset="0"/>
                          </a:rPr>
                          <m:t>𝑖</m:t>
                        </m:r>
                      </m:sub>
                    </m:sSub>
                  </m:oMath>
                </a14:m>
                <a:r>
                  <a:rPr lang="zh-CN" altLang="zh-CN" sz="2400" kern="100" dirty="0">
                    <a:effectLst/>
                    <a:latin typeface="+mj-ea"/>
                    <a:ea typeface="+mj-ea"/>
                    <a:cs typeface="Times New Roman" panose="02020603050405020304" pitchFamily="18" charset="0"/>
                  </a:rPr>
                  <a:t>表示投资组合中第</a:t>
                </a:r>
                <a:r>
                  <a:rPr lang="en-US" altLang="zh-CN" sz="2400" kern="100" dirty="0" err="1">
                    <a:effectLst/>
                    <a:latin typeface="+mj-ea"/>
                    <a:ea typeface="+mj-ea"/>
                    <a:cs typeface="Times New Roman" panose="02020603050405020304" pitchFamily="18" charset="0"/>
                  </a:rPr>
                  <a:t>i</a:t>
                </a:r>
                <a:r>
                  <a:rPr lang="zh-CN" altLang="zh-CN" sz="2400" kern="100" dirty="0">
                    <a:effectLst/>
                    <a:latin typeface="+mj-ea"/>
                    <a:ea typeface="+mj-ea"/>
                    <a:cs typeface="Times New Roman" panose="02020603050405020304" pitchFamily="18" charset="0"/>
                  </a:rPr>
                  <a:t>种证券所占的比重；</a:t>
                </a:r>
                <a14:m>
                  <m:oMath xmlns:m="http://schemas.openxmlformats.org/officeDocument/2006/math">
                    <m:sSub>
                      <m:sSubPr>
                        <m:ctrlPr>
                          <a:rPr lang="zh-CN" altLang="zh-CN" sz="2400" i="1" kern="100">
                            <a:effectLst/>
                            <a:latin typeface="Cambria Math" panose="02040503050406030204" pitchFamily="18" charset="0"/>
                            <a:ea typeface="+mj-ea"/>
                            <a:cs typeface="Times New Roman" panose="02020603050405020304" pitchFamily="18" charset="0"/>
                          </a:rPr>
                        </m:ctrlPr>
                      </m:sSubPr>
                      <m:e>
                        <m:r>
                          <a:rPr lang="en-US" altLang="zh-CN" sz="2400" b="0" i="1" kern="100">
                            <a:effectLst/>
                            <a:latin typeface="Cambria Math" panose="02040503050406030204" pitchFamily="18" charset="0"/>
                            <a:ea typeface="+mj-ea"/>
                            <a:cs typeface="Times New Roman" panose="02020603050405020304" pitchFamily="18" charset="0"/>
                          </a:rPr>
                          <m:t>𝑅</m:t>
                        </m:r>
                      </m:e>
                      <m:sub>
                        <m:r>
                          <a:rPr lang="en-US" altLang="zh-CN" sz="2400" b="0" i="1" kern="100">
                            <a:effectLst/>
                            <a:latin typeface="Cambria Math" panose="02040503050406030204" pitchFamily="18" charset="0"/>
                            <a:ea typeface="+mj-ea"/>
                            <a:cs typeface="Times New Roman" panose="02020603050405020304" pitchFamily="18" charset="0"/>
                          </a:rPr>
                          <m:t>𝑖</m:t>
                        </m:r>
                      </m:sub>
                    </m:sSub>
                  </m:oMath>
                </a14:m>
                <a:r>
                  <a:rPr lang="zh-CN" altLang="zh-CN" sz="2400" kern="100" dirty="0">
                    <a:effectLst/>
                    <a:latin typeface="+mj-ea"/>
                    <a:ea typeface="+mj-ea"/>
                    <a:cs typeface="Times New Roman" panose="02020603050405020304" pitchFamily="18" charset="0"/>
                  </a:rPr>
                  <a:t>表示第</a:t>
                </a:r>
                <a:r>
                  <a:rPr lang="en-US" altLang="zh-CN" sz="2400" kern="100" dirty="0" err="1">
                    <a:effectLst/>
                    <a:latin typeface="+mj-ea"/>
                    <a:ea typeface="+mj-ea"/>
                    <a:cs typeface="Times New Roman" panose="02020603050405020304" pitchFamily="18" charset="0"/>
                  </a:rPr>
                  <a:t>i</a:t>
                </a:r>
                <a:r>
                  <a:rPr lang="zh-CN" altLang="zh-CN" sz="2400" kern="100" dirty="0">
                    <a:effectLst/>
                    <a:latin typeface="+mj-ea"/>
                    <a:ea typeface="+mj-ea"/>
                    <a:cs typeface="Times New Roman" panose="02020603050405020304" pitchFamily="18" charset="0"/>
                  </a:rPr>
                  <a:t>种证券的预期报酬率；</a:t>
                </a:r>
                <a:r>
                  <a:rPr lang="en-US" altLang="zh-CN" sz="2400" kern="100" dirty="0">
                    <a:effectLst/>
                    <a:latin typeface="+mj-ea"/>
                    <a:ea typeface="+mj-ea"/>
                    <a:cs typeface="Times New Roman" panose="02020603050405020304" pitchFamily="18" charset="0"/>
                  </a:rPr>
                  <a:t>n</a:t>
                </a:r>
                <a:r>
                  <a:rPr lang="zh-CN" altLang="zh-CN" sz="2400" kern="100" dirty="0">
                    <a:effectLst/>
                    <a:latin typeface="+mj-ea"/>
                    <a:ea typeface="+mj-ea"/>
                    <a:cs typeface="Times New Roman" panose="02020603050405020304" pitchFamily="18" charset="0"/>
                  </a:rPr>
                  <a:t>表示投资组合中证券的数量。</a:t>
                </a:r>
              </a:p>
            </p:txBody>
          </p:sp>
        </mc:Choice>
        <mc:Fallback xmlns="">
          <p:sp>
            <p:nvSpPr>
              <p:cNvPr id="2" name="矩形 1"/>
              <p:cNvSpPr>
                <a:spLocks noRot="1" noChangeAspect="1" noMove="1" noResize="1" noEditPoints="1" noAdjustHandles="1" noChangeArrowheads="1" noChangeShapeType="1" noTextEdit="1"/>
              </p:cNvSpPr>
              <p:nvPr/>
            </p:nvSpPr>
            <p:spPr>
              <a:xfrm>
                <a:off x="405384" y="729728"/>
                <a:ext cx="10896600" cy="4154984"/>
              </a:xfrm>
              <a:prstGeom prst="rect">
                <a:avLst/>
              </a:prstGeom>
              <a:blipFill>
                <a:blip r:embed="rId2"/>
                <a:stretch>
                  <a:fillRect l="-895" t="-587" r="-839" b="-161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58562528"/>
      </p:ext>
    </p:extLst>
  </p:cSld>
  <p:clrMapOvr>
    <a:masterClrMapping/>
  </p:clrMapOvr>
  <p:transition spd="slow" advTm="3000">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533400" y="1104857"/>
                <a:ext cx="10686288" cy="3194721"/>
              </a:xfrm>
              <a:prstGeom prst="rect">
                <a:avLst/>
              </a:prstGeom>
            </p:spPr>
            <p:txBody>
              <a:bodyPr wrap="square">
                <a:spAutoFit/>
              </a:bodyPr>
              <a:lstStyle/>
              <a:p>
                <a:pPr indent="267970">
                  <a:lnSpc>
                    <a:spcPct val="120000"/>
                  </a:lnSpc>
                </a:pPr>
                <a:r>
                  <a:rPr lang="zh-CN" altLang="zh-CN" sz="24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例题</a:t>
                </a:r>
                <a:r>
                  <a:rPr lang="en-US" altLang="zh-CN" sz="2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2-22</a:t>
                </a:r>
                <a:r>
                  <a:rPr lang="zh-CN" altLang="zh-CN" sz="24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银河公司为了分散投资风险，分别投资</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资产和</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资产，假设</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资产的预期报酬率为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，标准差为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资产的预期报酬率为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15%</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，标准差为</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。另外，计划投资于</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资产的投资额是</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万元，占全部投资额达到</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80%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，投资于</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B</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资产的投资额是</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万元，占全部投资额达到</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，则该资产组合的预期报酬率为多少</a:t>
                </a:r>
                <a:r>
                  <a:rPr lang="zh-CN"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p>
                <a:pPr indent="267970">
                  <a:lnSpc>
                    <a:spcPct val="120000"/>
                  </a:lnSpc>
                </a:pP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266700">
                  <a:lnSpc>
                    <a:spcPct val="120000"/>
                  </a:lnSpc>
                </a:pPr>
                <a14:m>
                  <m:oMath xmlns:m="http://schemas.openxmlformats.org/officeDocument/2006/math">
                    <m:sSub>
                      <m:sSubPr>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acc>
                          <m:accPr>
                            <m:chr m:val="̅"/>
                            <m:ctrlPr>
                              <a:rPr lang="zh-CN" altLang="zh-CN" sz="24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𝑅</m:t>
                            </m:r>
                          </m:e>
                        </m:acc>
                      </m:e>
                      <m:sub>
                        <m:r>
                          <a:rPr lang="en-US" altLang="zh-CN" sz="2400" i="1" kern="100">
                            <a:effectLst/>
                            <a:latin typeface="Cambria Math" panose="02040503050406030204" pitchFamily="18" charset="0"/>
                            <a:ea typeface="宋体" panose="02010600030101010101" pitchFamily="2" charset="-122"/>
                            <a:cs typeface="Times New Roman" panose="02020603050405020304" pitchFamily="18" charset="0"/>
                          </a:rPr>
                          <m:t>𝑃</m:t>
                        </m:r>
                      </m:sub>
                    </m:sSub>
                  </m:oMath>
                </a14:m>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80%×10%+20%×15%</a:t>
                </a:r>
                <a:r>
                  <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rPr>
                  <a:t>11%</a:t>
                </a:r>
                <a:endParaRPr lang="zh-CN"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533400" y="1104857"/>
                <a:ext cx="10686288" cy="3194721"/>
              </a:xfrm>
              <a:prstGeom prst="rect">
                <a:avLst/>
              </a:prstGeom>
              <a:blipFill>
                <a:blip r:embed="rId2"/>
                <a:stretch>
                  <a:fillRect l="-913" t="-382" r="-2453" b="-229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57119398"/>
      </p:ext>
    </p:extLst>
  </p:cSld>
  <p:clrMapOvr>
    <a:masterClrMapping/>
  </p:clrMapOvr>
  <p:transition spd="slow" advTm="3000">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矩形 1"/>
          <p:cNvSpPr>
            <a:spLocks noChangeArrowheads="1"/>
          </p:cNvSpPr>
          <p:nvPr/>
        </p:nvSpPr>
        <p:spPr bwMode="auto">
          <a:xfrm>
            <a:off x="466172" y="665488"/>
            <a:ext cx="1104020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3200" b="1" dirty="0">
                <a:solidFill>
                  <a:srgbClr val="FF0000"/>
                </a:solidFill>
                <a:latin typeface="黑体" pitchFamily="49" charset="-122"/>
                <a:ea typeface="黑体" pitchFamily="49" charset="-122"/>
              </a:rPr>
              <a:t>现场演练：</a:t>
            </a:r>
            <a:r>
              <a:rPr lang="zh-CN" altLang="en-US" sz="3200" dirty="0">
                <a:solidFill>
                  <a:srgbClr val="000000"/>
                </a:solidFill>
                <a:latin typeface="黑体" pitchFamily="49" charset="-122"/>
                <a:ea typeface="黑体" pitchFamily="49" charset="-122"/>
              </a:rPr>
              <a:t>某投资组合由两种证券组成</a:t>
            </a:r>
            <a:r>
              <a:rPr lang="en-US" altLang="zh-CN" sz="3200" dirty="0">
                <a:solidFill>
                  <a:srgbClr val="000000"/>
                </a:solidFill>
                <a:latin typeface="黑体" pitchFamily="49" charset="-122"/>
                <a:ea typeface="黑体" pitchFamily="49" charset="-122"/>
              </a:rPr>
              <a:t>,A</a:t>
            </a:r>
            <a:r>
              <a:rPr lang="zh-CN" altLang="en-US" sz="3200" dirty="0">
                <a:solidFill>
                  <a:srgbClr val="000000"/>
                </a:solidFill>
                <a:latin typeface="黑体" pitchFamily="49" charset="-122"/>
                <a:ea typeface="黑体" pitchFamily="49" charset="-122"/>
              </a:rPr>
              <a:t>证券投资比例为</a:t>
            </a:r>
            <a:r>
              <a:rPr lang="en-US" altLang="zh-CN" sz="3200" dirty="0">
                <a:solidFill>
                  <a:srgbClr val="000000"/>
                </a:solidFill>
                <a:latin typeface="黑体" pitchFamily="49" charset="-122"/>
                <a:ea typeface="黑体" pitchFamily="49" charset="-122"/>
              </a:rPr>
              <a:t>60%,</a:t>
            </a:r>
            <a:r>
              <a:rPr lang="zh-CN" altLang="en-US" sz="3200" dirty="0">
                <a:solidFill>
                  <a:srgbClr val="000000"/>
                </a:solidFill>
                <a:latin typeface="黑体" pitchFamily="49" charset="-122"/>
                <a:ea typeface="黑体" pitchFamily="49" charset="-122"/>
              </a:rPr>
              <a:t>期望报酬率为</a:t>
            </a:r>
            <a:r>
              <a:rPr lang="en-US" altLang="zh-CN" sz="3200" dirty="0">
                <a:solidFill>
                  <a:srgbClr val="000000"/>
                </a:solidFill>
                <a:latin typeface="黑体" pitchFamily="49" charset="-122"/>
                <a:ea typeface="黑体" pitchFamily="49" charset="-122"/>
              </a:rPr>
              <a:t>15%,B</a:t>
            </a:r>
            <a:r>
              <a:rPr lang="zh-CN" altLang="en-US" sz="3200" dirty="0">
                <a:solidFill>
                  <a:srgbClr val="000000"/>
                </a:solidFill>
                <a:latin typeface="黑体" pitchFamily="49" charset="-122"/>
                <a:ea typeface="黑体" pitchFamily="49" charset="-122"/>
              </a:rPr>
              <a:t>证券投资比例为</a:t>
            </a:r>
            <a:r>
              <a:rPr lang="en-US" altLang="zh-CN" sz="3200" dirty="0">
                <a:solidFill>
                  <a:srgbClr val="000000"/>
                </a:solidFill>
                <a:latin typeface="黑体" pitchFamily="49" charset="-122"/>
                <a:ea typeface="黑体" pitchFamily="49" charset="-122"/>
              </a:rPr>
              <a:t>40%,</a:t>
            </a:r>
            <a:r>
              <a:rPr lang="zh-CN" altLang="en-US" sz="3200" dirty="0">
                <a:solidFill>
                  <a:srgbClr val="000000"/>
                </a:solidFill>
                <a:latin typeface="黑体" pitchFamily="49" charset="-122"/>
                <a:ea typeface="黑体" pitchFamily="49" charset="-122"/>
              </a:rPr>
              <a:t>期望报酬率为</a:t>
            </a:r>
            <a:r>
              <a:rPr lang="en-US" altLang="zh-CN" sz="3200" dirty="0">
                <a:solidFill>
                  <a:srgbClr val="000000"/>
                </a:solidFill>
                <a:latin typeface="黑体" pitchFamily="49" charset="-122"/>
                <a:ea typeface="黑体" pitchFamily="49" charset="-122"/>
              </a:rPr>
              <a:t>10%,</a:t>
            </a:r>
            <a:r>
              <a:rPr lang="zh-CN" altLang="en-US" sz="3200" dirty="0">
                <a:solidFill>
                  <a:srgbClr val="000000"/>
                </a:solidFill>
                <a:latin typeface="黑体" pitchFamily="49" charset="-122"/>
                <a:ea typeface="黑体" pitchFamily="49" charset="-122"/>
              </a:rPr>
              <a:t>这两种证券投资组合的期望报酬率为多少？</a:t>
            </a:r>
            <a:endParaRPr lang="en-US" altLang="zh-CN" sz="3200" dirty="0">
              <a:solidFill>
                <a:srgbClr val="7F7F7F"/>
              </a:solidFill>
              <a:latin typeface="宋体" pitchFamily="2" charset="-122"/>
              <a:ea typeface="黑体" pitchFamily="49" charset="-122"/>
            </a:endParaRPr>
          </a:p>
        </p:txBody>
      </p:sp>
      <p:sp>
        <p:nvSpPr>
          <p:cNvPr id="3" name="文本框 2">
            <a:extLst>
              <a:ext uri="{FF2B5EF4-FFF2-40B4-BE49-F238E27FC236}">
                <a16:creationId xmlns:a16="http://schemas.microsoft.com/office/drawing/2014/main" id="{22760763-B7D1-687C-2F5B-DAAAF40F9249}"/>
              </a:ext>
            </a:extLst>
          </p:cNvPr>
          <p:cNvSpPr txBox="1"/>
          <p:nvPr/>
        </p:nvSpPr>
        <p:spPr>
          <a:xfrm>
            <a:off x="595946" y="3479313"/>
            <a:ext cx="10321990" cy="913199"/>
          </a:xfrm>
          <a:prstGeom prst="rect">
            <a:avLst/>
          </a:prstGeom>
          <a:noFill/>
        </p:spPr>
        <p:txBody>
          <a:bodyPr wrap="square">
            <a:spAutoFit/>
          </a:bodyPr>
          <a:lstStyle/>
          <a:p>
            <a:r>
              <a:rPr lang="zh-CN" altLang="en-US" sz="2667" dirty="0" smtClean="0"/>
              <a:t>解：</a:t>
            </a:r>
            <a:endParaRPr lang="en-US" altLang="zh-CN" sz="2667" dirty="0" smtClean="0"/>
          </a:p>
          <a:p>
            <a:r>
              <a:rPr lang="zh-CN" altLang="en-US" sz="2667" dirty="0" smtClean="0"/>
              <a:t>投资</a:t>
            </a:r>
            <a:r>
              <a:rPr lang="zh-CN" altLang="en-US" sz="2667" dirty="0"/>
              <a:t>组合的期望报酬</a:t>
            </a:r>
            <a:r>
              <a:rPr lang="zh-CN" altLang="en-US" sz="2667" dirty="0" smtClean="0"/>
              <a:t>率</a:t>
            </a:r>
            <a:r>
              <a:rPr lang="en-US" altLang="zh-CN" sz="2667" dirty="0" smtClean="0"/>
              <a:t>=</a:t>
            </a:r>
            <a:r>
              <a:rPr lang="en-US" altLang="zh-CN" sz="2667" dirty="0"/>
              <a:t>15%×60%+10%×40%=13% </a:t>
            </a:r>
          </a:p>
        </p:txBody>
      </p:sp>
    </p:spTree>
    <p:extLst>
      <p:ext uri="{BB962C8B-B14F-4D97-AF65-F5344CB8AC3E}">
        <p14:creationId xmlns:p14="http://schemas.microsoft.com/office/powerpoint/2010/main" val="845847756"/>
      </p:ext>
    </p:extLst>
  </p:cSld>
  <p:clrMapOvr>
    <a:masterClrMapping/>
  </p:clrMapOvr>
  <p:transition spd="slow" advTm="3000">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2232" y="629144"/>
            <a:ext cx="10018776" cy="565604"/>
          </a:xfrm>
          <a:prstGeom prst="rect">
            <a:avLst/>
          </a:prstGeom>
        </p:spPr>
        <p:txBody>
          <a:bodyPr wrap="square">
            <a:spAutoFit/>
          </a:bodyPr>
          <a:lstStyle/>
          <a:p>
            <a:pPr marL="0" marR="0" lvl="0" indent="267970" algn="l" defTabSz="457200" rtl="0" eaLnBrk="1" fontAlgn="auto" latinLnBrk="0" hangingPunct="1">
              <a:lnSpc>
                <a:spcPct val="120000"/>
              </a:lnSpc>
              <a:spcBef>
                <a:spcPts val="0"/>
              </a:spcBef>
              <a:spcAft>
                <a:spcPts val="0"/>
              </a:spcAft>
              <a:buClrTx/>
              <a:buSzTx/>
              <a:buFontTx/>
              <a:buNone/>
              <a:tabLst/>
              <a:defRPr/>
            </a:pPr>
            <a:r>
              <a:rPr kumimoji="0" lang="zh-CN" altLang="zh-CN"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a:t>
            </a:r>
            <a:r>
              <a:rPr kumimoji="0" lang="zh-CN" altLang="en-US"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二</a:t>
            </a:r>
            <a:r>
              <a:rPr kumimoji="0" lang="zh-CN" altLang="zh-CN"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a:t>
            </a:r>
            <a:r>
              <a:rPr kumimoji="0" lang="zh-CN" altLang="zh-CN" sz="2800" b="1"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资产</a:t>
            </a:r>
            <a:r>
              <a:rPr kumimoji="0" lang="zh-CN" altLang="zh-CN"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组合</a:t>
            </a:r>
            <a:r>
              <a:rPr kumimoji="0" lang="zh-CN" altLang="en-US"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投资风险</a:t>
            </a:r>
            <a:r>
              <a:rPr kumimoji="0" lang="zh-CN" altLang="zh-CN"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的</a:t>
            </a:r>
            <a:r>
              <a:rPr kumimoji="0" lang="zh-CN" altLang="en-US"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衡量</a:t>
            </a:r>
            <a:endParaRPr kumimoji="0" lang="zh-CN" altLang="zh-CN" sz="2800" b="1"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endParaRPr>
          </a:p>
        </p:txBody>
      </p:sp>
      <p:sp>
        <p:nvSpPr>
          <p:cNvPr id="4" name="矩形 3"/>
          <p:cNvSpPr/>
          <p:nvPr/>
        </p:nvSpPr>
        <p:spPr>
          <a:xfrm>
            <a:off x="469392" y="1632615"/>
            <a:ext cx="9278112" cy="2308324"/>
          </a:xfrm>
          <a:prstGeom prst="rect">
            <a:avLst/>
          </a:prstGeom>
        </p:spPr>
        <p:txBody>
          <a:bodyPr wrap="square">
            <a:spAutoFit/>
          </a:bodyPr>
          <a:lstStyle/>
          <a:p>
            <a:pPr lvl="0" indent="266700" algn="just">
              <a:lnSpc>
                <a:spcPct val="120000"/>
              </a:lnSpc>
            </a:pPr>
            <a:r>
              <a:rPr lang="zh-CN" altLang="en-US" sz="2400" kern="100" dirty="0" smtClean="0">
                <a:solidFill>
                  <a:srgbClr val="000000"/>
                </a:solidFill>
                <a:latin typeface="微软雅黑"/>
                <a:cs typeface="Times New Roman" panose="02020603050405020304" pitchFamily="18" charset="0"/>
              </a:rPr>
              <a:t>    </a:t>
            </a:r>
            <a:r>
              <a:rPr lang="zh-CN" altLang="en-US" sz="2400" kern="100" dirty="0">
                <a:solidFill>
                  <a:srgbClr val="000000"/>
                </a:solidFill>
                <a:latin typeface="微软雅黑"/>
                <a:cs typeface="Times New Roman" panose="02020603050405020304" pitchFamily="18" charset="0"/>
              </a:rPr>
              <a:t>一项资产组合由两种资产构成，如果某一资产的报酬率呈上升的趋势，那么另一资产的报酬率有可能上升，也有可能下降，或者不变。衡量资产组合的投资风险程度时，可以利用</a:t>
            </a:r>
            <a:r>
              <a:rPr lang="zh-CN" altLang="en-US" sz="2400" b="1" kern="100" dirty="0">
                <a:solidFill>
                  <a:srgbClr val="000000"/>
                </a:solidFill>
                <a:latin typeface="微软雅黑"/>
                <a:cs typeface="Times New Roman" panose="02020603050405020304" pitchFamily="18" charset="0"/>
              </a:rPr>
              <a:t>协方差</a:t>
            </a:r>
            <a:r>
              <a:rPr lang="zh-CN" altLang="en-US" sz="2400" kern="100" dirty="0">
                <a:solidFill>
                  <a:srgbClr val="000000"/>
                </a:solidFill>
                <a:latin typeface="微软雅黑"/>
                <a:cs typeface="Times New Roman" panose="02020603050405020304" pitchFamily="18" charset="0"/>
              </a:rPr>
              <a:t>和</a:t>
            </a:r>
            <a:r>
              <a:rPr lang="zh-CN" altLang="en-US" sz="2400" b="1" kern="100" dirty="0">
                <a:solidFill>
                  <a:srgbClr val="000000"/>
                </a:solidFill>
                <a:latin typeface="微软雅黑"/>
                <a:cs typeface="Times New Roman" panose="02020603050405020304" pitchFamily="18" charset="0"/>
              </a:rPr>
              <a:t>相关系数</a:t>
            </a:r>
            <a:r>
              <a:rPr lang="zh-CN" altLang="en-US" sz="2400" kern="100" dirty="0">
                <a:solidFill>
                  <a:srgbClr val="000000"/>
                </a:solidFill>
                <a:latin typeface="微软雅黑"/>
                <a:cs typeface="Times New Roman" panose="02020603050405020304" pitchFamily="18" charset="0"/>
              </a:rPr>
              <a:t>两个指标。</a:t>
            </a:r>
            <a:endParaRPr lang="en-US" altLang="zh-CN" sz="2400" kern="100" dirty="0">
              <a:solidFill>
                <a:srgbClr val="000000"/>
              </a:solidFill>
              <a:latin typeface="微软雅黑"/>
              <a:cs typeface="Times New Roman" panose="02020603050405020304" pitchFamily="18" charset="0"/>
            </a:endParaRPr>
          </a:p>
          <a:p>
            <a:pPr lvl="0" indent="266700" algn="just">
              <a:lnSpc>
                <a:spcPct val="120000"/>
              </a:lnSpc>
            </a:pPr>
            <a:r>
              <a:rPr lang="en-US" altLang="zh-CN" sz="2400" dirty="0">
                <a:solidFill>
                  <a:srgbClr val="000000"/>
                </a:solidFill>
                <a:latin typeface="Times New Roman" panose="02020603050405020304" pitchFamily="18" charset="0"/>
                <a:ea typeface="宋体" panose="02010600030101010101" pitchFamily="2" charset="-122"/>
              </a:rPr>
              <a:t> </a:t>
            </a:r>
            <a:endParaRPr lang="zh-CN" altLang="en-US" dirty="0"/>
          </a:p>
        </p:txBody>
      </p:sp>
    </p:spTree>
    <p:extLst>
      <p:ext uri="{BB962C8B-B14F-4D97-AF65-F5344CB8AC3E}">
        <p14:creationId xmlns:p14="http://schemas.microsoft.com/office/powerpoint/2010/main" val="2953161292"/>
      </p:ext>
    </p:extLst>
  </p:cSld>
  <p:clrMapOvr>
    <a:masterClrMapping/>
  </p:clrMapOvr>
  <p:transition spd="slow" advTm="3000">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9" name="矩形 8"/>
          <p:cNvSpPr/>
          <p:nvPr/>
        </p:nvSpPr>
        <p:spPr>
          <a:xfrm>
            <a:off x="484700" y="175146"/>
            <a:ext cx="5028366" cy="523220"/>
          </a:xfrm>
          <a:prstGeom prst="rect">
            <a:avLst/>
          </a:prstGeom>
        </p:spPr>
        <p:txBody>
          <a:bodyPr wrap="square">
            <a:spAutoFit/>
          </a:bodyPr>
          <a:lstStyle/>
          <a:p>
            <a:pPr>
              <a:defRPr/>
            </a:pPr>
            <a:r>
              <a:rPr lang="zh-CN" altLang="en-US" sz="2800" b="1" dirty="0" smtClean="0"/>
              <a:t>（</a:t>
            </a:r>
            <a:r>
              <a:rPr lang="zh-CN" altLang="en-US" sz="2800" b="1" dirty="0"/>
              <a:t>一）单利终值与现值的计算</a:t>
            </a:r>
          </a:p>
        </p:txBody>
      </p:sp>
      <mc:AlternateContent xmlns:mc="http://schemas.openxmlformats.org/markup-compatibility/2006" xmlns:a14="http://schemas.microsoft.com/office/drawing/2010/main">
        <mc:Choice Requires="a14">
          <p:sp>
            <p:nvSpPr>
              <p:cNvPr id="2" name="矩形 1"/>
              <p:cNvSpPr/>
              <p:nvPr/>
            </p:nvSpPr>
            <p:spPr>
              <a:xfrm>
                <a:off x="292608" y="1119914"/>
                <a:ext cx="11274552" cy="4297267"/>
              </a:xfrm>
              <a:prstGeom prst="rect">
                <a:avLst/>
              </a:prstGeom>
            </p:spPr>
            <p:txBody>
              <a:bodyPr wrap="square">
                <a:spAutoFit/>
              </a:bodyPr>
              <a:lstStyle/>
              <a:p>
                <a:pPr indent="267970">
                  <a:lnSpc>
                    <a:spcPct val="120000"/>
                  </a:lnSpc>
                </a:pPr>
                <a:r>
                  <a:rPr lang="zh-CN" altLang="zh-CN" sz="2400" b="1" kern="100" dirty="0">
                    <a:latin typeface="+mj-ea"/>
                    <a:ea typeface="+mj-ea"/>
                    <a:cs typeface="Times New Roman" panose="02020603050405020304" pitchFamily="18" charset="0"/>
                  </a:rPr>
                  <a:t>例题</a:t>
                </a:r>
                <a:r>
                  <a:rPr lang="en-US" altLang="zh-CN" sz="2400" b="1" kern="100" dirty="0">
                    <a:effectLst/>
                    <a:latin typeface="+mj-ea"/>
                    <a:ea typeface="+mj-ea"/>
                    <a:cs typeface="Times New Roman" panose="02020603050405020304" pitchFamily="18" charset="0"/>
                  </a:rPr>
                  <a:t>2-1</a:t>
                </a:r>
                <a:r>
                  <a:rPr lang="zh-CN" altLang="zh-CN" sz="2400" b="1" kern="100" dirty="0">
                    <a:effectLst/>
                    <a:latin typeface="+mj-ea"/>
                    <a:ea typeface="+mj-ea"/>
                    <a:cs typeface="Times New Roman" panose="02020603050405020304" pitchFamily="18" charset="0"/>
                  </a:rPr>
                  <a:t>：</a:t>
                </a:r>
                <a:r>
                  <a:rPr lang="zh-CN" altLang="zh-CN" sz="2400" kern="100" dirty="0">
                    <a:effectLst/>
                    <a:latin typeface="+mj-ea"/>
                    <a:ea typeface="+mj-ea"/>
                    <a:cs typeface="Times New Roman" panose="02020603050405020304" pitchFamily="18" charset="0"/>
                  </a:rPr>
                  <a:t>小张将一笔闲置的资金</a:t>
                </a:r>
                <a:r>
                  <a:rPr lang="en-US" altLang="zh-CN" sz="2400" kern="100" dirty="0">
                    <a:effectLst/>
                    <a:latin typeface="+mj-ea"/>
                    <a:ea typeface="+mj-ea"/>
                    <a:cs typeface="Times New Roman" panose="02020603050405020304" pitchFamily="18" charset="0"/>
                  </a:rPr>
                  <a:t>20000</a:t>
                </a:r>
                <a:r>
                  <a:rPr lang="zh-CN" altLang="zh-CN" sz="2400" kern="100" dirty="0">
                    <a:effectLst/>
                    <a:latin typeface="+mj-ea"/>
                    <a:ea typeface="+mj-ea"/>
                    <a:cs typeface="Times New Roman" panose="02020603050405020304" pitchFamily="18" charset="0"/>
                  </a:rPr>
                  <a:t>元存入银行，单利计算，按现行一年期的银行利率</a:t>
                </a:r>
                <a:r>
                  <a:rPr lang="en-US" altLang="zh-CN" sz="2400" kern="100" dirty="0">
                    <a:effectLst/>
                    <a:latin typeface="+mj-ea"/>
                    <a:ea typeface="+mj-ea"/>
                    <a:cs typeface="Times New Roman" panose="02020603050405020304" pitchFamily="18" charset="0"/>
                  </a:rPr>
                  <a:t>3%</a:t>
                </a:r>
                <a:r>
                  <a:rPr lang="zh-CN" altLang="zh-CN" sz="2400" kern="100" dirty="0">
                    <a:effectLst/>
                    <a:latin typeface="+mj-ea"/>
                    <a:ea typeface="+mj-ea"/>
                    <a:cs typeface="Times New Roman" panose="02020603050405020304" pitchFamily="18" charset="0"/>
                  </a:rPr>
                  <a:t>进行计算，</a:t>
                </a:r>
                <a:r>
                  <a:rPr lang="en-US" altLang="zh-CN" sz="2400" kern="100" dirty="0">
                    <a:effectLst/>
                    <a:latin typeface="+mj-ea"/>
                    <a:ea typeface="+mj-ea"/>
                    <a:cs typeface="Times New Roman" panose="02020603050405020304" pitchFamily="18" charset="0"/>
                  </a:rPr>
                  <a:t>5</a:t>
                </a:r>
                <a:r>
                  <a:rPr lang="zh-CN" altLang="zh-CN" sz="2400" kern="100" dirty="0">
                    <a:effectLst/>
                    <a:latin typeface="+mj-ea"/>
                    <a:ea typeface="+mj-ea"/>
                    <a:cs typeface="Times New Roman" panose="02020603050405020304" pitchFamily="18" charset="0"/>
                  </a:rPr>
                  <a:t>年后的</a:t>
                </a:r>
                <a:r>
                  <a:rPr lang="zh-CN" altLang="zh-CN" sz="2400" b="1" kern="100" dirty="0">
                    <a:effectLst/>
                    <a:latin typeface="+mj-ea"/>
                    <a:ea typeface="+mj-ea"/>
                    <a:cs typeface="Times New Roman" panose="02020603050405020304" pitchFamily="18" charset="0"/>
                  </a:rPr>
                  <a:t>终值</a:t>
                </a:r>
                <a:r>
                  <a:rPr lang="zh-CN" altLang="zh-CN" sz="2400" kern="100" dirty="0">
                    <a:effectLst/>
                    <a:latin typeface="+mj-ea"/>
                    <a:ea typeface="+mj-ea"/>
                    <a:cs typeface="Times New Roman" panose="02020603050405020304" pitchFamily="18" charset="0"/>
                  </a:rPr>
                  <a:t>为多少</a:t>
                </a:r>
                <a:r>
                  <a:rPr lang="zh-CN" altLang="zh-CN" sz="2400" kern="100" dirty="0" smtClean="0">
                    <a:effectLst/>
                    <a:latin typeface="+mj-ea"/>
                    <a:ea typeface="+mj-ea"/>
                    <a:cs typeface="Times New Roman" panose="02020603050405020304" pitchFamily="18" charset="0"/>
                  </a:rPr>
                  <a:t>？</a:t>
                </a:r>
                <a:endParaRPr lang="en-US" altLang="zh-CN" sz="2400" kern="100" dirty="0" smtClean="0">
                  <a:effectLst/>
                  <a:latin typeface="+mj-ea"/>
                  <a:ea typeface="+mj-ea"/>
                  <a:cs typeface="Times New Roman" panose="02020603050405020304" pitchFamily="18" charset="0"/>
                </a:endParaRPr>
              </a:p>
              <a:p>
                <a:pPr indent="267970">
                  <a:lnSpc>
                    <a:spcPct val="120000"/>
                  </a:lnSpc>
                </a:pPr>
                <a:endParaRPr lang="zh-CN" altLang="zh-CN" sz="2400" kern="100" dirty="0">
                  <a:effectLst/>
                  <a:latin typeface="+mj-ea"/>
                  <a:ea typeface="+mj-ea"/>
                  <a:cs typeface="Times New Roman" panose="02020603050405020304" pitchFamily="18" charset="0"/>
                </a:endParaRPr>
              </a:p>
              <a:p>
                <a:pPr indent="266700" algn="just">
                  <a:lnSpc>
                    <a:spcPct val="120000"/>
                  </a:lnSpc>
                  <a:spcAft>
                    <a:spcPts val="0"/>
                  </a:spcAft>
                </a:pPr>
                <a:r>
                  <a:rPr lang="en-US" altLang="zh-CN" sz="2400" kern="100" dirty="0">
                    <a:effectLst/>
                    <a:latin typeface="+mj-ea"/>
                    <a:ea typeface="+mj-ea"/>
                    <a:cs typeface="Times New Roman" panose="02020603050405020304" pitchFamily="18" charset="0"/>
                  </a:rPr>
                  <a:t>F</a:t>
                </a:r>
                <a:r>
                  <a:rPr lang="zh-CN" altLang="zh-CN" sz="2400" kern="100" dirty="0">
                    <a:effectLst/>
                    <a:latin typeface="+mj-ea"/>
                    <a:ea typeface="+mj-ea"/>
                    <a:cs typeface="Times New Roman" panose="02020603050405020304" pitchFamily="18" charset="0"/>
                  </a:rPr>
                  <a:t>＝</a:t>
                </a:r>
                <a:r>
                  <a:rPr lang="en-US" altLang="zh-CN" sz="2400" kern="100" dirty="0">
                    <a:effectLst/>
                    <a:latin typeface="+mj-ea"/>
                    <a:ea typeface="+mj-ea"/>
                    <a:cs typeface="Times New Roman" panose="02020603050405020304" pitchFamily="18" charset="0"/>
                  </a:rPr>
                  <a:t>20000</a:t>
                </a:r>
                <a:r>
                  <a:rPr lang="en-US" altLang="zh-CN" sz="2400" kern="0" dirty="0">
                    <a:solidFill>
                      <a:srgbClr val="333333"/>
                    </a:solidFill>
                    <a:effectLst/>
                    <a:latin typeface="+mj-ea"/>
                    <a:ea typeface="+mj-ea"/>
                    <a:cs typeface="Times New Roman" panose="02020603050405020304" pitchFamily="18" charset="0"/>
                  </a:rPr>
                  <a:t>×</a:t>
                </a:r>
                <a:r>
                  <a:rPr lang="zh-CN" altLang="zh-CN" sz="2400" kern="0" dirty="0">
                    <a:solidFill>
                      <a:srgbClr val="333333"/>
                    </a:solidFill>
                    <a:effectLst/>
                    <a:latin typeface="+mj-ea"/>
                    <a:ea typeface="+mj-ea"/>
                    <a:cs typeface="Times New Roman" panose="02020603050405020304" pitchFamily="18" charset="0"/>
                  </a:rPr>
                  <a:t>（</a:t>
                </a:r>
                <a:r>
                  <a:rPr lang="en-US" altLang="zh-CN" sz="2400" kern="0" dirty="0">
                    <a:solidFill>
                      <a:srgbClr val="333333"/>
                    </a:solidFill>
                    <a:effectLst/>
                    <a:latin typeface="+mj-ea"/>
                    <a:ea typeface="+mj-ea"/>
                    <a:cs typeface="Times New Roman" panose="02020603050405020304" pitchFamily="18" charset="0"/>
                  </a:rPr>
                  <a:t>1+3%×5</a:t>
                </a:r>
                <a:r>
                  <a:rPr lang="zh-CN" altLang="zh-CN" sz="2400" kern="0" dirty="0">
                    <a:solidFill>
                      <a:srgbClr val="333333"/>
                    </a:solidFill>
                    <a:effectLst/>
                    <a:latin typeface="+mj-ea"/>
                    <a:ea typeface="+mj-ea"/>
                    <a:cs typeface="Times New Roman" panose="02020603050405020304" pitchFamily="18" charset="0"/>
                  </a:rPr>
                  <a:t>）＝</a:t>
                </a:r>
                <a:r>
                  <a:rPr lang="en-US" altLang="zh-CN" sz="2400" kern="0" dirty="0">
                    <a:solidFill>
                      <a:srgbClr val="333333"/>
                    </a:solidFill>
                    <a:effectLst/>
                    <a:latin typeface="+mj-ea"/>
                    <a:ea typeface="+mj-ea"/>
                    <a:cs typeface="Times New Roman" panose="02020603050405020304" pitchFamily="18" charset="0"/>
                  </a:rPr>
                  <a:t>23000</a:t>
                </a:r>
                <a:r>
                  <a:rPr lang="zh-CN" altLang="zh-CN" sz="2400" kern="0" dirty="0">
                    <a:solidFill>
                      <a:srgbClr val="333333"/>
                    </a:solidFill>
                    <a:effectLst/>
                    <a:latin typeface="+mj-ea"/>
                    <a:ea typeface="+mj-ea"/>
                    <a:cs typeface="Times New Roman" panose="02020603050405020304" pitchFamily="18" charset="0"/>
                  </a:rPr>
                  <a:t>（元）</a:t>
                </a:r>
                <a:endParaRPr lang="zh-CN" altLang="zh-CN" sz="2400" kern="100" dirty="0">
                  <a:effectLst/>
                  <a:latin typeface="+mj-ea"/>
                  <a:ea typeface="+mj-ea"/>
                  <a:cs typeface="Times New Roman" panose="02020603050405020304" pitchFamily="18" charset="0"/>
                </a:endParaRPr>
              </a:p>
              <a:p>
                <a:pPr indent="267970">
                  <a:lnSpc>
                    <a:spcPct val="120000"/>
                  </a:lnSpc>
                </a:pPr>
                <a:endParaRPr lang="en-US" altLang="zh-CN" sz="2400" b="1" kern="100" dirty="0" smtClean="0">
                  <a:effectLst/>
                  <a:latin typeface="+mj-ea"/>
                  <a:ea typeface="+mj-ea"/>
                  <a:cs typeface="Times New Roman" panose="02020603050405020304" pitchFamily="18" charset="0"/>
                </a:endParaRPr>
              </a:p>
              <a:p>
                <a:pPr indent="267970">
                  <a:lnSpc>
                    <a:spcPct val="120000"/>
                  </a:lnSpc>
                </a:pPr>
                <a:r>
                  <a:rPr lang="zh-CN" altLang="zh-CN" sz="2400" b="1" kern="100" dirty="0" smtClean="0">
                    <a:effectLst/>
                    <a:latin typeface="+mj-ea"/>
                    <a:ea typeface="+mj-ea"/>
                    <a:cs typeface="Times New Roman" panose="02020603050405020304" pitchFamily="18" charset="0"/>
                  </a:rPr>
                  <a:t>例题</a:t>
                </a:r>
                <a:r>
                  <a:rPr lang="en-US" altLang="zh-CN" sz="2400" b="1" kern="100" dirty="0">
                    <a:effectLst/>
                    <a:latin typeface="+mj-ea"/>
                    <a:ea typeface="+mj-ea"/>
                    <a:cs typeface="Times New Roman" panose="02020603050405020304" pitchFamily="18" charset="0"/>
                  </a:rPr>
                  <a:t>2-2</a:t>
                </a:r>
                <a:r>
                  <a:rPr lang="zh-CN" altLang="zh-CN" sz="2400" b="1" kern="100" dirty="0">
                    <a:effectLst/>
                    <a:latin typeface="+mj-ea"/>
                    <a:ea typeface="+mj-ea"/>
                    <a:cs typeface="Times New Roman" panose="02020603050405020304" pitchFamily="18" charset="0"/>
                  </a:rPr>
                  <a:t>：</a:t>
                </a:r>
                <a:r>
                  <a:rPr lang="zh-CN" altLang="zh-CN" sz="2400" kern="100" dirty="0">
                    <a:effectLst/>
                    <a:latin typeface="+mj-ea"/>
                    <a:ea typeface="+mj-ea"/>
                    <a:cs typeface="Times New Roman" panose="02020603050405020304" pitchFamily="18" charset="0"/>
                  </a:rPr>
                  <a:t>小张希望在第五年末得到一笔资金</a:t>
                </a:r>
                <a:r>
                  <a:rPr lang="en-US" altLang="zh-CN" sz="2400" kern="100" dirty="0">
                    <a:effectLst/>
                    <a:latin typeface="+mj-ea"/>
                    <a:ea typeface="+mj-ea"/>
                    <a:cs typeface="Times New Roman" panose="02020603050405020304" pitchFamily="18" charset="0"/>
                  </a:rPr>
                  <a:t>5000</a:t>
                </a:r>
                <a:r>
                  <a:rPr lang="zh-CN" altLang="zh-CN" sz="2400" kern="100" dirty="0">
                    <a:effectLst/>
                    <a:latin typeface="+mj-ea"/>
                    <a:ea typeface="+mj-ea"/>
                    <a:cs typeface="Times New Roman" panose="02020603050405020304" pitchFamily="18" charset="0"/>
                  </a:rPr>
                  <a:t>元，单利计算，按现行一年期的银行利率</a:t>
                </a:r>
                <a:r>
                  <a:rPr lang="en-US" altLang="zh-CN" sz="2400" kern="100" dirty="0">
                    <a:effectLst/>
                    <a:latin typeface="+mj-ea"/>
                    <a:ea typeface="+mj-ea"/>
                    <a:cs typeface="Times New Roman" panose="02020603050405020304" pitchFamily="18" charset="0"/>
                  </a:rPr>
                  <a:t>5%</a:t>
                </a:r>
                <a:r>
                  <a:rPr lang="zh-CN" altLang="zh-CN" sz="2400" kern="100" dirty="0">
                    <a:effectLst/>
                    <a:latin typeface="+mj-ea"/>
                    <a:ea typeface="+mj-ea"/>
                    <a:cs typeface="Times New Roman" panose="02020603050405020304" pitchFamily="18" charset="0"/>
                  </a:rPr>
                  <a:t>进行计算，</a:t>
                </a:r>
                <a:r>
                  <a:rPr lang="zh-CN" altLang="zh-CN" sz="2400" b="1" kern="100" dirty="0">
                    <a:effectLst/>
                    <a:latin typeface="+mj-ea"/>
                    <a:ea typeface="+mj-ea"/>
                    <a:cs typeface="Times New Roman" panose="02020603050405020304" pitchFamily="18" charset="0"/>
                  </a:rPr>
                  <a:t>现在</a:t>
                </a:r>
                <a:r>
                  <a:rPr lang="zh-CN" altLang="zh-CN" sz="2400" kern="100" dirty="0">
                    <a:effectLst/>
                    <a:latin typeface="+mj-ea"/>
                    <a:ea typeface="+mj-ea"/>
                    <a:cs typeface="Times New Roman" panose="02020603050405020304" pitchFamily="18" charset="0"/>
                  </a:rPr>
                  <a:t>需要存入银行多少钱</a:t>
                </a:r>
                <a:r>
                  <a:rPr lang="zh-CN" altLang="zh-CN" sz="2400" kern="100" dirty="0" smtClean="0">
                    <a:effectLst/>
                    <a:latin typeface="+mj-ea"/>
                    <a:ea typeface="+mj-ea"/>
                    <a:cs typeface="Times New Roman" panose="02020603050405020304" pitchFamily="18" charset="0"/>
                  </a:rPr>
                  <a:t>？</a:t>
                </a:r>
                <a:endParaRPr lang="en-US" altLang="zh-CN" sz="2400" kern="100" dirty="0" smtClean="0">
                  <a:effectLst/>
                  <a:latin typeface="+mj-ea"/>
                  <a:ea typeface="+mj-ea"/>
                  <a:cs typeface="Times New Roman" panose="02020603050405020304" pitchFamily="18" charset="0"/>
                </a:endParaRPr>
              </a:p>
              <a:p>
                <a:pPr indent="267970">
                  <a:lnSpc>
                    <a:spcPct val="120000"/>
                  </a:lnSpc>
                </a:pPr>
                <a:endParaRPr lang="zh-CN" altLang="zh-CN" sz="2400" kern="100" dirty="0">
                  <a:effectLst/>
                  <a:latin typeface="+mj-ea"/>
                  <a:ea typeface="+mj-ea"/>
                  <a:cs typeface="Times New Roman" panose="02020603050405020304" pitchFamily="18" charset="0"/>
                </a:endParaRPr>
              </a:p>
              <a:p>
                <a:pPr indent="304800" algn="just">
                  <a:lnSpc>
                    <a:spcPct val="120000"/>
                  </a:lnSpc>
                  <a:spcAft>
                    <a:spcPts val="0"/>
                  </a:spcAft>
                </a:pPr>
                <a:r>
                  <a:rPr lang="en-US" altLang="zh-CN" sz="2400" kern="100" dirty="0">
                    <a:effectLst/>
                    <a:latin typeface="+mj-ea"/>
                    <a:ea typeface="+mj-ea"/>
                    <a:cs typeface="Times New Roman" panose="02020603050405020304" pitchFamily="18" charset="0"/>
                  </a:rPr>
                  <a:t>P</a:t>
                </a:r>
                <a:r>
                  <a:rPr lang="zh-CN" altLang="zh-CN" sz="2400" kern="100" dirty="0">
                    <a:effectLst/>
                    <a:latin typeface="+mj-ea"/>
                    <a:ea typeface="+mj-ea"/>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ea typeface="+mj-ea"/>
                            <a:cs typeface="Times New Roman" panose="02020603050405020304" pitchFamily="18" charset="0"/>
                          </a:rPr>
                        </m:ctrlPr>
                      </m:fPr>
                      <m:num>
                        <m:r>
                          <a:rPr lang="en-US" altLang="zh-CN" sz="2400" kern="100">
                            <a:effectLst/>
                            <a:latin typeface="Cambria Math" panose="02040503050406030204" pitchFamily="18" charset="0"/>
                            <a:ea typeface="+mj-ea"/>
                            <a:cs typeface="Times New Roman" panose="02020603050405020304" pitchFamily="18" charset="0"/>
                          </a:rPr>
                          <m:t>5000</m:t>
                        </m:r>
                      </m:num>
                      <m:den>
                        <m:r>
                          <a:rPr lang="en-US" altLang="zh-CN" sz="2400" kern="100">
                            <a:effectLst/>
                            <a:latin typeface="Cambria Math" panose="02040503050406030204" pitchFamily="18" charset="0"/>
                            <a:ea typeface="+mj-ea"/>
                            <a:cs typeface="Times New Roman" panose="02020603050405020304" pitchFamily="18" charset="0"/>
                          </a:rPr>
                          <m:t>1+</m:t>
                        </m:r>
                        <m:r>
                          <a:rPr lang="en-US" altLang="zh-CN" sz="2400" kern="0">
                            <a:solidFill>
                              <a:srgbClr val="333333"/>
                            </a:solidFill>
                            <a:effectLst/>
                            <a:latin typeface="Cambria Math" panose="02040503050406030204" pitchFamily="18" charset="0"/>
                            <a:ea typeface="+mj-ea"/>
                            <a:cs typeface="Times New Roman" panose="02020603050405020304" pitchFamily="18" charset="0"/>
                          </a:rPr>
                          <m:t>5%×5</m:t>
                        </m:r>
                      </m:den>
                    </m:f>
                  </m:oMath>
                </a14:m>
                <a:r>
                  <a:rPr lang="zh-CN" altLang="zh-CN" sz="2400" kern="100" dirty="0">
                    <a:effectLst/>
                    <a:latin typeface="+mj-ea"/>
                    <a:ea typeface="+mj-ea"/>
                    <a:cs typeface="Times New Roman" panose="02020603050405020304" pitchFamily="18" charset="0"/>
                  </a:rPr>
                  <a:t>＝</a:t>
                </a:r>
                <a:r>
                  <a:rPr lang="en-US" altLang="zh-CN" sz="2400" kern="100" dirty="0">
                    <a:effectLst/>
                    <a:latin typeface="+mj-ea"/>
                    <a:ea typeface="+mj-ea"/>
                    <a:cs typeface="Times New Roman" panose="02020603050405020304" pitchFamily="18" charset="0"/>
                  </a:rPr>
                  <a:t>4000</a:t>
                </a:r>
                <a:r>
                  <a:rPr lang="zh-CN" altLang="zh-CN" sz="2400" kern="100" dirty="0">
                    <a:effectLst/>
                    <a:latin typeface="+mj-ea"/>
                    <a:ea typeface="+mj-ea"/>
                    <a:cs typeface="Times New Roman" panose="02020603050405020304" pitchFamily="18" charset="0"/>
                  </a:rPr>
                  <a:t>（元）</a:t>
                </a:r>
              </a:p>
            </p:txBody>
          </p:sp>
        </mc:Choice>
        <mc:Fallback xmlns="">
          <p:sp>
            <p:nvSpPr>
              <p:cNvPr id="2" name="矩形 1"/>
              <p:cNvSpPr>
                <a:spLocks noRot="1" noChangeAspect="1" noMove="1" noResize="1" noEditPoints="1" noAdjustHandles="1" noChangeArrowheads="1" noChangeShapeType="1" noTextEdit="1"/>
              </p:cNvSpPr>
              <p:nvPr/>
            </p:nvSpPr>
            <p:spPr>
              <a:xfrm>
                <a:off x="292608" y="1119914"/>
                <a:ext cx="11274552" cy="4297267"/>
              </a:xfrm>
              <a:prstGeom prst="rect">
                <a:avLst/>
              </a:prstGeom>
              <a:blipFill>
                <a:blip r:embed="rId2"/>
                <a:stretch>
                  <a:fillRect l="-811" t="-284" b="-14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6831454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341376" y="537704"/>
                <a:ext cx="10448544" cy="2936573"/>
              </a:xfrm>
              <a:prstGeom prst="rect">
                <a:avLst/>
              </a:prstGeom>
            </p:spPr>
            <p:txBody>
              <a:bodyPr wrap="square">
                <a:spAutoFit/>
              </a:bodyPr>
              <a:lstStyle/>
              <a:p>
                <a:pPr marL="0" marR="0" lvl="0" indent="266700" algn="just" defTabSz="457200" rtl="0" eaLnBrk="1" fontAlgn="auto" latinLnBrk="0" hangingPunct="1">
                  <a:lnSpc>
                    <a:spcPct val="120000"/>
                  </a:lnSpc>
                  <a:spcBef>
                    <a:spcPts val="0"/>
                  </a:spcBef>
                  <a:spcAft>
                    <a:spcPts val="0"/>
                  </a:spcAft>
                  <a:buClrTx/>
                  <a:buSzTx/>
                  <a:buFontTx/>
                  <a:buNone/>
                  <a:tabLst/>
                  <a:defRPr/>
                </a:pPr>
                <a:r>
                  <a:rPr kumimoji="0" lang="en-US" altLang="zh-CN" sz="24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1</a:t>
                </a:r>
                <a:r>
                  <a:rPr kumimoji="0" lang="en-US" altLang="zh-CN" sz="2400" b="1"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a:t>
                </a:r>
                <a:r>
                  <a:rPr kumimoji="0" lang="zh-CN" altLang="en-US" sz="2400" b="1"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协方差</a:t>
                </a:r>
              </a:p>
              <a:p>
                <a:pPr marL="0" marR="0" lvl="0" indent="266700" algn="just" defTabSz="4572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   协方差</a:t>
                </a:r>
                <a:r>
                  <a:rPr kumimoji="0" lang="zh-CN" altLang="en-US" sz="24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是一个用于度量资产组合中某一资产相对于另一资产投资风险的统计指标</a:t>
                </a:r>
                <a:r>
                  <a:rPr kumimoji="0" lang="zh-CN" altLang="en-US"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a:t>
                </a:r>
                <a:r>
                  <a:rPr kumimoji="0" lang="zh-CN" altLang="en-US" sz="24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比如：</a:t>
                </a:r>
                <a:r>
                  <a:rPr kumimoji="0" lang="zh-CN" altLang="en-US"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如果</a:t>
                </a:r>
                <a:r>
                  <a:rPr kumimoji="0" lang="en-US" altLang="zh-CN"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A</a:t>
                </a:r>
                <a:r>
                  <a:rPr kumimoji="0" lang="zh-CN" altLang="en-US"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证券的价格由衰退转向繁荣而上升的话，而</a:t>
                </a:r>
                <a:r>
                  <a:rPr kumimoji="0" lang="en-US" altLang="zh-CN"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B</a:t>
                </a:r>
                <a:r>
                  <a:rPr kumimoji="0" lang="zh-CN" altLang="en-US"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证券此时的价格是上升、下降还是不变？具体计算公式如下：</a:t>
                </a:r>
                <a:endParaRPr kumimoji="0" lang="en-US" altLang="zh-CN"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endParaRPr>
              </a:p>
              <a:p>
                <a:pPr marL="0" marR="0" lvl="0" indent="266700" algn="just" defTabSz="4572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     </a:t>
                </a:r>
              </a:p>
              <a:p>
                <a:pPr marL="0" marR="0" lvl="0" indent="266700" algn="l" defTabSz="4572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                  </a:t>
                </a:r>
                <a:r>
                  <a:rPr kumimoji="0" lang="en-US" altLang="zh-CN" sz="24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mn-cs"/>
                  </a:rPr>
                  <a:t>Cov</a:t>
                </a:r>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14:m>
                  <m:oMath xmlns:m="http://schemas.openxmlformats.org/officeDocument/2006/math">
                    <m:sSub>
                      <m:sSubP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kumimoji="0" lang="en-US" altLang="zh-CN" sz="2400" b="0" i="0"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R</m:t>
                        </m:r>
                      </m:e>
                      <m:sub>
                        <m:r>
                          <a:rPr kumimoji="0" lang="en-US" altLang="zh-CN" sz="2400" b="0" i="0"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1</m:t>
                        </m:r>
                      </m:sub>
                    </m:sSub>
                    <m:r>
                      <a:rPr kumimoji="0" lang="zh-CN" altLang="zh-CN" sz="2400" b="0" i="0"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m:t>
                    </m:r>
                    <m:sSub>
                      <m:sSubP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kumimoji="0" lang="en-US" altLang="zh-CN" sz="2400" b="0" i="0"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R</m:t>
                        </m:r>
                      </m:e>
                      <m:sub>
                        <m:r>
                          <a:rPr kumimoji="0" lang="en-US" altLang="zh-CN" sz="2400" b="0" i="0"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2</m:t>
                        </m:r>
                      </m:sub>
                    </m:sSub>
                  </m:oMath>
                </a14:m>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zh-CN"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1</m:t>
                        </m:r>
                      </m:num>
                      <m:den>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𝑛</m:t>
                        </m:r>
                      </m:den>
                    </m:f>
                    <m:nary>
                      <m:naryPr>
                        <m:chr m:val="∑"/>
                        <m:limLoc m:val="undOv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naryPr>
                      <m: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𝑖</m:t>
                        </m:r>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=1</m:t>
                        </m:r>
                      </m:sub>
                      <m:sup>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𝑛</m:t>
                        </m:r>
                      </m:sup>
                      <m:e>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m:t>
                        </m:r>
                        <m:sSub>
                          <m:sSubP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𝑅</m:t>
                            </m:r>
                          </m:e>
                          <m: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1</m:t>
                            </m:r>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𝑖</m:t>
                            </m:r>
                          </m:sub>
                        </m:s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 −</m:t>
                        </m:r>
                        <m:sSub>
                          <m:sSubP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acc>
                              <m:accPr>
                                <m:chr m:val="̅"/>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accPr>
                              <m:e>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𝑅</m:t>
                                </m:r>
                              </m:e>
                            </m:acc>
                          </m:e>
                          <m: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1</m:t>
                            </m:r>
                          </m:sub>
                        </m:s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m:t>
                        </m:r>
                        <m:sSub>
                          <m:sSubP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𝑅</m:t>
                            </m:r>
                          </m:e>
                          <m: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2</m:t>
                            </m:r>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𝑖</m:t>
                            </m:r>
                          </m:sub>
                        </m:s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 −</m:t>
                        </m:r>
                        <m:sSub>
                          <m:sSubPr>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acc>
                              <m:accPr>
                                <m:chr m:val="̅"/>
                                <m:ctrlPr>
                                  <a:rPr kumimoji="0" lang="zh-CN" altLang="zh-CN" sz="2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accPr>
                              <m:e>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𝑅</m:t>
                                </m:r>
                              </m:e>
                            </m:acc>
                          </m:e>
                          <m: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2</m:t>
                            </m:r>
                          </m:sub>
                        </m:sSub>
                        <m:r>
                          <a:rPr kumimoji="0" lang="en-US" altLang="zh-CN" sz="2400" b="0" i="1" u="none" strike="noStrike" kern="1200" cap="none" spc="0" normalizeH="0" baseline="0" noProof="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18" charset="0"/>
                          </a:rPr>
                          <m:t>)</m:t>
                        </m:r>
                      </m:e>
                    </m:nary>
                  </m:oMath>
                </a14:m>
                <a:r>
                  <a:rPr kumimoji="0" lang="en-US" altLang="zh-CN" sz="24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en-US" altLang="zh-CN" sz="24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                        </a:t>
                </a:r>
              </a:p>
            </p:txBody>
          </p:sp>
        </mc:Choice>
        <mc:Fallback xmlns="">
          <p:sp>
            <p:nvSpPr>
              <p:cNvPr id="2" name="矩形 1"/>
              <p:cNvSpPr>
                <a:spLocks noRot="1" noChangeAspect="1" noMove="1" noResize="1" noEditPoints="1" noAdjustHandles="1" noChangeArrowheads="1" noChangeShapeType="1" noTextEdit="1"/>
              </p:cNvSpPr>
              <p:nvPr/>
            </p:nvSpPr>
            <p:spPr>
              <a:xfrm>
                <a:off x="341376" y="537704"/>
                <a:ext cx="10448544" cy="2936573"/>
              </a:xfrm>
              <a:prstGeom prst="rect">
                <a:avLst/>
              </a:prstGeom>
              <a:blipFill>
                <a:blip r:embed="rId2"/>
                <a:stretch>
                  <a:fillRect l="-875" t="-415" r="-87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p:cNvSpPr/>
              <p:nvPr/>
            </p:nvSpPr>
            <p:spPr>
              <a:xfrm>
                <a:off x="238506" y="3921657"/>
                <a:ext cx="10654284" cy="1569660"/>
              </a:xfrm>
              <a:prstGeom prst="rect">
                <a:avLst/>
              </a:prstGeom>
            </p:spPr>
            <p:txBody>
              <a:bodyPr wrap="square">
                <a:spAutoFit/>
              </a:bodyPr>
              <a:lstStyle/>
              <a:p>
                <a:pPr marL="0" marR="0" lvl="0" indent="266700" algn="just" defTabSz="4572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    </a:t>
                </a:r>
                <a:r>
                  <a:rPr kumimoji="0" lang="zh-CN" altLang="zh-CN" sz="2000" b="0"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其中</a:t>
                </a:r>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a:t>
                </a:r>
                <a:r>
                  <a:rPr kumimoji="0" lang="en-US" altLang="zh-CN" sz="2000" b="0" i="0" u="none" strike="noStrike" kern="100" cap="none" spc="0" normalizeH="0" baseline="0" noProof="0" dirty="0" err="1">
                    <a:ln>
                      <a:noFill/>
                    </a:ln>
                    <a:solidFill>
                      <a:srgbClr val="000000"/>
                    </a:solidFill>
                    <a:effectLst/>
                    <a:uLnTx/>
                    <a:uFillTx/>
                    <a:latin typeface="微软雅黑"/>
                    <a:ea typeface="微软雅黑"/>
                    <a:cs typeface="Times New Roman" panose="02020603050405020304" pitchFamily="18" charset="0"/>
                  </a:rPr>
                  <a:t>Cov</a:t>
                </a:r>
                <a:r>
                  <a:rPr kumimoji="0" lang="en-US"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a:t>
                </a:r>
                <a14:m>
                  <m:oMath xmlns:m="http://schemas.openxmlformats.org/officeDocument/2006/math">
                    <m:sSub>
                      <m:sSubPr>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sSubPr>
                      <m:e>
                        <m:r>
                          <m:rPr>
                            <m:sty m:val="p"/>
                          </m:rPr>
                          <a:rPr kumimoji="0" lang="en-US" altLang="zh-CN" sz="2000" b="0" i="0"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R</m:t>
                        </m:r>
                      </m:e>
                      <m:sub>
                        <m:r>
                          <a:rPr kumimoji="0" lang="en-US" altLang="zh-CN" sz="2000" b="0" i="0"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1</m:t>
                        </m:r>
                      </m:sub>
                    </m:sSub>
                    <m:r>
                      <a:rPr kumimoji="0" lang="zh-CN" altLang="zh-CN" sz="2000" b="0" i="0"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m:t>
                    </m:r>
                    <m:sSub>
                      <m:sSubPr>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sSubPr>
                      <m:e>
                        <m:r>
                          <m:rPr>
                            <m:sty m:val="p"/>
                          </m:rPr>
                          <a:rPr kumimoji="0" lang="en-US" altLang="zh-CN" sz="2000" b="0" i="0"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R</m:t>
                        </m:r>
                      </m:e>
                      <m:sub>
                        <m:r>
                          <a:rPr kumimoji="0" lang="en-US" altLang="zh-CN" sz="2000" b="0" i="0"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2</m:t>
                        </m:r>
                      </m:sub>
                    </m:sSub>
                  </m:oMath>
                </a14:m>
                <a:r>
                  <a:rPr kumimoji="0" lang="en-US"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a:t>
                </a:r>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表示投资于两种资产报酬率的协方差；</a:t>
                </a:r>
                <a14:m>
                  <m:oMath xmlns:m="http://schemas.openxmlformats.org/officeDocument/2006/math">
                    <m:sSub>
                      <m:sSubPr>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sSubPr>
                      <m:e>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𝑅</m:t>
                        </m:r>
                      </m:e>
                      <m:sub>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1</m:t>
                        </m:r>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𝑖</m:t>
                        </m:r>
                      </m:sub>
                    </m:sSub>
                  </m:oMath>
                </a14:m>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表示在第</a:t>
                </a:r>
                <a:r>
                  <a:rPr kumimoji="0" lang="en-US" altLang="zh-CN" sz="2000" b="0" i="0" u="none" strike="noStrike" kern="100" cap="none" spc="0" normalizeH="0" baseline="0" noProof="0" dirty="0" err="1">
                    <a:ln>
                      <a:noFill/>
                    </a:ln>
                    <a:solidFill>
                      <a:srgbClr val="000000"/>
                    </a:solidFill>
                    <a:effectLst/>
                    <a:uLnTx/>
                    <a:uFillTx/>
                    <a:latin typeface="微软雅黑"/>
                    <a:ea typeface="微软雅黑"/>
                    <a:cs typeface="Times New Roman" panose="02020603050405020304" pitchFamily="18" charset="0"/>
                  </a:rPr>
                  <a:t>i</a:t>
                </a:r>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种投资组合下投资于第一种资产的投资报酬率；</a:t>
                </a:r>
                <a14:m>
                  <m:oMath xmlns:m="http://schemas.openxmlformats.org/officeDocument/2006/math">
                    <m:sSub>
                      <m:sSubPr>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sSubPr>
                      <m:e>
                        <m:acc>
                          <m:accPr>
                            <m:chr m:val="̅"/>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accPr>
                          <m:e>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𝑅</m:t>
                            </m:r>
                          </m:e>
                        </m:acc>
                      </m:e>
                      <m:sub>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1</m:t>
                        </m:r>
                      </m:sub>
                    </m:sSub>
                  </m:oMath>
                </a14:m>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为投资于第一种资产的预期报酬率；</a:t>
                </a:r>
                <a14:m>
                  <m:oMath xmlns:m="http://schemas.openxmlformats.org/officeDocument/2006/math">
                    <m:sSub>
                      <m:sSubPr>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sSubPr>
                      <m:e>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𝑅</m:t>
                        </m:r>
                      </m:e>
                      <m:sub>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2</m:t>
                        </m:r>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𝑖</m:t>
                        </m:r>
                      </m:sub>
                    </m:sSub>
                  </m:oMath>
                </a14:m>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表示在第</a:t>
                </a:r>
                <a:r>
                  <a:rPr kumimoji="0" lang="en-US" altLang="zh-CN" sz="2000" b="0" i="0" u="none" strike="noStrike" kern="100" cap="none" spc="0" normalizeH="0" baseline="0" noProof="0" dirty="0" err="1">
                    <a:ln>
                      <a:noFill/>
                    </a:ln>
                    <a:solidFill>
                      <a:srgbClr val="000000"/>
                    </a:solidFill>
                    <a:effectLst/>
                    <a:uLnTx/>
                    <a:uFillTx/>
                    <a:latin typeface="微软雅黑"/>
                    <a:ea typeface="微软雅黑"/>
                    <a:cs typeface="Times New Roman" panose="02020603050405020304" pitchFamily="18" charset="0"/>
                  </a:rPr>
                  <a:t>i</a:t>
                </a:r>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种投资组合下投资于第二种资产的投资报酬率；</a:t>
                </a:r>
                <a14:m>
                  <m:oMath xmlns:m="http://schemas.openxmlformats.org/officeDocument/2006/math">
                    <m:sSub>
                      <m:sSubPr>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sSubPr>
                      <m:e>
                        <m:acc>
                          <m:accPr>
                            <m:chr m:val="̅"/>
                            <m:ctrlPr>
                              <a:rPr kumimoji="0" lang="zh-CN"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ctrlPr>
                          </m:accPr>
                          <m:e>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𝑅</m:t>
                            </m:r>
                          </m:e>
                        </m:acc>
                      </m:e>
                      <m:sub>
                        <m:r>
                          <a:rPr kumimoji="0" lang="en-US" altLang="zh-CN" sz="2000" b="0" i="1" u="none" strike="noStrike" kern="100" cap="none" spc="0" normalizeH="0" baseline="0" noProof="0">
                            <a:ln>
                              <a:noFill/>
                            </a:ln>
                            <a:solidFill>
                              <a:srgbClr val="000000"/>
                            </a:solidFill>
                            <a:effectLst/>
                            <a:uLnTx/>
                            <a:uFillTx/>
                            <a:latin typeface="Cambria Math" panose="02040503050406030204" pitchFamily="18" charset="0"/>
                            <a:cs typeface="Times New Roman" panose="02020603050405020304" pitchFamily="18" charset="0"/>
                          </a:rPr>
                          <m:t>2</m:t>
                        </m:r>
                      </m:sub>
                    </m:sSub>
                  </m:oMath>
                </a14:m>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为投资于第二种资产的预期报酬率；</a:t>
                </a:r>
                <a:r>
                  <a:rPr kumimoji="0" lang="en-US"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n</a:t>
                </a:r>
                <a:r>
                  <a:rPr kumimoji="0" lang="zh-CN" altLang="zh-CN" sz="2000" b="0"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rPr>
                  <a:t>表示不同资产组合的种类数。</a:t>
                </a:r>
              </a:p>
            </p:txBody>
          </p:sp>
        </mc:Choice>
        <mc:Fallback xmlns="">
          <p:sp>
            <p:nvSpPr>
              <p:cNvPr id="3" name="矩形 2"/>
              <p:cNvSpPr>
                <a:spLocks noRot="1" noChangeAspect="1" noMove="1" noResize="1" noEditPoints="1" noAdjustHandles="1" noChangeArrowheads="1" noChangeShapeType="1" noTextEdit="1"/>
              </p:cNvSpPr>
              <p:nvPr/>
            </p:nvSpPr>
            <p:spPr>
              <a:xfrm>
                <a:off x="238506" y="3921657"/>
                <a:ext cx="10654284" cy="1569660"/>
              </a:xfrm>
              <a:prstGeom prst="rect">
                <a:avLst/>
              </a:prstGeom>
              <a:blipFill>
                <a:blip r:embed="rId3"/>
                <a:stretch>
                  <a:fillRect l="-572" r="-629" b="-38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98635785"/>
      </p:ext>
    </p:extLst>
  </p:cSld>
  <p:clrMapOvr>
    <a:masterClrMapping/>
  </p:clrMapOvr>
  <p:transition spd="slow" advTm="3000">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307467" y="667893"/>
                <a:ext cx="11436858" cy="5264711"/>
              </a:xfrm>
              <a:prstGeom prst="rect">
                <a:avLst/>
              </a:prstGeom>
            </p:spPr>
            <p:txBody>
              <a:bodyPr wrap="square">
                <a:spAutoFit/>
              </a:bodyPr>
              <a:lstStyle/>
              <a:p>
                <a:pPr indent="266700">
                  <a:lnSpc>
                    <a:spcPct val="120000"/>
                  </a:lnSpc>
                </a:pPr>
                <a:r>
                  <a:rPr lang="en-US" altLang="zh-CN" sz="2400" b="1" kern="100" dirty="0">
                    <a:latin typeface="+mn-ea"/>
                    <a:cs typeface="Times New Roman" panose="02020603050405020304" pitchFamily="18" charset="0"/>
                  </a:rPr>
                  <a:t>2.</a:t>
                </a:r>
                <a:r>
                  <a:rPr lang="zh-CN" altLang="zh-CN" sz="2400" b="1" kern="100" dirty="0">
                    <a:effectLst/>
                    <a:latin typeface="+mn-ea"/>
                    <a:cs typeface="Times New Roman" panose="02020603050405020304" pitchFamily="18" charset="0"/>
                  </a:rPr>
                  <a:t>相关系数</a:t>
                </a:r>
              </a:p>
              <a:p>
                <a:pPr indent="266700" algn="just">
                  <a:lnSpc>
                    <a:spcPct val="120000"/>
                  </a:lnSpc>
                  <a:spcAft>
                    <a:spcPts val="0"/>
                  </a:spcAft>
                </a:pPr>
                <a:r>
                  <a:rPr lang="zh-CN" altLang="zh-CN" sz="2400" kern="100" dirty="0" smtClean="0">
                    <a:effectLst/>
                    <a:latin typeface="+mn-ea"/>
                    <a:cs typeface="Times New Roman" panose="02020603050405020304" pitchFamily="18" charset="0"/>
                  </a:rPr>
                  <a:t>协方差</a:t>
                </a:r>
                <a:r>
                  <a:rPr lang="zh-CN" altLang="zh-CN" sz="2400" kern="100" dirty="0">
                    <a:effectLst/>
                    <a:latin typeface="+mn-ea"/>
                    <a:cs typeface="Times New Roman" panose="02020603050405020304" pitchFamily="18" charset="0"/>
                  </a:rPr>
                  <a:t>除以两种资产报酬率的标准差之积，得出一个与协方差具有相同性质但没有量化的数。这个数称为这两种资产的相关系数，相关系数用</a:t>
                </a:r>
                <a:r>
                  <a:rPr lang="en-US" altLang="zh-CN" sz="2400" kern="100" dirty="0">
                    <a:effectLst/>
                    <a:latin typeface="+mn-ea"/>
                    <a:cs typeface="Times New Roman" panose="02020603050405020304" pitchFamily="18" charset="0"/>
                  </a:rPr>
                  <a:t>ρ</a:t>
                </a:r>
                <a:r>
                  <a:rPr lang="zh-CN" altLang="zh-CN" sz="2400" kern="100" dirty="0">
                    <a:effectLst/>
                    <a:latin typeface="+mn-ea"/>
                    <a:cs typeface="Times New Roman" panose="02020603050405020304" pitchFamily="18" charset="0"/>
                  </a:rPr>
                  <a:t>表示，</a:t>
                </a:r>
                <a:r>
                  <a:rPr lang="en-US" altLang="zh-CN" sz="2400" kern="100" dirty="0">
                    <a:effectLst/>
                    <a:latin typeface="+mn-ea"/>
                    <a:cs typeface="Times New Roman" panose="02020603050405020304" pitchFamily="18" charset="0"/>
                  </a:rPr>
                  <a:t>ρ</a:t>
                </a:r>
                <a:r>
                  <a:rPr lang="zh-CN" altLang="zh-CN" sz="2400" kern="100" dirty="0">
                    <a:effectLst/>
                    <a:latin typeface="+mn-ea"/>
                    <a:cs typeface="Times New Roman" panose="02020603050405020304" pitchFamily="18" charset="0"/>
                  </a:rPr>
                  <a:t>介于</a:t>
                </a:r>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，其计算公式如下：</a:t>
                </a:r>
              </a:p>
              <a:p>
                <a:pPr indent="266700">
                  <a:lnSpc>
                    <a:spcPct val="120000"/>
                  </a:lnSpc>
                </a:pP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𝝆</m:t>
                        </m:r>
                      </m:e>
                      <m:sub>
                        <m:r>
                          <a:rPr lang="en-US" altLang="zh-CN" sz="2400" b="1" i="1" kern="100">
                            <a:effectLst/>
                            <a:latin typeface="Cambria Math" panose="02040503050406030204" pitchFamily="18" charset="0"/>
                            <a:cs typeface="Times New Roman" panose="02020603050405020304" pitchFamily="18" charset="0"/>
                          </a:rPr>
                          <m:t>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sub>
                    </m:sSub>
                  </m:oMath>
                </a14:m>
                <a:r>
                  <a:rPr lang="en-US" altLang="zh-CN" sz="2400" b="1" kern="100" dirty="0">
                    <a:effectLst/>
                    <a:latin typeface="+mn-ea"/>
                    <a:cs typeface="Times New Roman" panose="02020603050405020304" pitchFamily="18" charset="0"/>
                  </a:rPr>
                  <a:t> </a:t>
                </a:r>
                <a:r>
                  <a:rPr lang="zh-CN" altLang="zh-CN" sz="2400" b="1" kern="100" dirty="0">
                    <a:effectLst/>
                    <a:latin typeface="+mn-ea"/>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𝐂𝐨𝐯</m:t>
                        </m:r>
                        <m:r>
                          <a:rPr lang="en-US" altLang="zh-CN" sz="2400" b="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𝟏</m:t>
                            </m:r>
                          </m:sub>
                        </m:sSub>
                        <m:r>
                          <a:rPr lang="zh-CN" altLang="zh-CN" sz="2400" b="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𝟐</m:t>
                            </m:r>
                          </m:sub>
                        </m:sSub>
                        <m:r>
                          <a:rPr lang="en-US" altLang="zh-CN" sz="2400" b="1" kern="100">
                            <a:effectLst/>
                            <a:latin typeface="Cambria Math" panose="02040503050406030204" pitchFamily="18" charset="0"/>
                            <a:cs typeface="Times New Roman" panose="02020603050405020304" pitchFamily="18" charset="0"/>
                          </a:rPr>
                          <m:t>)</m:t>
                        </m:r>
                      </m:num>
                      <m:den>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𝟏</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𝟐</m:t>
                            </m:r>
                          </m:sub>
                        </m:sSub>
                      </m:den>
                    </m:f>
                  </m:oMath>
                </a14:m>
                <a:r>
                  <a:rPr lang="en-US" altLang="zh-CN" sz="2400" b="1" kern="100" dirty="0">
                    <a:effectLst/>
                    <a:latin typeface="+mn-ea"/>
                    <a:cs typeface="Times New Roman" panose="02020603050405020304" pitchFamily="18" charset="0"/>
                  </a:rPr>
                  <a:t>                                             </a:t>
                </a:r>
                <a:endParaRPr lang="en-US" altLang="zh-CN" sz="2400" b="1" kern="100" dirty="0" smtClean="0">
                  <a:effectLst/>
                  <a:latin typeface="+mn-ea"/>
                  <a:cs typeface="Times New Roman" panose="02020603050405020304" pitchFamily="18" charset="0"/>
                </a:endParaRPr>
              </a:p>
              <a:p>
                <a:pPr indent="266700">
                  <a:lnSpc>
                    <a:spcPct val="120000"/>
                  </a:lnSpc>
                </a:pPr>
                <a:r>
                  <a:rPr lang="zh-CN" altLang="zh-CN" sz="2400" kern="100" dirty="0" smtClean="0">
                    <a:effectLst/>
                    <a:latin typeface="+mn-ea"/>
                    <a:cs typeface="Times New Roman" panose="02020603050405020304" pitchFamily="18" charset="0"/>
                  </a:rPr>
                  <a:t>其中</a:t>
                </a:r>
                <a:r>
                  <a:rPr lang="zh-CN" altLang="zh-CN" sz="2400" kern="100" dirty="0">
                    <a:effectLst/>
                    <a:latin typeface="+mn-ea"/>
                    <a:cs typeface="Times New Roman" panose="02020603050405020304" pitchFamily="18" charset="0"/>
                  </a:rPr>
                  <a:t>，</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𝜌</m:t>
                        </m:r>
                      </m:e>
                      <m:sub>
                        <m:r>
                          <a:rPr lang="en-US" altLang="zh-CN" sz="2400" b="0" i="1" kern="100">
                            <a:effectLst/>
                            <a:latin typeface="Cambria Math" panose="02040503050406030204" pitchFamily="18" charset="0"/>
                            <a:cs typeface="Times New Roman" panose="02020603050405020304" pitchFamily="18" charset="0"/>
                          </a:rPr>
                          <m:t>1</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2</m:t>
                        </m:r>
                      </m:sub>
                    </m:sSub>
                  </m:oMath>
                </a14:m>
                <a:r>
                  <a:rPr lang="zh-CN" altLang="zh-CN" sz="2400" kern="100" dirty="0">
                    <a:effectLst/>
                    <a:latin typeface="+mn-ea"/>
                    <a:cs typeface="Times New Roman" panose="02020603050405020304" pitchFamily="18" charset="0"/>
                  </a:rPr>
                  <a:t>表示第一种资产和第二种资产报酬率之间的相关系数；</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1</m:t>
                        </m:r>
                      </m:sub>
                    </m:sSub>
                  </m:oMath>
                </a14:m>
                <a:r>
                  <a:rPr lang="zh-CN" altLang="zh-CN" sz="2400" kern="100" dirty="0">
                    <a:effectLst/>
                    <a:latin typeface="+mn-ea"/>
                    <a:cs typeface="Times New Roman" panose="02020603050405020304" pitchFamily="18" charset="0"/>
                  </a:rPr>
                  <a:t>和</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2</m:t>
                        </m:r>
                      </m:sub>
                    </m:sSub>
                  </m:oMath>
                </a14:m>
                <a:r>
                  <a:rPr lang="zh-CN" altLang="zh-CN" sz="2400" kern="100" dirty="0">
                    <a:effectLst/>
                    <a:latin typeface="+mn-ea"/>
                    <a:cs typeface="Times New Roman" panose="02020603050405020304" pitchFamily="18" charset="0"/>
                  </a:rPr>
                  <a:t>分别表示投资组中两项资产报酬率的标准差</a:t>
                </a:r>
                <a:r>
                  <a:rPr lang="zh-CN" altLang="zh-CN" sz="2400" kern="100" dirty="0" smtClean="0">
                    <a:effectLst/>
                    <a:latin typeface="+mn-ea"/>
                    <a:cs typeface="Times New Roman" panose="02020603050405020304" pitchFamily="18" charset="0"/>
                  </a:rPr>
                  <a:t>。</a:t>
                </a:r>
                <a:endParaRPr lang="en-US" altLang="zh-CN" sz="2400" kern="100" dirty="0" smtClean="0">
                  <a:effectLst/>
                  <a:latin typeface="+mn-ea"/>
                  <a:cs typeface="Times New Roman" panose="02020603050405020304" pitchFamily="18" charset="0"/>
                </a:endParaRPr>
              </a:p>
              <a:p>
                <a:pPr indent="266700">
                  <a:lnSpc>
                    <a:spcPct val="120000"/>
                  </a:lnSpc>
                </a:pPr>
                <a:endParaRPr lang="zh-CN" altLang="zh-CN" sz="2400" kern="100" dirty="0">
                  <a:effectLst/>
                  <a:latin typeface="+mn-ea"/>
                  <a:cs typeface="Times New Roman" panose="02020603050405020304" pitchFamily="18" charset="0"/>
                </a:endParaRPr>
              </a:p>
              <a:p>
                <a:pPr indent="266700" algn="just">
                  <a:lnSpc>
                    <a:spcPct val="120000"/>
                  </a:lnSpc>
                  <a:spcAft>
                    <a:spcPts val="0"/>
                  </a:spcAft>
                </a:pPr>
                <a:r>
                  <a:rPr lang="zh-CN" altLang="en-US" sz="2400" b="1" kern="100" dirty="0" smtClean="0">
                    <a:effectLst/>
                    <a:latin typeface="+mn-ea"/>
                    <a:cs typeface="Times New Roman" panose="02020603050405020304" pitchFamily="18" charset="0"/>
                  </a:rPr>
                  <a:t>由此，可以</a:t>
                </a:r>
                <a:r>
                  <a:rPr lang="zh-CN" altLang="zh-CN" sz="2400" b="1" kern="100" dirty="0" smtClean="0">
                    <a:effectLst/>
                    <a:latin typeface="+mn-ea"/>
                    <a:cs typeface="Times New Roman" panose="02020603050405020304" pitchFamily="18" charset="0"/>
                  </a:rPr>
                  <a:t>推导</a:t>
                </a:r>
                <a:r>
                  <a:rPr lang="zh-CN" altLang="zh-CN" sz="2400" b="1" kern="100" dirty="0">
                    <a:effectLst/>
                    <a:latin typeface="+mn-ea"/>
                    <a:cs typeface="Times New Roman" panose="02020603050405020304" pitchFamily="18" charset="0"/>
                  </a:rPr>
                  <a:t>出协方差的另一个计算</a:t>
                </a:r>
                <a:r>
                  <a:rPr lang="zh-CN" altLang="zh-CN" sz="2400" b="1" kern="100" dirty="0" smtClean="0">
                    <a:effectLst/>
                    <a:latin typeface="+mn-ea"/>
                    <a:cs typeface="Times New Roman" panose="02020603050405020304" pitchFamily="18" charset="0"/>
                  </a:rPr>
                  <a:t>公式：</a:t>
                </a:r>
                <a:endParaRPr lang="zh-CN" altLang="zh-CN" sz="2400" b="1" kern="100" dirty="0">
                  <a:effectLst/>
                  <a:latin typeface="+mn-ea"/>
                  <a:cs typeface="Times New Roman" panose="02020603050405020304" pitchFamily="18" charset="0"/>
                </a:endParaRPr>
              </a:p>
              <a:p>
                <a:pPr indent="266700">
                  <a:lnSpc>
                    <a:spcPct val="120000"/>
                  </a:lnSpc>
                </a:pPr>
                <a14:m>
                  <m:oMath xmlns:m="http://schemas.openxmlformats.org/officeDocument/2006/math">
                    <m:r>
                      <a:rPr lang="en-US" altLang="zh-CN" sz="2400" b="1" i="1" kern="100">
                        <a:effectLst/>
                        <a:latin typeface="Cambria Math" panose="02040503050406030204" pitchFamily="18" charset="0"/>
                        <a:cs typeface="Times New Roman" panose="02020603050405020304" pitchFamily="18" charset="0"/>
                      </a:rPr>
                      <m:t>𝐂𝐨𝐯</m:t>
                    </m:r>
                    <m:r>
                      <a:rPr lang="en-US" altLang="zh-CN" sz="2400" b="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𝟏</m:t>
                        </m:r>
                      </m:sub>
                    </m:sSub>
                    <m:r>
                      <a:rPr lang="zh-CN" altLang="zh-CN" sz="2400" b="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𝟐</m:t>
                        </m:r>
                      </m:sub>
                    </m:sSub>
                    <m:r>
                      <a:rPr lang="en-US" altLang="zh-CN" sz="2400" b="1" kern="100">
                        <a:effectLst/>
                        <a:latin typeface="Cambria Math" panose="02040503050406030204" pitchFamily="18" charset="0"/>
                        <a:cs typeface="Times New Roman" panose="02020603050405020304" pitchFamily="18" charset="0"/>
                      </a:rPr>
                      <m:t>)</m:t>
                    </m:r>
                  </m:oMath>
                </a14:m>
                <a:r>
                  <a:rPr lang="en-US" altLang="zh-CN" sz="2400" b="1" kern="100" dirty="0">
                    <a:effectLst/>
                    <a:latin typeface="+mn-ea"/>
                    <a:cs typeface="Times New Roman" panose="02020603050405020304" pitchFamily="18" charset="0"/>
                  </a:rPr>
                  <a:t> </a:t>
                </a:r>
                <a:r>
                  <a:rPr lang="zh-CN" altLang="zh-CN" sz="2400" b="1" kern="100" dirty="0">
                    <a:effectLst/>
                    <a:latin typeface="+mn-ea"/>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𝝆</m:t>
                        </m:r>
                      </m:e>
                      <m:sub>
                        <m:r>
                          <a:rPr lang="en-US" altLang="zh-CN" sz="2400" b="1" i="1" kern="100">
                            <a:effectLst/>
                            <a:latin typeface="Cambria Math" panose="02040503050406030204" pitchFamily="18" charset="0"/>
                            <a:cs typeface="Times New Roman" panose="02020603050405020304" pitchFamily="18" charset="0"/>
                          </a:rPr>
                          <m:t>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𝟏</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𝟐</m:t>
                        </m:r>
                      </m:sub>
                    </m:sSub>
                  </m:oMath>
                </a14:m>
                <a:r>
                  <a:rPr lang="en-US" altLang="zh-CN" sz="2400" b="1" kern="100" dirty="0">
                    <a:effectLst/>
                    <a:latin typeface="+mn-ea"/>
                    <a:cs typeface="Times New Roman" panose="02020603050405020304" pitchFamily="18" charset="0"/>
                  </a:rPr>
                  <a:t>                                       </a:t>
                </a:r>
                <a:endParaRPr lang="en-US" altLang="zh-CN" sz="2400" b="1" kern="100" dirty="0" smtClean="0">
                  <a:effectLst/>
                  <a:latin typeface="+mn-ea"/>
                  <a:cs typeface="Times New Roman" panose="02020603050405020304" pitchFamily="18" charset="0"/>
                </a:endParaRPr>
              </a:p>
              <a:p>
                <a:pPr indent="266700">
                  <a:lnSpc>
                    <a:spcPct val="120000"/>
                  </a:lnSpc>
                </a:pPr>
                <a:r>
                  <a:rPr lang="zh-CN" altLang="zh-CN" sz="2400" kern="100" dirty="0" smtClean="0">
                    <a:solidFill>
                      <a:srgbClr val="333333"/>
                    </a:solidFill>
                    <a:effectLst/>
                    <a:latin typeface="+mn-ea"/>
                    <a:cs typeface="Times New Roman" panose="02020603050405020304" pitchFamily="18" charset="0"/>
                  </a:rPr>
                  <a:t>可知，</a:t>
                </a:r>
                <a:r>
                  <a:rPr lang="zh-CN" altLang="zh-CN" sz="2400" kern="100" dirty="0" smtClean="0">
                    <a:effectLst/>
                    <a:latin typeface="+mn-ea"/>
                    <a:cs typeface="Times New Roman" panose="02020603050405020304" pitchFamily="18" charset="0"/>
                  </a:rPr>
                  <a:t>相关系数</a:t>
                </a:r>
                <a:r>
                  <a:rPr lang="zh-CN" altLang="zh-CN" sz="2400" kern="100" dirty="0">
                    <a:effectLst/>
                    <a:latin typeface="+mn-ea"/>
                    <a:cs typeface="Times New Roman" panose="02020603050405020304" pitchFamily="18" charset="0"/>
                  </a:rPr>
                  <a:t>的正负与协方差的正负</a:t>
                </a:r>
                <a:r>
                  <a:rPr lang="zh-CN" altLang="zh-CN" sz="2400" kern="100" dirty="0" smtClean="0">
                    <a:effectLst/>
                    <a:latin typeface="+mn-ea"/>
                    <a:cs typeface="Times New Roman" panose="02020603050405020304" pitchFamily="18" charset="0"/>
                  </a:rPr>
                  <a:t>相同</a:t>
                </a:r>
                <a:endParaRPr lang="zh-CN" altLang="zh-CN" sz="2400" kern="100" dirty="0">
                  <a:effectLst/>
                  <a:latin typeface="+mn-ea"/>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307467" y="667893"/>
                <a:ext cx="11436858" cy="5264711"/>
              </a:xfrm>
              <a:prstGeom prst="rect">
                <a:avLst/>
              </a:prstGeom>
              <a:blipFill>
                <a:blip r:embed="rId2"/>
                <a:stretch>
                  <a:fillRect l="-799" t="-232" r="-799" b="-104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78419265"/>
      </p:ext>
    </p:extLst>
  </p:cSld>
  <p:clrMapOvr>
    <a:masterClrMapping/>
  </p:clrMapOvr>
  <p:transition spd="slow" advTm="3000">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矩形 1"/>
          <p:cNvSpPr>
            <a:spLocks noChangeArrowheads="1"/>
          </p:cNvSpPr>
          <p:nvPr/>
        </p:nvSpPr>
        <p:spPr bwMode="auto">
          <a:xfrm>
            <a:off x="325836" y="1035580"/>
            <a:ext cx="11232951" cy="353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355591" algn="just">
              <a:lnSpc>
                <a:spcPct val="120000"/>
              </a:lnSpc>
            </a:pP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  </a:t>
            </a:r>
            <a:r>
              <a:rPr lang="zh-CN" altLang="zh-CN" sz="2667" b="1" kern="100" dirty="0">
                <a:latin typeface="黑体" panose="02010609060101010101" pitchFamily="49" charset="-122"/>
                <a:ea typeface="黑体" panose="02010609060101010101" pitchFamily="49" charset="-122"/>
                <a:cs typeface="Times New Roman" panose="02020603050405020304" pitchFamily="18" charset="0"/>
              </a:rPr>
              <a:t>相关系数</a:t>
            </a:r>
            <a:r>
              <a:rPr lang="en-US" altLang="zh-CN" sz="2667" b="1" kern="100" dirty="0">
                <a:latin typeface="黑体" panose="02010609060101010101" pitchFamily="49" charset="-122"/>
                <a:ea typeface="黑体" panose="02010609060101010101" pitchFamily="49" charset="-122"/>
                <a:cs typeface="Times New Roman" panose="02020603050405020304" pitchFamily="18" charset="0"/>
              </a:rPr>
              <a:t>ρ</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总是介于</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[-1</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667" kern="1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667" kern="100" dirty="0">
              <a:latin typeface="黑体" panose="02010609060101010101" pitchFamily="49" charset="-122"/>
              <a:ea typeface="黑体" panose="02010609060101010101" pitchFamily="49" charset="-122"/>
              <a:cs typeface="Times New Roman" panose="02020603050405020304" pitchFamily="18" charset="0"/>
            </a:endParaRPr>
          </a:p>
          <a:p>
            <a:pPr indent="355591" algn="just">
              <a:lnSpc>
                <a:spcPct val="120000"/>
              </a:lnSpc>
            </a:pP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  </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当</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ρ</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-1</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时，表示两项资产的报酬率</a:t>
            </a:r>
            <a:r>
              <a:rPr lang="zh-CN" altLang="zh-CN" sz="2667"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完全负相关</a:t>
            </a:r>
            <a:r>
              <a:rPr lang="zh-CN" altLang="en-US" sz="2667"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（反方向）</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的关系</a:t>
            </a:r>
            <a:r>
              <a:rPr lang="zh-CN" altLang="en-US" sz="2667" kern="100" dirty="0">
                <a:latin typeface="黑体" panose="02010609060101010101" pitchFamily="49" charset="-122"/>
                <a:ea typeface="黑体" panose="02010609060101010101" pitchFamily="49" charset="-122"/>
                <a:cs typeface="Times New Roman" panose="02020603050405020304" pitchFamily="18" charset="0"/>
              </a:rPr>
              <a:t>，表示两项资产的风险</a:t>
            </a:r>
            <a:r>
              <a:rPr lang="zh-CN" altLang="en-US" sz="2667" b="1" kern="100" dirty="0">
                <a:latin typeface="黑体" panose="02010609060101010101" pitchFamily="49" charset="-122"/>
                <a:ea typeface="黑体" panose="02010609060101010101" pitchFamily="49" charset="-122"/>
                <a:cs typeface="Times New Roman" panose="02020603050405020304" pitchFamily="18" charset="0"/>
              </a:rPr>
              <a:t>可以相互抵消</a:t>
            </a:r>
            <a:r>
              <a:rPr lang="zh-CN" altLang="en-US" sz="2667" kern="100" dirty="0">
                <a:latin typeface="黑体" panose="02010609060101010101" pitchFamily="49" charset="-122"/>
                <a:ea typeface="黑体" panose="02010609060101010101" pitchFamily="49" charset="-122"/>
                <a:cs typeface="Times New Roman" panose="02020603050405020304" pitchFamily="18" charset="0"/>
              </a:rPr>
              <a:t>，甚至消除。</a:t>
            </a:r>
            <a:endParaRPr lang="en-US" altLang="zh-CN" sz="2667" kern="100" dirty="0">
              <a:latin typeface="黑体" panose="02010609060101010101" pitchFamily="49" charset="-122"/>
              <a:ea typeface="黑体" panose="02010609060101010101" pitchFamily="49" charset="-122"/>
              <a:cs typeface="Times New Roman" panose="02020603050405020304" pitchFamily="18" charset="0"/>
            </a:endParaRPr>
          </a:p>
          <a:p>
            <a:pPr indent="355591" algn="just">
              <a:lnSpc>
                <a:spcPct val="120000"/>
              </a:lnSpc>
            </a:pP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  </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当</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ρ</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1</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时，表示两项资产的报酬率</a:t>
            </a:r>
            <a:r>
              <a:rPr lang="zh-CN" altLang="zh-CN" sz="2667"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完全正相关</a:t>
            </a:r>
            <a:r>
              <a:rPr lang="zh-CN" altLang="en-US" sz="2667"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（正方向）</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的关系</a:t>
            </a:r>
            <a:r>
              <a:rPr lang="zh-CN" altLang="en-US" sz="2667" kern="100" dirty="0">
                <a:latin typeface="黑体" panose="02010609060101010101" pitchFamily="49" charset="-122"/>
                <a:ea typeface="黑体" panose="02010609060101010101" pitchFamily="49" charset="-122"/>
                <a:cs typeface="Times New Roman" panose="02020603050405020304" pitchFamily="18" charset="0"/>
              </a:rPr>
              <a:t>，表示两项资产的风险</a:t>
            </a:r>
            <a:r>
              <a:rPr lang="zh-CN" altLang="en-US" sz="2667" b="1" kern="100" dirty="0">
                <a:latin typeface="黑体" panose="02010609060101010101" pitchFamily="49" charset="-122"/>
                <a:ea typeface="黑体" panose="02010609060101010101" pitchFamily="49" charset="-122"/>
                <a:cs typeface="Times New Roman" panose="02020603050405020304" pitchFamily="18" charset="0"/>
              </a:rPr>
              <a:t>不能相互抵消</a:t>
            </a:r>
            <a:r>
              <a:rPr lang="zh-CN" altLang="en-US" sz="2667" kern="100" dirty="0">
                <a:latin typeface="黑体" panose="02010609060101010101" pitchFamily="49" charset="-122"/>
                <a:ea typeface="黑体" panose="02010609060101010101" pitchFamily="49" charset="-122"/>
                <a:cs typeface="Times New Roman" panose="02020603050405020304" pitchFamily="18" charset="0"/>
              </a:rPr>
              <a:t>，不能降低任何风险。</a:t>
            </a:r>
            <a:endParaRPr lang="en-US" altLang="zh-CN" sz="2667" kern="100" dirty="0">
              <a:latin typeface="黑体" panose="02010609060101010101" pitchFamily="49" charset="-122"/>
              <a:ea typeface="黑体" panose="02010609060101010101" pitchFamily="49" charset="-122"/>
              <a:cs typeface="Times New Roman" panose="02020603050405020304" pitchFamily="18" charset="0"/>
            </a:endParaRPr>
          </a:p>
          <a:p>
            <a:pPr indent="355591" algn="just">
              <a:lnSpc>
                <a:spcPct val="120000"/>
              </a:lnSpc>
            </a:pP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  </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当</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ρ</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a:t>
            </a: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0</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时，表示两项资产的报酬率</a:t>
            </a:r>
            <a:r>
              <a:rPr lang="zh-CN" altLang="zh-CN" sz="2667"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不相关</a:t>
            </a:r>
            <a:r>
              <a:rPr lang="zh-CN" altLang="zh-CN" sz="2667" kern="100" dirty="0">
                <a:latin typeface="黑体" panose="02010609060101010101" pitchFamily="49" charset="-122"/>
                <a:ea typeface="黑体" panose="02010609060101010101" pitchFamily="49" charset="-122"/>
                <a:cs typeface="Times New Roman" panose="02020603050405020304" pitchFamily="18" charset="0"/>
              </a:rPr>
              <a:t>的关系。</a:t>
            </a:r>
            <a:endParaRPr lang="en-US" altLang="zh-CN" sz="2667" kern="100" dirty="0">
              <a:latin typeface="黑体" panose="02010609060101010101" pitchFamily="49" charset="-122"/>
              <a:ea typeface="黑体" panose="02010609060101010101" pitchFamily="49" charset="-122"/>
              <a:cs typeface="Times New Roman" panose="02020603050405020304" pitchFamily="18" charset="0"/>
            </a:endParaRPr>
          </a:p>
          <a:p>
            <a:pPr indent="355591" algn="just">
              <a:lnSpc>
                <a:spcPct val="120000"/>
              </a:lnSpc>
            </a:pPr>
            <a:r>
              <a:rPr lang="en-US" altLang="zh-CN" sz="2667" kern="100" dirty="0">
                <a:latin typeface="黑体" panose="02010609060101010101" pitchFamily="49" charset="-122"/>
                <a:ea typeface="黑体" panose="02010609060101010101" pitchFamily="49" charset="-122"/>
                <a:cs typeface="Times New Roman" panose="02020603050405020304" pitchFamily="18" charset="0"/>
              </a:rPr>
              <a:t>  </a:t>
            </a:r>
            <a:endParaRPr lang="zh-CN" altLang="zh-CN" sz="2667" kern="100" dirty="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80564886"/>
      </p:ext>
    </p:extLst>
  </p:cSld>
  <p:clrMapOvr>
    <a:masterClrMapping/>
  </p:clrMapOvr>
  <p:transition spd="slow" advTm="3000">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451104" y="409688"/>
                <a:ext cx="11262360" cy="5194884"/>
              </a:xfrm>
              <a:prstGeom prst="rect">
                <a:avLst/>
              </a:prstGeom>
            </p:spPr>
            <p:txBody>
              <a:bodyPr wrap="square">
                <a:spAutoFit/>
              </a:bodyPr>
              <a:lstStyle/>
              <a:p>
                <a:pPr indent="266700" algn="just">
                  <a:lnSpc>
                    <a:spcPct val="120000"/>
                  </a:lnSpc>
                  <a:spcAft>
                    <a:spcPts val="0"/>
                  </a:spcAft>
                </a:pPr>
                <a:r>
                  <a:rPr lang="en-US" altLang="zh-CN" sz="2400" b="1" kern="100" dirty="0">
                    <a:latin typeface="+mn-ea"/>
                    <a:cs typeface="Times New Roman" panose="02020603050405020304" pitchFamily="18" charset="0"/>
                  </a:rPr>
                  <a:t>3.</a:t>
                </a:r>
                <a:r>
                  <a:rPr lang="zh-CN" altLang="zh-CN" sz="2400" b="1" kern="100" dirty="0">
                    <a:effectLst/>
                    <a:latin typeface="+mn-ea"/>
                    <a:cs typeface="Times New Roman" panose="02020603050405020304" pitchFamily="18" charset="0"/>
                  </a:rPr>
                  <a:t>两种资产组合的总投资风险</a:t>
                </a:r>
              </a:p>
              <a:p>
                <a:pPr indent="266700" algn="just">
                  <a:lnSpc>
                    <a:spcPct val="120000"/>
                  </a:lnSpc>
                  <a:spcAft>
                    <a:spcPts val="0"/>
                  </a:spcAft>
                </a:pPr>
                <a:r>
                  <a:rPr lang="en-US" altLang="zh-CN" sz="2400" b="1" kern="100" dirty="0" smtClean="0">
                    <a:effectLst/>
                    <a:latin typeface="+mn-ea"/>
                    <a:cs typeface="Times New Roman" panose="02020603050405020304" pitchFamily="18" charset="0"/>
                  </a:rPr>
                  <a:t> </a:t>
                </a:r>
                <a:r>
                  <a:rPr lang="zh-CN" altLang="zh-CN" sz="2400" b="1" kern="100" dirty="0" smtClean="0">
                    <a:effectLst/>
                    <a:latin typeface="+mn-ea"/>
                    <a:cs typeface="Times New Roman" panose="02020603050405020304" pitchFamily="18" charset="0"/>
                  </a:rPr>
                  <a:t>两种</a:t>
                </a:r>
                <a:r>
                  <a:rPr lang="zh-CN" altLang="zh-CN" sz="2400" b="1" kern="100" dirty="0">
                    <a:effectLst/>
                    <a:latin typeface="+mn-ea"/>
                    <a:cs typeface="Times New Roman" panose="02020603050405020304" pitchFamily="18" charset="0"/>
                  </a:rPr>
                  <a:t>资产组合的报酬率的方差满足以下关系式：</a:t>
                </a:r>
              </a:p>
              <a:p>
                <a:pPr indent="266700" algn="just">
                  <a:lnSpc>
                    <a:spcPct val="120000"/>
                  </a:lnSpc>
                  <a:spcAft>
                    <a:spcPts val="0"/>
                  </a:spcAft>
                </a:pPr>
                <a:r>
                  <a:rPr lang="en-US" altLang="zh-CN" sz="2400" b="1" kern="100" dirty="0" smtClean="0">
                    <a:effectLst/>
                    <a:cs typeface="Times New Roman" panose="02020603050405020304" pitchFamily="18" charset="0"/>
                  </a:rPr>
                  <a:t> </a:t>
                </a:r>
                <a14:m>
                  <m:oMath xmlns:m="http://schemas.openxmlformats.org/officeDocument/2006/math">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𝒑</m:t>
                        </m:r>
                      </m:sub>
                      <m:sup>
                        <m:r>
                          <a:rPr lang="en-US" altLang="zh-CN" sz="2400" b="1" i="1" kern="100">
                            <a:effectLst/>
                            <a:latin typeface="Cambria Math" panose="02040503050406030204" pitchFamily="18" charset="0"/>
                            <a:cs typeface="Times New Roman" panose="02020603050405020304" pitchFamily="18" charset="0"/>
                          </a:rPr>
                          <m:t>𝟐</m:t>
                        </m:r>
                      </m:sup>
                    </m:sSubSup>
                  </m:oMath>
                </a14:m>
                <a:r>
                  <a:rPr lang="en-US" altLang="zh-CN" sz="2400" b="1" kern="100" dirty="0">
                    <a:effectLst/>
                    <a:latin typeface="+mn-ea"/>
                    <a:cs typeface="Times New Roman" panose="02020603050405020304" pitchFamily="18" charset="0"/>
                  </a:rPr>
                  <a:t> </a:t>
                </a:r>
                <a:r>
                  <a:rPr lang="zh-CN" altLang="zh-CN" sz="2400" b="1" kern="100" dirty="0">
                    <a:effectLst/>
                    <a:latin typeface="+mn-ea"/>
                    <a:cs typeface="Times New Roman" panose="02020603050405020304" pitchFamily="18" charset="0"/>
                  </a:rPr>
                  <a:t>＝</a:t>
                </a:r>
                <a14:m>
                  <m:oMath xmlns:m="http://schemas.openxmlformats.org/officeDocument/2006/math">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𝟏</m:t>
                        </m:r>
                      </m:sub>
                      <m:sup>
                        <m:r>
                          <a:rPr lang="en-US" altLang="zh-CN" sz="2400" b="1" i="1" kern="100">
                            <a:effectLst/>
                            <a:latin typeface="Cambria Math" panose="02040503050406030204" pitchFamily="18" charset="0"/>
                            <a:cs typeface="Times New Roman" panose="02020603050405020304" pitchFamily="18" charset="0"/>
                          </a:rPr>
                          <m:t>𝟐</m:t>
                        </m:r>
                      </m:sup>
                    </m:sSubSup>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𝟏</m:t>
                        </m:r>
                      </m:sub>
                      <m:sup>
                        <m:r>
                          <a:rPr lang="en-US" altLang="zh-CN" sz="2400" b="1" i="1" kern="100">
                            <a:effectLst/>
                            <a:latin typeface="Cambria Math" panose="02040503050406030204" pitchFamily="18" charset="0"/>
                            <a:cs typeface="Times New Roman" panose="02020603050405020304" pitchFamily="18" charset="0"/>
                          </a:rPr>
                          <m:t>𝟐</m:t>
                        </m:r>
                      </m:sup>
                    </m:sSubSup>
                    <m:r>
                      <a:rPr lang="en-US" altLang="zh-CN" sz="2400" b="1" i="1" kern="100">
                        <a:effectLst/>
                        <a:latin typeface="Cambria Math" panose="02040503050406030204" pitchFamily="18" charset="0"/>
                        <a:cs typeface="Times New Roman" panose="02020603050405020304" pitchFamily="18" charset="0"/>
                      </a:rPr>
                      <m:t>+</m:t>
                    </m:r>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𝟐</m:t>
                        </m:r>
                      </m:sub>
                      <m:sup>
                        <m:r>
                          <a:rPr lang="en-US" altLang="zh-CN" sz="2400" b="1" i="1" kern="100">
                            <a:effectLst/>
                            <a:latin typeface="Cambria Math" panose="02040503050406030204" pitchFamily="18" charset="0"/>
                            <a:cs typeface="Times New Roman" panose="02020603050405020304" pitchFamily="18" charset="0"/>
                          </a:rPr>
                          <m:t>𝟐</m:t>
                        </m:r>
                      </m:sup>
                    </m:sSubSup>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𝟐</m:t>
                        </m:r>
                      </m:sub>
                      <m:sup>
                        <m:r>
                          <a:rPr lang="en-US" altLang="zh-CN" sz="2400" b="1" i="1" kern="100">
                            <a:effectLst/>
                            <a:latin typeface="Cambria Math" panose="02040503050406030204" pitchFamily="18" charset="0"/>
                            <a:cs typeface="Times New Roman" panose="02020603050405020304" pitchFamily="18" charset="0"/>
                          </a:rPr>
                          <m:t>𝟐</m:t>
                        </m:r>
                      </m:sup>
                    </m:sSubSup>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𝟏</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𝟐</m:t>
                        </m:r>
                      </m:sub>
                    </m:sSub>
                    <m:r>
                      <a:rPr lang="en-US" altLang="zh-CN" sz="2400" b="1" i="1" kern="100">
                        <a:effectLst/>
                        <a:latin typeface="Cambria Math" panose="02040503050406030204" pitchFamily="18" charset="0"/>
                        <a:cs typeface="Times New Roman" panose="02020603050405020304" pitchFamily="18" charset="0"/>
                      </a:rPr>
                      <m:t>𝐂𝐨𝐯</m:t>
                    </m:r>
                    <m:r>
                      <a:rPr lang="en-US" altLang="zh-CN" sz="2400" b="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𝟏</m:t>
                        </m:r>
                      </m:sub>
                    </m:sSub>
                    <m:r>
                      <a:rPr lang="zh-CN" altLang="zh-CN" sz="2400" b="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𝟐</m:t>
                        </m:r>
                      </m:sub>
                    </m:sSub>
                    <m:r>
                      <a:rPr lang="en-US" altLang="zh-CN" sz="2400" b="1" kern="100">
                        <a:effectLst/>
                        <a:latin typeface="Cambria Math" panose="02040503050406030204" pitchFamily="18" charset="0"/>
                        <a:cs typeface="Times New Roman" panose="02020603050405020304" pitchFamily="18" charset="0"/>
                      </a:rPr>
                      <m:t>)</m:t>
                    </m:r>
                  </m:oMath>
                </a14:m>
                <a:r>
                  <a:rPr lang="en-US" altLang="zh-CN" sz="2400" b="1" kern="100" dirty="0">
                    <a:effectLst/>
                    <a:latin typeface="+mn-ea"/>
                    <a:cs typeface="Times New Roman" panose="02020603050405020304" pitchFamily="18" charset="0"/>
                  </a:rPr>
                  <a:t> </a:t>
                </a:r>
                <a:endParaRPr lang="zh-CN" altLang="zh-CN" sz="2400" b="1" kern="100" dirty="0">
                  <a:effectLst/>
                  <a:latin typeface="+mn-ea"/>
                  <a:cs typeface="Times New Roman" panose="02020603050405020304" pitchFamily="18" charset="0"/>
                </a:endParaRPr>
              </a:p>
              <a:p>
                <a:pPr indent="466725" algn="just">
                  <a:lnSpc>
                    <a:spcPct val="120000"/>
                  </a:lnSpc>
                  <a:spcAft>
                    <a:spcPts val="0"/>
                  </a:spcAft>
                </a:pPr>
                <a:r>
                  <a:rPr lang="en-US" altLang="zh-CN" sz="2400" b="1" kern="100" dirty="0" smtClean="0">
                    <a:effectLst/>
                    <a:latin typeface="+mn-ea"/>
                    <a:cs typeface="Times New Roman" panose="02020603050405020304" pitchFamily="18" charset="0"/>
                  </a:rPr>
                  <a:t>   </a:t>
                </a:r>
                <a:r>
                  <a:rPr lang="zh-CN" altLang="zh-CN" sz="2400" b="1" kern="100" dirty="0" smtClean="0">
                    <a:effectLst/>
                    <a:latin typeface="+mn-ea"/>
                    <a:cs typeface="Times New Roman" panose="02020603050405020304" pitchFamily="18" charset="0"/>
                  </a:rPr>
                  <a:t>＝</a:t>
                </a:r>
                <a14:m>
                  <m:oMath xmlns:m="http://schemas.openxmlformats.org/officeDocument/2006/math">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𝟏</m:t>
                        </m:r>
                      </m:sub>
                      <m:sup>
                        <m:r>
                          <a:rPr lang="en-US" altLang="zh-CN" sz="2400" b="1" i="1" kern="100">
                            <a:effectLst/>
                            <a:latin typeface="Cambria Math" panose="02040503050406030204" pitchFamily="18" charset="0"/>
                            <a:cs typeface="Times New Roman" panose="02020603050405020304" pitchFamily="18" charset="0"/>
                          </a:rPr>
                          <m:t>𝟐</m:t>
                        </m:r>
                      </m:sup>
                    </m:sSubSup>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𝟏</m:t>
                        </m:r>
                      </m:sub>
                      <m:sup>
                        <m:r>
                          <a:rPr lang="en-US" altLang="zh-CN" sz="2400" b="1" i="1" kern="100">
                            <a:effectLst/>
                            <a:latin typeface="Cambria Math" panose="02040503050406030204" pitchFamily="18" charset="0"/>
                            <a:cs typeface="Times New Roman" panose="02020603050405020304" pitchFamily="18" charset="0"/>
                          </a:rPr>
                          <m:t>𝟐</m:t>
                        </m:r>
                      </m:sup>
                    </m:sSubSup>
                    <m:r>
                      <a:rPr lang="en-US" altLang="zh-CN" sz="2400" b="1" i="1" kern="100">
                        <a:effectLst/>
                        <a:latin typeface="Cambria Math" panose="02040503050406030204" pitchFamily="18" charset="0"/>
                        <a:cs typeface="Times New Roman" panose="02020603050405020304" pitchFamily="18" charset="0"/>
                      </a:rPr>
                      <m:t>+</m:t>
                    </m:r>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𝟐</m:t>
                        </m:r>
                      </m:sub>
                      <m:sup>
                        <m:r>
                          <a:rPr lang="en-US" altLang="zh-CN" sz="2400" b="1" i="1" kern="100">
                            <a:effectLst/>
                            <a:latin typeface="Cambria Math" panose="02040503050406030204" pitchFamily="18" charset="0"/>
                            <a:cs typeface="Times New Roman" panose="02020603050405020304" pitchFamily="18" charset="0"/>
                          </a:rPr>
                          <m:t>𝟐</m:t>
                        </m:r>
                      </m:sup>
                    </m:sSubSup>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𝟐</m:t>
                        </m:r>
                      </m:sub>
                      <m:sup>
                        <m:r>
                          <a:rPr lang="en-US" altLang="zh-CN" sz="2400" b="1" i="1" kern="100">
                            <a:effectLst/>
                            <a:latin typeface="Cambria Math" panose="02040503050406030204" pitchFamily="18" charset="0"/>
                            <a:cs typeface="Times New Roman" panose="02020603050405020304" pitchFamily="18" charset="0"/>
                          </a:rPr>
                          <m:t>𝟐</m:t>
                        </m:r>
                      </m:sup>
                    </m:sSubSup>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𝝆</m:t>
                        </m:r>
                      </m:e>
                      <m:sub>
                        <m:r>
                          <a:rPr lang="en-US" altLang="zh-CN" sz="2400" b="1" i="1" kern="100">
                            <a:effectLst/>
                            <a:latin typeface="Cambria Math" panose="02040503050406030204" pitchFamily="18" charset="0"/>
                            <a:cs typeface="Times New Roman" panose="02020603050405020304" pitchFamily="18" charset="0"/>
                          </a:rPr>
                          <m:t>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sub>
                    </m:sSub>
                    <m:sSub>
                      <m:sSubPr>
                        <m:ctrlPr>
                          <a:rPr lang="zh-CN" altLang="zh-CN" sz="2400" b="1" i="1" kern="100">
                            <a:effectLst/>
                            <a:latin typeface="Cambria Math" panose="02040503050406030204" pitchFamily="18" charset="0"/>
                            <a:cs typeface="Times New Roman" panose="02020603050405020304" pitchFamily="18" charset="0"/>
                          </a:rPr>
                        </m:ctrlPr>
                      </m:sSubPr>
                      <m:e>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𝟏</m:t>
                            </m:r>
                          </m:sub>
                        </m:sSub>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𝟏</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𝟐</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𝟐</m:t>
                        </m:r>
                      </m:sub>
                    </m:sSub>
                  </m:oMath>
                </a14:m>
                <a:r>
                  <a:rPr lang="en-US" altLang="zh-CN" sz="2400" b="1" kern="100" dirty="0">
                    <a:effectLst/>
                    <a:latin typeface="+mn-ea"/>
                    <a:cs typeface="Times New Roman" panose="02020603050405020304" pitchFamily="18" charset="0"/>
                  </a:rPr>
                  <a:t>                              </a:t>
                </a:r>
                <a:endParaRPr lang="en-US" altLang="zh-CN" sz="2400" b="1" kern="100" dirty="0" smtClean="0">
                  <a:effectLst/>
                  <a:latin typeface="+mn-ea"/>
                  <a:cs typeface="Times New Roman" panose="02020603050405020304" pitchFamily="18" charset="0"/>
                </a:endParaRPr>
              </a:p>
              <a:p>
                <a:pPr indent="466725" algn="just">
                  <a:lnSpc>
                    <a:spcPct val="120000"/>
                  </a:lnSpc>
                  <a:spcAft>
                    <a:spcPts val="0"/>
                  </a:spcAft>
                </a:pPr>
                <a:r>
                  <a:rPr lang="zh-CN" altLang="zh-CN" sz="2400" kern="100" dirty="0" smtClean="0">
                    <a:effectLst/>
                    <a:latin typeface="+mn-ea"/>
                    <a:cs typeface="Times New Roman" panose="02020603050405020304" pitchFamily="18" charset="0"/>
                  </a:rPr>
                  <a:t>其中</a:t>
                </a:r>
                <a:r>
                  <a:rPr lang="zh-CN" altLang="zh-CN" sz="2400" kern="100" dirty="0">
                    <a:effectLst/>
                    <a:latin typeface="+mn-ea"/>
                    <a:cs typeface="Times New Roman" panose="02020603050405020304" pitchFamily="18" charset="0"/>
                  </a:rPr>
                  <a:t>，</a:t>
                </a:r>
                <a14:m>
                  <m:oMath xmlns:m="http://schemas.openxmlformats.org/officeDocument/2006/math">
                    <m:sSubSup>
                      <m:sSubSupPr>
                        <m:ctrlPr>
                          <a:rPr lang="zh-CN" altLang="zh-CN" sz="2400" i="1" kern="100">
                            <a:effectLst/>
                            <a:latin typeface="Cambria Math" panose="02040503050406030204" pitchFamily="18" charset="0"/>
                            <a:cs typeface="Times New Roman" panose="02020603050405020304" pitchFamily="18" charset="0"/>
                          </a:rPr>
                        </m:ctrlPr>
                      </m:sSubSup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𝑝</m:t>
                        </m:r>
                      </m:sub>
                      <m:sup>
                        <m:r>
                          <a:rPr lang="en-US" altLang="zh-CN" sz="2400" b="0" i="1" kern="100">
                            <a:effectLst/>
                            <a:latin typeface="Cambria Math" panose="02040503050406030204" pitchFamily="18" charset="0"/>
                            <a:cs typeface="Times New Roman" panose="02020603050405020304" pitchFamily="18" charset="0"/>
                          </a:rPr>
                          <m:t>2</m:t>
                        </m:r>
                      </m:sup>
                    </m:sSubSup>
                  </m:oMath>
                </a14:m>
                <a:r>
                  <a:rPr lang="zh-CN" altLang="zh-CN" sz="2400" kern="100" dirty="0">
                    <a:effectLst/>
                    <a:latin typeface="+mn-ea"/>
                    <a:cs typeface="Times New Roman" panose="02020603050405020304" pitchFamily="18" charset="0"/>
                  </a:rPr>
                  <a:t>表示资产组合的方差；</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𝑊</m:t>
                        </m:r>
                      </m:e>
                      <m:sub>
                        <m:r>
                          <a:rPr lang="en-US" altLang="zh-CN" sz="2400" b="0" i="1" kern="100">
                            <a:effectLst/>
                            <a:latin typeface="Cambria Math" panose="02040503050406030204" pitchFamily="18" charset="0"/>
                            <a:cs typeface="Times New Roman" panose="02020603050405020304" pitchFamily="18" charset="0"/>
                          </a:rPr>
                          <m:t>1</m:t>
                        </m:r>
                      </m:sub>
                    </m:sSub>
                  </m:oMath>
                </a14:m>
                <a:r>
                  <a:rPr lang="zh-CN" altLang="zh-CN" sz="2400" kern="100" dirty="0">
                    <a:effectLst/>
                    <a:latin typeface="+mn-ea"/>
                    <a:cs typeface="Times New Roman" panose="02020603050405020304" pitchFamily="18" charset="0"/>
                  </a:rPr>
                  <a:t>和</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𝑊</m:t>
                        </m:r>
                      </m:e>
                      <m:sub>
                        <m:r>
                          <a:rPr lang="en-US" altLang="zh-CN" sz="2400" b="0" i="1" kern="100">
                            <a:effectLst/>
                            <a:latin typeface="Cambria Math" panose="02040503050406030204" pitchFamily="18" charset="0"/>
                            <a:cs typeface="Times New Roman" panose="02020603050405020304" pitchFamily="18" charset="0"/>
                          </a:rPr>
                          <m:t>2</m:t>
                        </m:r>
                      </m:sub>
                    </m:sSub>
                  </m:oMath>
                </a14:m>
                <a:r>
                  <a:rPr lang="zh-CN" altLang="zh-CN" sz="2400" kern="100" dirty="0">
                    <a:effectLst/>
                    <a:latin typeface="+mn-ea"/>
                    <a:cs typeface="Times New Roman" panose="02020603050405020304" pitchFamily="18" charset="0"/>
                  </a:rPr>
                  <a:t>分别表示资产组合中第一种资产和第二种资产所占的比重；</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1</m:t>
                        </m:r>
                      </m:sub>
                    </m:sSub>
                  </m:oMath>
                </a14:m>
                <a:r>
                  <a:rPr lang="zh-CN" altLang="zh-CN" sz="2400" kern="100" dirty="0">
                    <a:effectLst/>
                    <a:latin typeface="+mn-ea"/>
                    <a:cs typeface="Times New Roman" panose="02020603050405020304" pitchFamily="18" charset="0"/>
                  </a:rPr>
                  <a:t>和</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2</m:t>
                        </m:r>
                      </m:sub>
                    </m:sSub>
                  </m:oMath>
                </a14:m>
                <a:r>
                  <a:rPr lang="zh-CN" altLang="zh-CN" sz="2400" kern="100" dirty="0">
                    <a:effectLst/>
                    <a:latin typeface="+mn-ea"/>
                    <a:cs typeface="Times New Roman" panose="02020603050405020304" pitchFamily="18" charset="0"/>
                  </a:rPr>
                  <a:t>分别表示资产组合中投资于第一种和第二种资产报酬率的标准差； </a:t>
                </a:r>
                <a:endParaRPr lang="en-US" altLang="zh-CN" sz="2400" kern="100" dirty="0" smtClean="0">
                  <a:effectLst/>
                  <a:latin typeface="+mn-ea"/>
                  <a:cs typeface="Times New Roman" panose="02020603050405020304" pitchFamily="18" charset="0"/>
                </a:endParaRPr>
              </a:p>
              <a:p>
                <a:pPr indent="266700" algn="just">
                  <a:lnSpc>
                    <a:spcPct val="120000"/>
                  </a:lnSpc>
                  <a:spcAft>
                    <a:spcPts val="0"/>
                  </a:spcAft>
                </a:pPr>
                <a:r>
                  <a:rPr lang="zh-CN" altLang="en-US" sz="2400" b="1" kern="100" dirty="0" smtClean="0">
                    <a:solidFill>
                      <a:srgbClr val="333333"/>
                    </a:solidFill>
                    <a:effectLst/>
                    <a:latin typeface="+mn-ea"/>
                    <a:cs typeface="Times New Roman" panose="02020603050405020304" pitchFamily="18" charset="0"/>
                  </a:rPr>
                  <a:t>  可知，</a:t>
                </a:r>
                <a:r>
                  <a:rPr lang="zh-CN" altLang="zh-CN" sz="2400" b="1" kern="100" dirty="0" smtClean="0">
                    <a:solidFill>
                      <a:srgbClr val="333333"/>
                    </a:solidFill>
                    <a:effectLst/>
                    <a:latin typeface="+mn-ea"/>
                    <a:cs typeface="Times New Roman" panose="02020603050405020304" pitchFamily="18" charset="0"/>
                  </a:rPr>
                  <a:t>两种</a:t>
                </a:r>
                <a:r>
                  <a:rPr lang="zh-CN" altLang="zh-CN" sz="2400" b="1" kern="100" dirty="0">
                    <a:solidFill>
                      <a:srgbClr val="333333"/>
                    </a:solidFill>
                    <a:effectLst/>
                    <a:latin typeface="+mn-ea"/>
                    <a:cs typeface="Times New Roman" panose="02020603050405020304" pitchFamily="18" charset="0"/>
                  </a:rPr>
                  <a:t>资产组合报酬率的标准差，其计算公式如下：</a:t>
                </a:r>
                <a:endParaRPr lang="zh-CN" altLang="zh-CN" sz="2400" b="1" kern="100" dirty="0">
                  <a:effectLst/>
                  <a:latin typeface="+mn-ea"/>
                  <a:cs typeface="Times New Roman" panose="02020603050405020304" pitchFamily="18" charset="0"/>
                </a:endParaRPr>
              </a:p>
              <a:p>
                <a:pPr indent="266700" algn="just">
                  <a:lnSpc>
                    <a:spcPct val="120000"/>
                  </a:lnSpc>
                  <a:spcAft>
                    <a:spcPts val="0"/>
                  </a:spcAft>
                </a:pP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𝒑</m:t>
                        </m:r>
                      </m:sub>
                    </m:sSub>
                  </m:oMath>
                </a14:m>
                <a:r>
                  <a:rPr lang="zh-CN" altLang="zh-CN" sz="2400" b="1" kern="100" dirty="0">
                    <a:effectLst/>
                    <a:latin typeface="+mn-ea"/>
                    <a:cs typeface="Times New Roman" panose="02020603050405020304" pitchFamily="18" charset="0"/>
                  </a:rPr>
                  <a:t>＝</a:t>
                </a:r>
                <a14:m>
                  <m:oMath xmlns:m="http://schemas.openxmlformats.org/officeDocument/2006/math">
                    <m:rad>
                      <m:radPr>
                        <m:degHide m:val="on"/>
                        <m:ctrlPr>
                          <a:rPr lang="zh-CN" altLang="zh-CN" sz="2400" b="1" i="1" kern="100">
                            <a:effectLst/>
                            <a:latin typeface="Cambria Math" panose="02040503050406030204" pitchFamily="18" charset="0"/>
                            <a:cs typeface="Times New Roman" panose="02020603050405020304" pitchFamily="18" charset="0"/>
                          </a:rPr>
                        </m:ctrlPr>
                      </m:radPr>
                      <m:deg/>
                      <m:e>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𝟏</m:t>
                            </m:r>
                          </m:sub>
                          <m:sup>
                            <m:r>
                              <a:rPr lang="en-US" altLang="zh-CN" sz="2400" b="1" i="1" kern="100">
                                <a:effectLst/>
                                <a:latin typeface="Cambria Math" panose="02040503050406030204" pitchFamily="18" charset="0"/>
                                <a:cs typeface="Times New Roman" panose="02020603050405020304" pitchFamily="18" charset="0"/>
                              </a:rPr>
                              <m:t>𝟐</m:t>
                            </m:r>
                          </m:sup>
                        </m:sSubSup>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𝟏</m:t>
                            </m:r>
                          </m:sub>
                          <m:sup>
                            <m:r>
                              <a:rPr lang="en-US" altLang="zh-CN" sz="2400" b="1" i="1" kern="100">
                                <a:effectLst/>
                                <a:latin typeface="Cambria Math" panose="02040503050406030204" pitchFamily="18" charset="0"/>
                                <a:cs typeface="Times New Roman" panose="02020603050405020304" pitchFamily="18" charset="0"/>
                              </a:rPr>
                              <m:t>𝟐</m:t>
                            </m:r>
                          </m:sup>
                        </m:sSubSup>
                        <m:r>
                          <a:rPr lang="en-US" altLang="zh-CN" sz="2400" b="1" i="1" kern="100">
                            <a:effectLst/>
                            <a:latin typeface="Cambria Math" panose="02040503050406030204" pitchFamily="18" charset="0"/>
                            <a:cs typeface="Times New Roman" panose="02020603050405020304" pitchFamily="18" charset="0"/>
                          </a:rPr>
                          <m:t>+</m:t>
                        </m:r>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𝟐</m:t>
                            </m:r>
                          </m:sub>
                          <m:sup>
                            <m:r>
                              <a:rPr lang="en-US" altLang="zh-CN" sz="2400" b="1" i="1" kern="100">
                                <a:effectLst/>
                                <a:latin typeface="Cambria Math" panose="02040503050406030204" pitchFamily="18" charset="0"/>
                                <a:cs typeface="Times New Roman" panose="02020603050405020304" pitchFamily="18" charset="0"/>
                              </a:rPr>
                              <m:t>𝟐</m:t>
                            </m:r>
                          </m:sup>
                        </m:sSubSup>
                        <m:sSubSup>
                          <m:sSubSupPr>
                            <m:ctrlPr>
                              <a:rPr lang="zh-CN" altLang="zh-CN" sz="2400" b="1" i="1" kern="100">
                                <a:effectLst/>
                                <a:latin typeface="Cambria Math" panose="02040503050406030204" pitchFamily="18" charset="0"/>
                                <a:cs typeface="Times New Roman" panose="02020603050405020304" pitchFamily="18" charset="0"/>
                              </a:rPr>
                            </m:ctrlPr>
                          </m:sSubSup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𝟐</m:t>
                            </m:r>
                          </m:sub>
                          <m:sup>
                            <m:r>
                              <a:rPr lang="en-US" altLang="zh-CN" sz="2400" b="1" i="1" kern="100">
                                <a:effectLst/>
                                <a:latin typeface="Cambria Math" panose="02040503050406030204" pitchFamily="18" charset="0"/>
                                <a:cs typeface="Times New Roman" panose="02020603050405020304" pitchFamily="18" charset="0"/>
                              </a:rPr>
                              <m:t>𝟐</m:t>
                            </m:r>
                          </m:sup>
                        </m:sSubSup>
                        <m:r>
                          <a:rPr lang="en-US" altLang="zh-CN" sz="2400" b="1" i="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𝝆</m:t>
                            </m:r>
                          </m:e>
                          <m:sub>
                            <m:r>
                              <a:rPr lang="en-US" altLang="zh-CN" sz="2400" b="1" i="1" kern="100">
                                <a:effectLst/>
                                <a:latin typeface="Cambria Math" panose="02040503050406030204" pitchFamily="18" charset="0"/>
                                <a:cs typeface="Times New Roman" panose="02020603050405020304" pitchFamily="18" charset="0"/>
                              </a:rPr>
                              <m:t>𝟏</m:t>
                            </m:r>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𝟐</m:t>
                            </m:r>
                          </m:sub>
                        </m:sSub>
                        <m:sSub>
                          <m:sSubPr>
                            <m:ctrlPr>
                              <a:rPr lang="zh-CN" altLang="zh-CN" sz="2400" b="1" i="1" kern="100">
                                <a:effectLst/>
                                <a:latin typeface="Cambria Math" panose="02040503050406030204" pitchFamily="18" charset="0"/>
                                <a:cs typeface="Times New Roman" panose="02020603050405020304" pitchFamily="18" charset="0"/>
                              </a:rPr>
                            </m:ctrlPr>
                          </m:sSubPr>
                          <m:e>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𝟏</m:t>
                                </m:r>
                              </m:sub>
                            </m:sSub>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𝟏</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𝑾</m:t>
                            </m:r>
                          </m:e>
                          <m:sub>
                            <m:r>
                              <a:rPr lang="en-US" altLang="zh-CN" sz="2400" b="1" i="1" kern="100">
                                <a:effectLst/>
                                <a:latin typeface="Cambria Math" panose="02040503050406030204" pitchFamily="18" charset="0"/>
                                <a:cs typeface="Times New Roman" panose="02020603050405020304" pitchFamily="18" charset="0"/>
                              </a:rPr>
                              <m:t>𝟐</m:t>
                            </m:r>
                          </m:sub>
                        </m:sSub>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𝝈</m:t>
                            </m:r>
                          </m:e>
                          <m:sub>
                            <m:r>
                              <a:rPr lang="en-US" altLang="zh-CN" sz="2400" b="1" i="1" kern="100">
                                <a:effectLst/>
                                <a:latin typeface="Cambria Math" panose="02040503050406030204" pitchFamily="18" charset="0"/>
                                <a:cs typeface="Times New Roman" panose="02020603050405020304" pitchFamily="18" charset="0"/>
                              </a:rPr>
                              <m:t>𝟐</m:t>
                            </m:r>
                          </m:sub>
                        </m:sSub>
                        <m:r>
                          <a:rPr lang="en-US" altLang="zh-CN" sz="2400" b="1" kern="100">
                            <a:effectLst/>
                            <a:latin typeface="Cambria Math" panose="02040503050406030204" pitchFamily="18" charset="0"/>
                            <a:cs typeface="Times New Roman" panose="02020603050405020304" pitchFamily="18" charset="0"/>
                          </a:rPr>
                          <m:t> </m:t>
                        </m:r>
                      </m:e>
                    </m:rad>
                  </m:oMath>
                </a14:m>
                <a:r>
                  <a:rPr lang="en-US" altLang="zh-CN" sz="2400" b="1" kern="100" dirty="0">
                    <a:effectLst/>
                    <a:latin typeface="+mn-ea"/>
                    <a:cs typeface="Times New Roman" panose="02020603050405020304" pitchFamily="18" charset="0"/>
                  </a:rPr>
                  <a:t>                              </a:t>
                </a:r>
                <a:endParaRPr lang="en-US" altLang="zh-CN" sz="2400" b="1" kern="100" dirty="0" smtClean="0">
                  <a:effectLst/>
                  <a:latin typeface="+mn-ea"/>
                  <a:cs typeface="Times New Roman" panose="02020603050405020304" pitchFamily="18" charset="0"/>
                </a:endParaRPr>
              </a:p>
              <a:p>
                <a:pPr indent="266700" algn="just">
                  <a:lnSpc>
                    <a:spcPct val="120000"/>
                  </a:lnSpc>
                  <a:spcAft>
                    <a:spcPts val="0"/>
                  </a:spcAft>
                </a:pPr>
                <a:r>
                  <a:rPr lang="en-US" altLang="zh-CN" sz="2400" kern="100" dirty="0" smtClean="0">
                    <a:effectLst/>
                    <a:latin typeface="+mn-ea"/>
                    <a:cs typeface="Times New Roman" panose="02020603050405020304" pitchFamily="18" charset="0"/>
                  </a:rPr>
                  <a:t>  </a:t>
                </a:r>
                <a:r>
                  <a:rPr lang="zh-CN" altLang="zh-CN" sz="2400" kern="100" dirty="0" smtClean="0">
                    <a:effectLst/>
                    <a:latin typeface="+mn-ea"/>
                    <a:cs typeface="Times New Roman" panose="02020603050405020304" pitchFamily="18" charset="0"/>
                  </a:rPr>
                  <a:t>其中</a:t>
                </a:r>
                <a:r>
                  <a:rPr lang="zh-CN" altLang="zh-CN" sz="2400" kern="100" dirty="0">
                    <a:effectLst/>
                    <a:latin typeface="+mn-ea"/>
                    <a:cs typeface="Times New Roman" panose="02020603050405020304" pitchFamily="18" charset="0"/>
                  </a:rPr>
                  <a:t>，</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𝑝</m:t>
                        </m:r>
                      </m:sub>
                    </m:sSub>
                  </m:oMath>
                </a14:m>
                <a:r>
                  <a:rPr lang="en-US" altLang="zh-CN" sz="2400" kern="100" dirty="0">
                    <a:effectLst/>
                    <a:latin typeface="+mn-ea"/>
                    <a:cs typeface="Times New Roman" panose="02020603050405020304" pitchFamily="18" charset="0"/>
                  </a:rPr>
                  <a:t> </a:t>
                </a:r>
                <a:r>
                  <a:rPr lang="zh-CN" altLang="zh-CN" sz="2400" kern="100" dirty="0">
                    <a:effectLst/>
                    <a:latin typeface="+mn-ea"/>
                    <a:cs typeface="Times New Roman" panose="02020603050405020304" pitchFamily="18" charset="0"/>
                  </a:rPr>
                  <a:t>表示</a:t>
                </a:r>
                <a:r>
                  <a:rPr lang="zh-CN" altLang="zh-CN" sz="2400" kern="100" dirty="0">
                    <a:solidFill>
                      <a:srgbClr val="333333"/>
                    </a:solidFill>
                    <a:effectLst/>
                    <a:latin typeface="+mn-ea"/>
                    <a:cs typeface="Times New Roman" panose="02020603050405020304" pitchFamily="18" charset="0"/>
                  </a:rPr>
                  <a:t>两种资产组合报酬率的标准差</a:t>
                </a:r>
                <a:r>
                  <a:rPr lang="zh-CN" altLang="zh-CN" sz="2400" kern="100" dirty="0" smtClean="0">
                    <a:solidFill>
                      <a:srgbClr val="333333"/>
                    </a:solidFill>
                    <a:effectLst/>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451104" y="409688"/>
                <a:ext cx="11262360" cy="5194884"/>
              </a:xfrm>
              <a:prstGeom prst="rect">
                <a:avLst/>
              </a:prstGeom>
              <a:blipFill>
                <a:blip r:embed="rId2"/>
                <a:stretch>
                  <a:fillRect l="-812" t="-235" r="-758" b="-70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27179697"/>
      </p:ext>
    </p:extLst>
  </p:cSld>
  <p:clrMapOvr>
    <a:masterClrMapping/>
  </p:clrMapOvr>
  <p:transition spd="slow" advTm="3000">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118872" y="820047"/>
                <a:ext cx="11896344" cy="4251805"/>
              </a:xfrm>
              <a:prstGeom prst="rect">
                <a:avLst/>
              </a:prstGeom>
            </p:spPr>
            <p:txBody>
              <a:bodyPr wrap="square">
                <a:spAutoFit/>
              </a:bodyPr>
              <a:lstStyle/>
              <a:p>
                <a:pPr indent="267970">
                  <a:spcAft>
                    <a:spcPts val="0"/>
                  </a:spcAft>
                </a:pPr>
                <a:r>
                  <a:rPr lang="zh-CN" altLang="zh-CN" sz="2400" b="1" kern="100" dirty="0">
                    <a:solidFill>
                      <a:srgbClr val="FF0000"/>
                    </a:solidFill>
                    <a:latin typeface="+mn-ea"/>
                    <a:cs typeface="Times New Roman" panose="02020603050405020304" pitchFamily="18" charset="0"/>
                  </a:rPr>
                  <a:t>例题</a:t>
                </a:r>
                <a:r>
                  <a:rPr lang="en-US" altLang="zh-CN" sz="2400" b="1" kern="100" dirty="0">
                    <a:solidFill>
                      <a:srgbClr val="FF0000"/>
                    </a:solidFill>
                    <a:effectLst/>
                    <a:latin typeface="+mn-ea"/>
                    <a:cs typeface="Times New Roman" panose="02020603050405020304" pitchFamily="18" charset="0"/>
                  </a:rPr>
                  <a:t>2-23</a:t>
                </a:r>
                <a:r>
                  <a:rPr lang="zh-CN" altLang="zh-CN" sz="2400" b="1" kern="100" dirty="0">
                    <a:effectLst/>
                    <a:latin typeface="+mn-ea"/>
                    <a:cs typeface="Times New Roman" panose="02020603050405020304" pitchFamily="18" charset="0"/>
                  </a:rPr>
                  <a:t>：</a:t>
                </a:r>
                <a:r>
                  <a:rPr lang="zh-CN" altLang="zh-CN" sz="2400" kern="100" dirty="0">
                    <a:effectLst/>
                    <a:latin typeface="+mn-ea"/>
                    <a:cs typeface="Times New Roman" panose="02020603050405020304" pitchFamily="18" charset="0"/>
                  </a:rPr>
                  <a:t>承接上述例题</a:t>
                </a:r>
                <a:r>
                  <a:rPr lang="en-US" altLang="zh-CN" sz="2400" kern="100" dirty="0">
                    <a:effectLst/>
                    <a:latin typeface="+mn-ea"/>
                    <a:cs typeface="Times New Roman" panose="02020603050405020304" pitchFamily="18" charset="0"/>
                  </a:rPr>
                  <a:t>2-22</a:t>
                </a:r>
                <a:r>
                  <a:rPr lang="zh-CN" altLang="zh-CN" sz="2400" kern="100" dirty="0">
                    <a:effectLst/>
                    <a:latin typeface="+mn-ea"/>
                    <a:cs typeface="Times New Roman" panose="02020603050405020304" pitchFamily="18" charset="0"/>
                  </a:rPr>
                  <a:t>，若</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和</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的相关系数分别为</a:t>
                </a:r>
                <a:r>
                  <a:rPr lang="en-US" altLang="zh-CN" sz="2400" kern="100" dirty="0">
                    <a:effectLst/>
                    <a:latin typeface="+mn-ea"/>
                    <a:cs typeface="Times New Roman" panose="02020603050405020304" pitchFamily="18" charset="0"/>
                  </a:rPr>
                  <a:t>0.1</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-0.1</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0.2</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-0.2</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a:t>
                </a:r>
                <a:r>
                  <a:rPr lang="zh-CN" altLang="zh-CN" sz="2400" kern="100" dirty="0">
                    <a:effectLst/>
                    <a:latin typeface="+mn-ea"/>
                    <a:cs typeface="Times New Roman" panose="02020603050405020304" pitchFamily="18" charset="0"/>
                  </a:rPr>
                  <a:t>，</a:t>
                </a:r>
                <a:r>
                  <a:rPr lang="zh-CN" altLang="zh-CN" sz="2400" kern="100" dirty="0" smtClean="0">
                    <a:effectLst/>
                    <a:latin typeface="+mn-ea"/>
                    <a:cs typeface="Times New Roman" panose="02020603050405020304" pitchFamily="18" charset="0"/>
                  </a:rPr>
                  <a:t>要求计算</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和</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资产组合报酬率的协方差、方差、标准差。</a:t>
                </a:r>
              </a:p>
              <a:p>
                <a:pPr indent="266700">
                  <a:spcAft>
                    <a:spcPts val="0"/>
                  </a:spcAft>
                </a:pPr>
                <a:r>
                  <a:rPr lang="zh-CN" altLang="zh-CN" sz="2400" b="1" kern="100" dirty="0">
                    <a:effectLst/>
                    <a:latin typeface="+mn-ea"/>
                    <a:cs typeface="Times New Roman" panose="02020603050405020304" pitchFamily="18" charset="0"/>
                  </a:rPr>
                  <a:t>当</a:t>
                </a:r>
                <a:r>
                  <a:rPr lang="en-US" altLang="zh-CN" sz="2400" b="1" kern="100" dirty="0">
                    <a:effectLst/>
                    <a:latin typeface="+mn-ea"/>
                    <a:cs typeface="Times New Roman" panose="02020603050405020304" pitchFamily="18" charset="0"/>
                  </a:rPr>
                  <a:t>A</a:t>
                </a:r>
                <a:r>
                  <a:rPr lang="zh-CN" altLang="zh-CN" sz="2400" b="1" kern="100" dirty="0">
                    <a:effectLst/>
                    <a:latin typeface="+mn-ea"/>
                    <a:cs typeface="Times New Roman" panose="02020603050405020304" pitchFamily="18" charset="0"/>
                  </a:rPr>
                  <a:t>和</a:t>
                </a:r>
                <a:r>
                  <a:rPr lang="en-US" altLang="zh-CN" sz="2400" b="1" kern="100" dirty="0">
                    <a:effectLst/>
                    <a:latin typeface="+mn-ea"/>
                    <a:cs typeface="Times New Roman" panose="02020603050405020304" pitchFamily="18" charset="0"/>
                  </a:rPr>
                  <a:t>B</a:t>
                </a:r>
                <a:r>
                  <a:rPr lang="zh-CN" altLang="zh-CN" sz="2400" b="1" kern="100" dirty="0">
                    <a:effectLst/>
                    <a:latin typeface="+mn-ea"/>
                    <a:cs typeface="Times New Roman" panose="02020603050405020304" pitchFamily="18" charset="0"/>
                  </a:rPr>
                  <a:t>的相关系数为</a:t>
                </a:r>
                <a:r>
                  <a:rPr lang="en-US" altLang="zh-CN" sz="2400" b="1" kern="100" dirty="0">
                    <a:effectLst/>
                    <a:latin typeface="+mn-ea"/>
                    <a:cs typeface="Times New Roman" panose="02020603050405020304" pitchFamily="18" charset="0"/>
                  </a:rPr>
                  <a:t>0.1</a:t>
                </a:r>
                <a:r>
                  <a:rPr lang="zh-CN" altLang="zh-CN" sz="2400" b="1" kern="100" dirty="0">
                    <a:effectLst/>
                    <a:latin typeface="+mn-ea"/>
                    <a:cs typeface="Times New Roman" panose="02020603050405020304" pitchFamily="18" charset="0"/>
                  </a:rPr>
                  <a:t>时，资产组合报酬率的协方差为：</a:t>
                </a:r>
              </a:p>
              <a:p>
                <a:pPr indent="266700">
                  <a:spcAft>
                    <a:spcPts val="0"/>
                  </a:spcAft>
                </a:pPr>
                <a14:m>
                  <m:oMath xmlns:m="http://schemas.openxmlformats.org/officeDocument/2006/math">
                    <m:r>
                      <a:rPr lang="en-US" altLang="zh-CN" sz="2400" b="0" i="1" kern="100">
                        <a:effectLst/>
                        <a:latin typeface="Cambria Math" panose="02040503050406030204" pitchFamily="18" charset="0"/>
                        <a:cs typeface="Times New Roman" panose="02020603050405020304" pitchFamily="18" charset="0"/>
                      </a:rPr>
                      <m:t>𝐶𝑜𝑣</m:t>
                    </m:r>
                    <m:r>
                      <a:rPr lang="en-US" altLang="zh-CN" sz="2400" b="0" kern="100">
                        <a:effectLst/>
                        <a:latin typeface="Cambria Math" panose="02040503050406030204" pitchFamily="18" charset="0"/>
                        <a:cs typeface="Times New Roman" panose="02020603050405020304" pitchFamily="18" charset="0"/>
                      </a:rPr>
                      <m:t>(</m:t>
                    </m:r>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𝑅</m:t>
                        </m:r>
                      </m:e>
                      <m:sub>
                        <m:r>
                          <a:rPr lang="en-US" altLang="zh-CN" sz="2400" b="0" i="1" kern="100">
                            <a:effectLst/>
                            <a:latin typeface="Cambria Math" panose="02040503050406030204" pitchFamily="18" charset="0"/>
                            <a:cs typeface="Times New Roman" panose="02020603050405020304" pitchFamily="18" charset="0"/>
                          </a:rPr>
                          <m:t>1</m:t>
                        </m:r>
                      </m:sub>
                    </m:sSub>
                    <m:r>
                      <a:rPr lang="zh-CN" altLang="zh-CN" sz="2400" b="0" kern="100">
                        <a:effectLst/>
                        <a:latin typeface="Cambria Math" panose="02040503050406030204" pitchFamily="18" charset="0"/>
                        <a:cs typeface="Times New Roman" panose="02020603050405020304" pitchFamily="18" charset="0"/>
                      </a:rPr>
                      <m:t>，</m:t>
                    </m:r>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𝑅</m:t>
                        </m:r>
                      </m:e>
                      <m:sub>
                        <m:r>
                          <a:rPr lang="en-US" altLang="zh-CN" sz="2400" b="0" i="1" kern="100">
                            <a:effectLst/>
                            <a:latin typeface="Cambria Math" panose="02040503050406030204" pitchFamily="18" charset="0"/>
                            <a:cs typeface="Times New Roman" panose="02020603050405020304" pitchFamily="18" charset="0"/>
                          </a:rPr>
                          <m:t>2</m:t>
                        </m:r>
                      </m:sub>
                    </m:sSub>
                    <m:r>
                      <a:rPr lang="en-US" altLang="zh-CN" sz="2400" b="0" kern="100">
                        <a:effectLst/>
                        <a:latin typeface="Cambria Math" panose="02040503050406030204" pitchFamily="18" charset="0"/>
                        <a:cs typeface="Times New Roman" panose="02020603050405020304" pitchFamily="18" charset="0"/>
                      </a:rPr>
                      <m:t>)</m:t>
                    </m:r>
                  </m:oMath>
                </a14:m>
                <a:r>
                  <a:rPr lang="en-US" altLang="zh-CN" sz="2400" kern="100" dirty="0">
                    <a:effectLst/>
                    <a:latin typeface="+mn-ea"/>
                    <a:cs typeface="Times New Roman" panose="02020603050405020304" pitchFamily="18" charset="0"/>
                  </a:rPr>
                  <a:t> </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0.1×0.08×0.1</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0.0008</a:t>
                </a:r>
                <a:endParaRPr lang="zh-CN" altLang="zh-CN" sz="2400" kern="100" dirty="0">
                  <a:effectLst/>
                  <a:latin typeface="+mn-ea"/>
                  <a:cs typeface="Times New Roman" panose="02020603050405020304" pitchFamily="18" charset="0"/>
                </a:endParaRPr>
              </a:p>
              <a:p>
                <a:pPr indent="266700">
                  <a:spcAft>
                    <a:spcPts val="0"/>
                  </a:spcAft>
                </a:pPr>
                <a:r>
                  <a:rPr lang="zh-CN" altLang="zh-CN" sz="2400" b="1" kern="100" dirty="0">
                    <a:effectLst/>
                    <a:latin typeface="+mn-ea"/>
                    <a:cs typeface="Times New Roman" panose="02020603050405020304" pitchFamily="18" charset="0"/>
                  </a:rPr>
                  <a:t>资产组合报酬率的方差为：</a:t>
                </a:r>
              </a:p>
              <a:p>
                <a:pPr indent="266700">
                  <a:spcAft>
                    <a:spcPts val="0"/>
                  </a:spcAft>
                </a:pPr>
                <a14:m>
                  <m:oMath xmlns:m="http://schemas.openxmlformats.org/officeDocument/2006/math">
                    <m:sSubSup>
                      <m:sSubSupPr>
                        <m:ctrlPr>
                          <a:rPr lang="zh-CN" altLang="zh-CN" sz="2400" i="1" kern="100">
                            <a:effectLst/>
                            <a:latin typeface="Cambria Math" panose="02040503050406030204" pitchFamily="18" charset="0"/>
                            <a:cs typeface="Times New Roman" panose="02020603050405020304" pitchFamily="18" charset="0"/>
                          </a:rPr>
                        </m:ctrlPr>
                      </m:sSubSup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𝑝</m:t>
                        </m:r>
                      </m:sub>
                      <m:sup>
                        <m:r>
                          <a:rPr lang="en-US" altLang="zh-CN" sz="2400" b="0" i="1" kern="100">
                            <a:effectLst/>
                            <a:latin typeface="Cambria Math" panose="02040503050406030204" pitchFamily="18" charset="0"/>
                            <a:cs typeface="Times New Roman" panose="02020603050405020304" pitchFamily="18" charset="0"/>
                          </a:rPr>
                          <m:t>2</m:t>
                        </m:r>
                      </m:sup>
                    </m:sSubSup>
                  </m:oMath>
                </a14:m>
                <a:r>
                  <a:rPr lang="en-US" altLang="zh-CN" sz="2400" kern="100" dirty="0">
                    <a:effectLst/>
                    <a:latin typeface="+mn-ea"/>
                    <a:cs typeface="Times New Roman" panose="02020603050405020304" pitchFamily="18" charset="0"/>
                  </a:rPr>
                  <a:t> </a:t>
                </a:r>
                <a:r>
                  <a:rPr lang="zh-CN" altLang="zh-CN" sz="2400" kern="100" dirty="0">
                    <a:effectLst/>
                    <a:latin typeface="+mn-ea"/>
                    <a:cs typeface="Times New Roman" panose="02020603050405020304" pitchFamily="18" charset="0"/>
                  </a:rPr>
                  <a:t>＝</a:t>
                </a:r>
                <a14:m>
                  <m:oMath xmlns:m="http://schemas.openxmlformats.org/officeDocument/2006/math">
                    <m:sSup>
                      <m:sSupPr>
                        <m:ctrlPr>
                          <a:rPr lang="zh-CN" altLang="zh-CN" sz="2400" i="1" kern="100">
                            <a:effectLst/>
                            <a:latin typeface="Cambria Math" panose="02040503050406030204" pitchFamily="18" charset="0"/>
                            <a:cs typeface="Times New Roman" panose="02020603050405020304" pitchFamily="18" charset="0"/>
                          </a:rPr>
                        </m:ctrlPr>
                      </m:sSupPr>
                      <m:e>
                        <m:r>
                          <a:rPr lang="zh-CN"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80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8</m:t>
                        </m:r>
                        <m:r>
                          <a:rPr lang="en-US" altLang="zh-CN" sz="2400" b="0" kern="100">
                            <a:effectLst/>
                            <a:latin typeface="Cambria Math" panose="02040503050406030204" pitchFamily="18" charset="0"/>
                            <a:cs typeface="Times New Roman" panose="02020603050405020304" pitchFamily="18" charset="0"/>
                          </a:rPr>
                          <m:t>%</m:t>
                        </m:r>
                        <m:r>
                          <a:rPr lang="zh-CN"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sSup>
                      <m:sSupPr>
                        <m:ctrlPr>
                          <a:rPr lang="zh-CN" altLang="zh-CN" sz="2400" i="1" kern="100">
                            <a:effectLst/>
                            <a:latin typeface="Cambria Math" panose="02040503050406030204" pitchFamily="18" charset="0"/>
                            <a:cs typeface="Times New Roman" panose="02020603050405020304" pitchFamily="18" charset="0"/>
                          </a:rPr>
                        </m:ctrlPr>
                      </m:sSupPr>
                      <m:e>
                        <m:r>
                          <a:rPr lang="zh-CN"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20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r>
                          <a:rPr lang="zh-CN"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2</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80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8</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20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m:t>
                    </m:r>
                    <m:r>
                      <a:rPr lang="en-US" altLang="zh-CN" sz="2400" b="0" kern="100">
                        <a:effectLst/>
                        <a:latin typeface="Cambria Math" panose="02040503050406030204" pitchFamily="18" charset="0"/>
                        <a:cs typeface="Times New Roman" panose="02020603050405020304" pitchFamily="18" charset="0"/>
                      </a:rPr>
                      <m:t>%</m:t>
                    </m:r>
                  </m:oMath>
                </a14:m>
                <a:endParaRPr lang="zh-CN" altLang="zh-CN" sz="2400" kern="100" dirty="0">
                  <a:effectLst/>
                  <a:latin typeface="+mn-ea"/>
                  <a:cs typeface="Times New Roman" panose="02020603050405020304" pitchFamily="18" charset="0"/>
                </a:endParaRPr>
              </a:p>
              <a:p>
                <a:pPr indent="466725">
                  <a:spcAft>
                    <a:spcPts val="0"/>
                  </a:spcAft>
                </a:pPr>
                <a:r>
                  <a:rPr lang="zh-CN" altLang="zh-CN" sz="2400" kern="100" dirty="0">
                    <a:effectLst/>
                    <a:latin typeface="+mn-ea"/>
                    <a:cs typeface="Times New Roman" panose="02020603050405020304" pitchFamily="18" charset="0"/>
                  </a:rPr>
                  <a:t>＝</a:t>
                </a:r>
                <a14:m>
                  <m:oMath xmlns:m="http://schemas.openxmlformats.org/officeDocument/2006/math">
                    <m:sSup>
                      <m:sSupPr>
                        <m:ctrlPr>
                          <a:rPr lang="zh-CN" altLang="zh-CN" sz="2400" i="1" kern="100">
                            <a:effectLst/>
                            <a:latin typeface="Cambria Math" panose="02040503050406030204" pitchFamily="18" charset="0"/>
                            <a:cs typeface="Times New Roman" panose="02020603050405020304" pitchFamily="18" charset="0"/>
                          </a:rPr>
                        </m:ctrlPr>
                      </m:sSupPr>
                      <m:e>
                        <m:r>
                          <a:rPr lang="zh-CN"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064</m:t>
                        </m:r>
                        <m:r>
                          <a:rPr lang="zh-CN"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oMath>
                </a14:m>
                <a:r>
                  <a:rPr lang="en-US" altLang="zh-CN" sz="2400" kern="100" dirty="0">
                    <a:effectLst/>
                    <a:latin typeface="+mn-ea"/>
                    <a:cs typeface="Times New Roman" panose="02020603050405020304" pitchFamily="18" charset="0"/>
                  </a:rPr>
                  <a:t>+</a:t>
                </a:r>
                <a14:m>
                  <m:oMath xmlns:m="http://schemas.openxmlformats.org/officeDocument/2006/math">
                    <m:sSup>
                      <m:sSupPr>
                        <m:ctrlPr>
                          <a:rPr lang="zh-CN" altLang="zh-CN" sz="2400" i="1" kern="100">
                            <a:effectLst/>
                            <a:latin typeface="Cambria Math" panose="02040503050406030204" pitchFamily="18" charset="0"/>
                            <a:cs typeface="Times New Roman" panose="02020603050405020304" pitchFamily="18" charset="0"/>
                          </a:rPr>
                        </m:ctrlPr>
                      </m:sSupPr>
                      <m:e>
                        <m:r>
                          <a:rPr lang="zh-CN"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02</m:t>
                        </m:r>
                        <m:r>
                          <a:rPr lang="zh-CN" altLang="zh-CN" sz="2400" b="0"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oMath>
                </a14:m>
                <a:r>
                  <a:rPr lang="en-US" altLang="zh-CN" sz="2400" kern="100" dirty="0">
                    <a:effectLst/>
                    <a:latin typeface="+mn-ea"/>
                    <a:cs typeface="Times New Roman" panose="02020603050405020304" pitchFamily="18" charset="0"/>
                  </a:rPr>
                  <a:t>+0.000256</a:t>
                </a:r>
                <a:endParaRPr lang="zh-CN" altLang="zh-CN" sz="2400" kern="100" dirty="0">
                  <a:effectLst/>
                  <a:latin typeface="+mn-ea"/>
                  <a:cs typeface="Times New Roman" panose="02020603050405020304" pitchFamily="18" charset="0"/>
                </a:endParaRPr>
              </a:p>
              <a:p>
                <a:pPr indent="466725">
                  <a:spcAft>
                    <a:spcPts val="0"/>
                  </a:spcAft>
                </a:pP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0.004752</a:t>
                </a:r>
                <a:endParaRPr lang="zh-CN" altLang="zh-CN" sz="2400" kern="100" dirty="0">
                  <a:effectLst/>
                  <a:latin typeface="+mn-ea"/>
                  <a:cs typeface="Times New Roman" panose="02020603050405020304" pitchFamily="18" charset="0"/>
                </a:endParaRPr>
              </a:p>
              <a:p>
                <a:pPr indent="266700">
                  <a:spcAft>
                    <a:spcPts val="0"/>
                  </a:spcAft>
                </a:pPr>
                <a:r>
                  <a:rPr lang="zh-CN" altLang="zh-CN" sz="2400" b="1" kern="100" dirty="0">
                    <a:effectLst/>
                    <a:latin typeface="+mn-ea"/>
                    <a:cs typeface="Times New Roman" panose="02020603050405020304" pitchFamily="18" charset="0"/>
                  </a:rPr>
                  <a:t>资产组合报酬率的标准差为：</a:t>
                </a:r>
              </a:p>
              <a:p>
                <a:pPr indent="266700">
                  <a:spcAft>
                    <a:spcPts val="0"/>
                  </a:spcAft>
                </a:pP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𝜎</m:t>
                        </m:r>
                      </m:e>
                      <m:sub>
                        <m:r>
                          <a:rPr lang="en-US" altLang="zh-CN" sz="2400" b="0" i="1" kern="100">
                            <a:effectLst/>
                            <a:latin typeface="Cambria Math" panose="02040503050406030204" pitchFamily="18" charset="0"/>
                            <a:cs typeface="Times New Roman" panose="02020603050405020304" pitchFamily="18" charset="0"/>
                          </a:rPr>
                          <m:t>𝑝</m:t>
                        </m:r>
                      </m:sub>
                    </m:sSub>
                  </m:oMath>
                </a14:m>
                <a:r>
                  <a:rPr lang="en-US" altLang="zh-CN" sz="2400" kern="100" dirty="0">
                    <a:effectLst/>
                    <a:latin typeface="+mn-ea"/>
                    <a:cs typeface="Times New Roman" panose="02020603050405020304" pitchFamily="18" charset="0"/>
                  </a:rPr>
                  <a:t> </a:t>
                </a:r>
                <a:r>
                  <a:rPr lang="zh-CN" altLang="zh-CN" sz="2400" kern="100" dirty="0">
                    <a:effectLst/>
                    <a:latin typeface="+mn-ea"/>
                    <a:cs typeface="Times New Roman" panose="02020603050405020304" pitchFamily="18" charset="0"/>
                  </a:rPr>
                  <a:t>＝</a:t>
                </a:r>
                <a14:m>
                  <m:oMath xmlns:m="http://schemas.openxmlformats.org/officeDocument/2006/math">
                    <m:rad>
                      <m:radPr>
                        <m:degHide m:val="on"/>
                        <m:ctrlPr>
                          <a:rPr lang="zh-CN" altLang="zh-CN" sz="2400" i="1" kern="100">
                            <a:effectLst/>
                            <a:latin typeface="Cambria Math" panose="02040503050406030204" pitchFamily="18" charset="0"/>
                            <a:cs typeface="Times New Roman" panose="02020603050405020304" pitchFamily="18" charset="0"/>
                          </a:rPr>
                        </m:ctrlPr>
                      </m:radPr>
                      <m:deg/>
                      <m:e>
                        <m:r>
                          <a:rPr lang="en-US" altLang="zh-CN" sz="2400" b="0" i="1" kern="100">
                            <a:effectLst/>
                            <a:latin typeface="Cambria Math" panose="02040503050406030204" pitchFamily="18" charset="0"/>
                            <a:cs typeface="Times New Roman" panose="02020603050405020304" pitchFamily="18" charset="0"/>
                          </a:rPr>
                          <m:t>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004752</m:t>
                        </m:r>
                        <m:r>
                          <a:rPr lang="en-US" altLang="zh-CN" sz="2400" b="0" kern="100">
                            <a:effectLst/>
                            <a:latin typeface="Cambria Math" panose="02040503050406030204" pitchFamily="18" charset="0"/>
                            <a:cs typeface="Times New Roman" panose="02020603050405020304" pitchFamily="18" charset="0"/>
                          </a:rPr>
                          <m:t> </m:t>
                        </m:r>
                      </m:e>
                    </m:rad>
                  </m:oMath>
                </a14:m>
                <a:endParaRPr lang="zh-CN" altLang="zh-CN" sz="2400" kern="100" dirty="0">
                  <a:effectLst/>
                  <a:latin typeface="+mn-ea"/>
                  <a:cs typeface="Times New Roman" panose="02020603050405020304" pitchFamily="18" charset="0"/>
                </a:endParaRPr>
              </a:p>
              <a:p>
                <a:pPr indent="266700"/>
                <a:r>
                  <a:rPr lang="en-US" altLang="zh-CN" sz="2400" kern="100" dirty="0">
                    <a:effectLst/>
                    <a:latin typeface="+mn-ea"/>
                    <a:cs typeface="Times New Roman" panose="02020603050405020304" pitchFamily="18" charset="0"/>
                  </a:rPr>
                  <a:t>   </a:t>
                </a:r>
                <a:r>
                  <a:rPr lang="en-US" altLang="zh-CN" sz="2400" kern="100" dirty="0" smtClean="0">
                    <a:effectLst/>
                    <a:latin typeface="+mn-ea"/>
                    <a:cs typeface="Times New Roman" panose="02020603050405020304" pitchFamily="18" charset="0"/>
                  </a:rPr>
                  <a:t> </a:t>
                </a:r>
                <a:r>
                  <a:rPr lang="zh-CN" altLang="zh-CN" sz="2400" kern="100" dirty="0" smtClean="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0.0689</a:t>
                </a:r>
                <a:endParaRPr lang="zh-CN" altLang="zh-CN" sz="2400" kern="100" dirty="0">
                  <a:effectLst/>
                  <a:latin typeface="+mn-ea"/>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118872" y="820047"/>
                <a:ext cx="11896344" cy="4251805"/>
              </a:xfrm>
              <a:prstGeom prst="rect">
                <a:avLst/>
              </a:prstGeom>
              <a:blipFill>
                <a:blip r:embed="rId2"/>
                <a:stretch>
                  <a:fillRect l="-820" t="-1148" r="-1743" b="-2439"/>
                </a:stretch>
              </a:blipFill>
            </p:spPr>
            <p:txBody>
              <a:bodyPr/>
              <a:lstStyle/>
              <a:p>
                <a:r>
                  <a:rPr lang="zh-CN" altLang="en-US">
                    <a:noFill/>
                  </a:rPr>
                  <a:t> </a:t>
                </a:r>
              </a:p>
            </p:txBody>
          </p:sp>
        </mc:Fallback>
      </mc:AlternateContent>
      <p:sp>
        <p:nvSpPr>
          <p:cNvPr id="3" name="矩形 2"/>
          <p:cNvSpPr/>
          <p:nvPr/>
        </p:nvSpPr>
        <p:spPr>
          <a:xfrm>
            <a:off x="341376" y="5192897"/>
            <a:ext cx="11417808" cy="830997"/>
          </a:xfrm>
          <a:prstGeom prst="rect">
            <a:avLst/>
          </a:prstGeom>
        </p:spPr>
        <p:txBody>
          <a:bodyPr wrap="square">
            <a:spAutoFit/>
          </a:bodyPr>
          <a:lstStyle/>
          <a:p>
            <a:pPr indent="266700" algn="just">
              <a:lnSpc>
                <a:spcPct val="120000"/>
              </a:lnSpc>
              <a:spcAft>
                <a:spcPts val="0"/>
              </a:spcAft>
            </a:pPr>
            <a:r>
              <a:rPr lang="en-US" altLang="zh-CN" sz="2000" b="1" kern="100" dirty="0" smtClean="0">
                <a:solidFill>
                  <a:srgbClr val="7030A0"/>
                </a:solidFill>
                <a:latin typeface="+mn-ea"/>
                <a:cs typeface="Times New Roman" panose="02020603050405020304" pitchFamily="18" charset="0"/>
              </a:rPr>
              <a:t>  </a:t>
            </a:r>
            <a:r>
              <a:rPr lang="zh-CN" altLang="zh-CN" sz="2000" b="1" kern="100" dirty="0" smtClean="0">
                <a:solidFill>
                  <a:srgbClr val="7030A0"/>
                </a:solidFill>
                <a:latin typeface="+mn-ea"/>
                <a:cs typeface="Times New Roman" panose="02020603050405020304" pitchFamily="18" charset="0"/>
              </a:rPr>
              <a:t>同样</a:t>
            </a:r>
            <a:r>
              <a:rPr lang="zh-CN" altLang="zh-CN" sz="2000" b="1" kern="100" dirty="0">
                <a:solidFill>
                  <a:srgbClr val="7030A0"/>
                </a:solidFill>
                <a:latin typeface="+mn-ea"/>
                <a:cs typeface="Times New Roman" panose="02020603050405020304" pitchFamily="18" charset="0"/>
              </a:rPr>
              <a:t>理由，可以计算相关系数为</a:t>
            </a:r>
            <a:r>
              <a:rPr lang="en-US" altLang="zh-CN" sz="2000" b="1" kern="100" dirty="0">
                <a:solidFill>
                  <a:srgbClr val="7030A0"/>
                </a:solidFill>
                <a:latin typeface="+mn-ea"/>
                <a:cs typeface="Times New Roman" panose="02020603050405020304" pitchFamily="18" charset="0"/>
              </a:rPr>
              <a:t>-0.1</a:t>
            </a:r>
            <a:r>
              <a:rPr lang="zh-CN" altLang="zh-CN" sz="2000" b="1" kern="100" dirty="0">
                <a:solidFill>
                  <a:srgbClr val="7030A0"/>
                </a:solidFill>
                <a:latin typeface="+mn-ea"/>
                <a:cs typeface="Times New Roman" panose="02020603050405020304" pitchFamily="18" charset="0"/>
              </a:rPr>
              <a:t>，</a:t>
            </a:r>
            <a:r>
              <a:rPr lang="en-US" altLang="zh-CN" sz="2000" b="1" kern="100" dirty="0">
                <a:solidFill>
                  <a:srgbClr val="7030A0"/>
                </a:solidFill>
                <a:latin typeface="+mn-ea"/>
                <a:cs typeface="Times New Roman" panose="02020603050405020304" pitchFamily="18" charset="0"/>
              </a:rPr>
              <a:t>0.2</a:t>
            </a:r>
            <a:r>
              <a:rPr lang="zh-CN" altLang="zh-CN" sz="2000" b="1" kern="100" dirty="0">
                <a:solidFill>
                  <a:srgbClr val="7030A0"/>
                </a:solidFill>
                <a:latin typeface="+mn-ea"/>
                <a:cs typeface="Times New Roman" panose="02020603050405020304" pitchFamily="18" charset="0"/>
              </a:rPr>
              <a:t>，</a:t>
            </a:r>
            <a:r>
              <a:rPr lang="en-US" altLang="zh-CN" sz="2000" b="1" kern="100" dirty="0">
                <a:solidFill>
                  <a:srgbClr val="7030A0"/>
                </a:solidFill>
                <a:latin typeface="+mn-ea"/>
                <a:cs typeface="Times New Roman" panose="02020603050405020304" pitchFamily="18" charset="0"/>
              </a:rPr>
              <a:t>-0.2</a:t>
            </a:r>
            <a:r>
              <a:rPr lang="zh-CN" altLang="zh-CN" sz="2000" b="1" kern="100" dirty="0">
                <a:solidFill>
                  <a:srgbClr val="7030A0"/>
                </a:solidFill>
                <a:latin typeface="+mn-ea"/>
                <a:cs typeface="Times New Roman" panose="02020603050405020304" pitchFamily="18" charset="0"/>
              </a:rPr>
              <a:t>，</a:t>
            </a:r>
            <a:r>
              <a:rPr lang="en-US" altLang="zh-CN" sz="2000" b="1" kern="100" dirty="0">
                <a:solidFill>
                  <a:srgbClr val="7030A0"/>
                </a:solidFill>
                <a:latin typeface="+mn-ea"/>
                <a:cs typeface="Times New Roman" panose="02020603050405020304" pitchFamily="18" charset="0"/>
              </a:rPr>
              <a:t>0</a:t>
            </a:r>
            <a:r>
              <a:rPr lang="zh-CN" altLang="zh-CN" sz="2000" b="1" kern="100" dirty="0">
                <a:solidFill>
                  <a:srgbClr val="7030A0"/>
                </a:solidFill>
                <a:latin typeface="+mn-ea"/>
                <a:cs typeface="Times New Roman" panose="02020603050405020304" pitchFamily="18" charset="0"/>
              </a:rPr>
              <a:t>的资产组合报酬率的协方差、方差、</a:t>
            </a:r>
            <a:r>
              <a:rPr lang="zh-CN" altLang="zh-CN" sz="2000" b="1" kern="100" dirty="0" smtClean="0">
                <a:solidFill>
                  <a:srgbClr val="7030A0"/>
                </a:solidFill>
                <a:latin typeface="+mn-ea"/>
                <a:cs typeface="Times New Roman" panose="02020603050405020304" pitchFamily="18" charset="0"/>
              </a:rPr>
              <a:t>标准差，</a:t>
            </a:r>
            <a:r>
              <a:rPr lang="zh-CN" altLang="zh-CN" sz="2000" b="1" kern="100" dirty="0">
                <a:solidFill>
                  <a:srgbClr val="7030A0"/>
                </a:solidFill>
                <a:latin typeface="+mn-ea"/>
                <a:cs typeface="Times New Roman" panose="02020603050405020304" pitchFamily="18" charset="0"/>
              </a:rPr>
              <a:t>计算结果见表</a:t>
            </a:r>
            <a:r>
              <a:rPr lang="en-US" altLang="zh-CN" sz="2000" b="1" kern="100" dirty="0">
                <a:solidFill>
                  <a:srgbClr val="7030A0"/>
                </a:solidFill>
                <a:latin typeface="+mn-ea"/>
                <a:cs typeface="Times New Roman" panose="02020603050405020304" pitchFamily="18" charset="0"/>
              </a:rPr>
              <a:t>2-7</a:t>
            </a:r>
            <a:r>
              <a:rPr lang="zh-CN" altLang="zh-CN" sz="2000" b="1" kern="100" dirty="0">
                <a:solidFill>
                  <a:srgbClr val="7030A0"/>
                </a:solidFill>
                <a:latin typeface="+mn-ea"/>
                <a:cs typeface="Times New Roman" panose="02020603050405020304" pitchFamily="18" charset="0"/>
              </a:rPr>
              <a:t>。</a:t>
            </a:r>
            <a:endParaRPr lang="zh-CN" altLang="zh-CN" sz="2000" b="1" kern="100" dirty="0">
              <a:solidFill>
                <a:srgbClr val="7030A0"/>
              </a:solidFill>
              <a:effectLst/>
              <a:latin typeface="+mn-ea"/>
              <a:cs typeface="Times New Roman" panose="02020603050405020304" pitchFamily="18" charset="0"/>
            </a:endParaRPr>
          </a:p>
        </p:txBody>
      </p:sp>
    </p:spTree>
    <p:extLst>
      <p:ext uri="{BB962C8B-B14F-4D97-AF65-F5344CB8AC3E}">
        <p14:creationId xmlns:p14="http://schemas.microsoft.com/office/powerpoint/2010/main" val="2644949603"/>
      </p:ext>
    </p:extLst>
  </p:cSld>
  <p:clrMapOvr>
    <a:masterClrMapping/>
  </p:clrMapOvr>
  <p:transition spd="slow" advTm="3000">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2232" y="629144"/>
            <a:ext cx="10018776" cy="565604"/>
          </a:xfrm>
          <a:prstGeom prst="rect">
            <a:avLst/>
          </a:prstGeom>
        </p:spPr>
        <p:txBody>
          <a:bodyPr wrap="square">
            <a:spAutoFit/>
          </a:bodyPr>
          <a:lstStyle/>
          <a:p>
            <a:pPr lvl="0" indent="267970">
              <a:lnSpc>
                <a:spcPct val="120000"/>
              </a:lnSpc>
            </a:pPr>
            <a:r>
              <a:rPr kumimoji="0" lang="zh-CN" altLang="zh-CN"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a:t>
            </a:r>
            <a:r>
              <a:rPr lang="zh-CN" altLang="en-US" sz="2800" b="1" kern="100" dirty="0">
                <a:solidFill>
                  <a:srgbClr val="000000"/>
                </a:solidFill>
                <a:latin typeface="微软雅黑"/>
                <a:ea typeface="微软雅黑"/>
                <a:cs typeface="Times New Roman" panose="02020603050405020304" pitchFamily="18" charset="0"/>
              </a:rPr>
              <a:t>三</a:t>
            </a:r>
            <a:r>
              <a:rPr kumimoji="0" lang="zh-CN" altLang="zh-CN" sz="2800" b="1" i="0" u="none" strike="noStrike" kern="100" cap="none" spc="0" normalizeH="0" baseline="0" noProof="0" dirty="0" smtClean="0">
                <a:ln>
                  <a:noFill/>
                </a:ln>
                <a:solidFill>
                  <a:srgbClr val="000000"/>
                </a:solidFill>
                <a:effectLst/>
                <a:uLnTx/>
                <a:uFillTx/>
                <a:latin typeface="微软雅黑"/>
                <a:ea typeface="微软雅黑"/>
                <a:cs typeface="Times New Roman" panose="02020603050405020304" pitchFamily="18" charset="0"/>
              </a:rPr>
              <a:t>）</a:t>
            </a:r>
            <a:r>
              <a:rPr lang="zh-CN" altLang="en-US" sz="2800" b="1" kern="100" dirty="0" smtClean="0">
                <a:solidFill>
                  <a:srgbClr val="000000"/>
                </a:solidFill>
                <a:latin typeface="微软雅黑"/>
                <a:cs typeface="Times New Roman" panose="02020603050405020304" pitchFamily="18" charset="0"/>
              </a:rPr>
              <a:t>资产</a:t>
            </a:r>
            <a:r>
              <a:rPr lang="zh-CN" altLang="en-US" sz="2800" b="1" kern="100" dirty="0">
                <a:solidFill>
                  <a:srgbClr val="000000"/>
                </a:solidFill>
                <a:latin typeface="微软雅黑"/>
                <a:cs typeface="Times New Roman" panose="02020603050405020304" pitchFamily="18" charset="0"/>
              </a:rPr>
              <a:t>组合的投资风险及分散化</a:t>
            </a:r>
            <a:endParaRPr kumimoji="0" lang="zh-CN" altLang="zh-CN" sz="2800" b="1" i="0" u="none" strike="noStrike" kern="100" cap="none" spc="0" normalizeH="0" baseline="0" noProof="0" dirty="0">
              <a:ln>
                <a:noFill/>
              </a:ln>
              <a:solidFill>
                <a:srgbClr val="000000"/>
              </a:solidFill>
              <a:effectLst/>
              <a:uLnTx/>
              <a:uFillTx/>
              <a:latin typeface="微软雅黑"/>
              <a:ea typeface="微软雅黑"/>
              <a:cs typeface="Times New Roman" panose="02020603050405020304" pitchFamily="18" charset="0"/>
            </a:endParaRPr>
          </a:p>
        </p:txBody>
      </p:sp>
      <p:sp>
        <p:nvSpPr>
          <p:cNvPr id="4" name="矩形 3"/>
          <p:cNvSpPr/>
          <p:nvPr/>
        </p:nvSpPr>
        <p:spPr>
          <a:xfrm>
            <a:off x="332232" y="1559463"/>
            <a:ext cx="10713720" cy="3194721"/>
          </a:xfrm>
          <a:prstGeom prst="rect">
            <a:avLst/>
          </a:prstGeom>
        </p:spPr>
        <p:txBody>
          <a:bodyPr wrap="square">
            <a:spAutoFit/>
          </a:bodyPr>
          <a:lstStyle/>
          <a:p>
            <a:pPr lvl="0" indent="266700" algn="just">
              <a:lnSpc>
                <a:spcPct val="120000"/>
              </a:lnSpc>
            </a:pPr>
            <a:r>
              <a:rPr lang="zh-CN" altLang="en-US" sz="2400" kern="100" dirty="0">
                <a:solidFill>
                  <a:srgbClr val="000000"/>
                </a:solidFill>
                <a:latin typeface="微软雅黑"/>
                <a:cs typeface="Times New Roman" panose="02020603050405020304" pitchFamily="18" charset="0"/>
              </a:rPr>
              <a:t>    </a:t>
            </a:r>
            <a:r>
              <a:rPr lang="zh-CN" altLang="en-US" sz="2400" kern="100" dirty="0" smtClean="0">
                <a:solidFill>
                  <a:srgbClr val="000000"/>
                </a:solidFill>
                <a:latin typeface="微软雅黑"/>
                <a:cs typeface="Times New Roman" panose="02020603050405020304" pitchFamily="18" charset="0"/>
              </a:rPr>
              <a:t>资产</a:t>
            </a:r>
            <a:r>
              <a:rPr lang="zh-CN" altLang="en-US" sz="2400" kern="100" dirty="0">
                <a:solidFill>
                  <a:srgbClr val="000000"/>
                </a:solidFill>
                <a:latin typeface="微软雅黑"/>
                <a:cs typeface="Times New Roman" panose="02020603050405020304" pitchFamily="18" charset="0"/>
              </a:rPr>
              <a:t>组合的投资风险能够分散风险，但是不能完全消除投资风险，那些能够随着资产种类增加而降低直至消除的投资风险，被称为</a:t>
            </a:r>
            <a:r>
              <a:rPr lang="zh-CN" altLang="en-US" sz="2400" b="1" kern="100" dirty="0">
                <a:solidFill>
                  <a:srgbClr val="000000"/>
                </a:solidFill>
                <a:latin typeface="微软雅黑"/>
                <a:cs typeface="Times New Roman" panose="02020603050405020304" pitchFamily="18" charset="0"/>
              </a:rPr>
              <a:t>非系统性风险</a:t>
            </a:r>
            <a:r>
              <a:rPr lang="zh-CN" altLang="en-US" sz="2400" kern="100" dirty="0" smtClean="0">
                <a:solidFill>
                  <a:srgbClr val="000000"/>
                </a:solidFill>
                <a:latin typeface="微软雅黑"/>
                <a:cs typeface="Times New Roman" panose="02020603050405020304" pitchFamily="18" charset="0"/>
              </a:rPr>
              <a:t>。那些</a:t>
            </a:r>
            <a:r>
              <a:rPr lang="zh-CN" altLang="en-US" sz="2400" kern="100" dirty="0">
                <a:solidFill>
                  <a:srgbClr val="000000"/>
                </a:solidFill>
                <a:latin typeface="微软雅黑"/>
                <a:cs typeface="Times New Roman" panose="02020603050405020304" pitchFamily="18" charset="0"/>
              </a:rPr>
              <a:t>不能随着资产种类增加分散的投资风险，被称为</a:t>
            </a:r>
            <a:r>
              <a:rPr lang="zh-CN" altLang="en-US" sz="2400" b="1" kern="100" dirty="0">
                <a:solidFill>
                  <a:srgbClr val="000000"/>
                </a:solidFill>
                <a:latin typeface="微软雅黑"/>
                <a:cs typeface="Times New Roman" panose="02020603050405020304" pitchFamily="18" charset="0"/>
              </a:rPr>
              <a:t>系统性风险</a:t>
            </a:r>
            <a:r>
              <a:rPr lang="zh-CN" altLang="en-US" sz="2400" kern="100" dirty="0" smtClean="0">
                <a:solidFill>
                  <a:srgbClr val="000000"/>
                </a:solidFill>
                <a:latin typeface="微软雅黑"/>
                <a:cs typeface="Times New Roman" panose="02020603050405020304" pitchFamily="18" charset="0"/>
              </a:rPr>
              <a:t>。</a:t>
            </a:r>
            <a:endParaRPr lang="en-US" altLang="zh-CN" sz="2400" kern="100" dirty="0" smtClean="0">
              <a:solidFill>
                <a:srgbClr val="000000"/>
              </a:solidFill>
              <a:latin typeface="微软雅黑"/>
              <a:cs typeface="Times New Roman" panose="02020603050405020304" pitchFamily="18" charset="0"/>
            </a:endParaRPr>
          </a:p>
          <a:p>
            <a:pPr lvl="0" indent="266700" algn="just">
              <a:lnSpc>
                <a:spcPct val="120000"/>
              </a:lnSpc>
            </a:pPr>
            <a:r>
              <a:rPr lang="en-US" altLang="zh-CN" sz="2400" kern="100" dirty="0">
                <a:solidFill>
                  <a:srgbClr val="000000"/>
                </a:solidFill>
                <a:latin typeface="微软雅黑"/>
                <a:cs typeface="Times New Roman" panose="02020603050405020304" pitchFamily="18" charset="0"/>
              </a:rPr>
              <a:t> </a:t>
            </a:r>
            <a:r>
              <a:rPr lang="en-US" altLang="zh-CN" sz="2400" kern="100" dirty="0" smtClean="0">
                <a:solidFill>
                  <a:srgbClr val="000000"/>
                </a:solidFill>
                <a:latin typeface="微软雅黑"/>
                <a:cs typeface="Times New Roman" panose="02020603050405020304" pitchFamily="18" charset="0"/>
              </a:rPr>
              <a:t>   </a:t>
            </a:r>
            <a:r>
              <a:rPr lang="zh-CN" altLang="en-US" sz="2400" kern="100" dirty="0" smtClean="0">
                <a:solidFill>
                  <a:srgbClr val="000000"/>
                </a:solidFill>
                <a:latin typeface="微软雅黑"/>
                <a:cs typeface="Times New Roman" panose="02020603050405020304" pitchFamily="18" charset="0"/>
              </a:rPr>
              <a:t>不同</a:t>
            </a:r>
            <a:r>
              <a:rPr lang="zh-CN" altLang="en-US" sz="2400" kern="100" dirty="0">
                <a:solidFill>
                  <a:srgbClr val="000000"/>
                </a:solidFill>
                <a:latin typeface="微软雅黑"/>
                <a:cs typeface="Times New Roman" panose="02020603050405020304" pitchFamily="18" charset="0"/>
              </a:rPr>
              <a:t>资产的系统性风险不同，为了对系统性风险进行量化，通常用</a:t>
            </a:r>
            <a:r>
              <a:rPr lang="en-US" altLang="zh-CN" sz="2400" b="1" kern="100" dirty="0">
                <a:solidFill>
                  <a:srgbClr val="FF0000"/>
                </a:solidFill>
                <a:latin typeface="微软雅黑"/>
                <a:cs typeface="Times New Roman" panose="02020603050405020304" pitchFamily="18" charset="0"/>
              </a:rPr>
              <a:t>β</a:t>
            </a:r>
            <a:r>
              <a:rPr lang="zh-CN" altLang="en-US" sz="2400" b="1" kern="100" dirty="0">
                <a:solidFill>
                  <a:srgbClr val="FF0000"/>
                </a:solidFill>
                <a:latin typeface="微软雅黑"/>
                <a:cs typeface="Times New Roman" panose="02020603050405020304" pitchFamily="18" charset="0"/>
              </a:rPr>
              <a:t>系数</a:t>
            </a:r>
            <a:r>
              <a:rPr lang="zh-CN" altLang="en-US" sz="2400" kern="100" dirty="0">
                <a:solidFill>
                  <a:srgbClr val="000000"/>
                </a:solidFill>
                <a:latin typeface="微软雅黑"/>
                <a:cs typeface="Times New Roman" panose="02020603050405020304" pitchFamily="18" charset="0"/>
              </a:rPr>
              <a:t>来计量。</a:t>
            </a:r>
            <a:r>
              <a:rPr lang="en-US" altLang="zh-CN" sz="2400" kern="100" dirty="0">
                <a:solidFill>
                  <a:srgbClr val="000000"/>
                </a:solidFill>
                <a:latin typeface="微软雅黑"/>
                <a:cs typeface="Times New Roman" panose="02020603050405020304" pitchFamily="18" charset="0"/>
              </a:rPr>
              <a:t>β</a:t>
            </a:r>
            <a:r>
              <a:rPr lang="zh-CN" altLang="en-US" sz="2400" kern="100" dirty="0">
                <a:solidFill>
                  <a:srgbClr val="000000"/>
                </a:solidFill>
                <a:latin typeface="微软雅黑"/>
                <a:cs typeface="Times New Roman" panose="02020603050405020304" pitchFamily="18" charset="0"/>
              </a:rPr>
              <a:t>系数是度量一种资产对于市场组合变动的反应程度的指标，它是系统性风险的指数。</a:t>
            </a:r>
          </a:p>
          <a:p>
            <a:pPr marL="0" marR="0" lvl="0" indent="266700" algn="just" defTabSz="4572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srgbClr val="000000"/>
                </a:solidFill>
                <a:effectLst/>
                <a:uLnTx/>
                <a:uFillTx/>
                <a:latin typeface="Times New Roman" panose="02020603050405020304" pitchFamily="18" charset="0"/>
                <a:ea typeface="宋体" panose="02010600030101010101" pitchFamily="2" charset="-122"/>
                <a:cs typeface="+mn-cs"/>
              </a:rPr>
              <a:t> </a:t>
            </a: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Tree>
    <p:extLst>
      <p:ext uri="{BB962C8B-B14F-4D97-AF65-F5344CB8AC3E}">
        <p14:creationId xmlns:p14="http://schemas.microsoft.com/office/powerpoint/2010/main" val="2323502974"/>
      </p:ext>
    </p:extLst>
  </p:cSld>
  <p:clrMapOvr>
    <a:masterClrMapping/>
  </p:clrMapOvr>
  <p:transition spd="slow" advTm="3000">
    <p:rand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矩形 2"/>
              <p:cNvSpPr/>
              <p:nvPr/>
            </p:nvSpPr>
            <p:spPr>
              <a:xfrm>
                <a:off x="524256" y="892783"/>
                <a:ext cx="10274808" cy="2295372"/>
              </a:xfrm>
              <a:prstGeom prst="rect">
                <a:avLst/>
              </a:prstGeom>
            </p:spPr>
            <p:txBody>
              <a:bodyPr wrap="square">
                <a:spAutoFit/>
              </a:bodyPr>
              <a:lstStyle/>
              <a:p>
                <a:pPr indent="266700" algn="just">
                  <a:lnSpc>
                    <a:spcPct val="120000"/>
                  </a:lnSpc>
                  <a:spcAft>
                    <a:spcPts val="0"/>
                  </a:spcAft>
                </a:pPr>
                <a:r>
                  <a:rPr lang="en-US" altLang="zh-CN" sz="2400" b="1" kern="100" dirty="0">
                    <a:latin typeface="+mn-ea"/>
                    <a:cs typeface="Times New Roman" panose="02020603050405020304" pitchFamily="18" charset="0"/>
                  </a:rPr>
                  <a:t>1.</a:t>
                </a:r>
                <a:r>
                  <a:rPr lang="zh-CN" altLang="zh-CN" sz="2400" b="1" kern="100" dirty="0">
                    <a:effectLst/>
                    <a:latin typeface="+mn-ea"/>
                    <a:cs typeface="Times New Roman" panose="02020603050405020304" pitchFamily="18" charset="0"/>
                  </a:rPr>
                  <a:t>单项资产的</a:t>
                </a:r>
                <a:r>
                  <a:rPr lang="en-US" altLang="zh-CN" sz="2400" b="1" kern="100" dirty="0">
                    <a:effectLst/>
                    <a:latin typeface="+mn-ea"/>
                    <a:cs typeface="Times New Roman" panose="02020603050405020304" pitchFamily="18" charset="0"/>
                  </a:rPr>
                  <a:t>β</a:t>
                </a:r>
                <a:r>
                  <a:rPr lang="zh-CN" altLang="zh-CN" sz="2400" b="1" kern="100" dirty="0">
                    <a:effectLst/>
                    <a:latin typeface="+mn-ea"/>
                    <a:cs typeface="Times New Roman" panose="02020603050405020304" pitchFamily="18" charset="0"/>
                  </a:rPr>
                  <a:t>系数</a:t>
                </a:r>
              </a:p>
              <a:p>
                <a:pPr indent="266700" algn="just">
                  <a:lnSpc>
                    <a:spcPct val="120000"/>
                  </a:lnSpc>
                  <a:spcAft>
                    <a:spcPts val="0"/>
                  </a:spcAft>
                </a:pPr>
                <a:r>
                  <a:rPr lang="en-US" altLang="zh-CN" sz="2400" kern="100" dirty="0" smtClean="0">
                    <a:effectLst/>
                    <a:latin typeface="+mn-ea"/>
                    <a:cs typeface="Times New Roman" panose="02020603050405020304" pitchFamily="18" charset="0"/>
                  </a:rPr>
                  <a:t>    </a:t>
                </a:r>
                <a:r>
                  <a:rPr lang="zh-CN" altLang="zh-CN" sz="2400" kern="100" dirty="0" smtClean="0">
                    <a:effectLst/>
                    <a:latin typeface="+mn-ea"/>
                    <a:cs typeface="Times New Roman" panose="02020603050405020304" pitchFamily="18" charset="0"/>
                  </a:rPr>
                  <a:t>单项</a:t>
                </a:r>
                <a:r>
                  <a:rPr lang="zh-CN" altLang="zh-CN" sz="2400" kern="100" dirty="0">
                    <a:effectLst/>
                    <a:latin typeface="+mn-ea"/>
                    <a:cs typeface="Times New Roman" panose="02020603050405020304" pitchFamily="18" charset="0"/>
                  </a:rPr>
                  <a:t>资产的</a:t>
                </a:r>
                <a:r>
                  <a:rPr lang="en-US" altLang="zh-CN" sz="2400" kern="100" dirty="0">
                    <a:effectLst/>
                    <a:latin typeface="+mn-ea"/>
                    <a:cs typeface="Times New Roman" panose="02020603050405020304" pitchFamily="18" charset="0"/>
                  </a:rPr>
                  <a:t>β</a:t>
                </a:r>
                <a:r>
                  <a:rPr lang="zh-CN" altLang="zh-CN" sz="2400" kern="100" dirty="0">
                    <a:effectLst/>
                    <a:latin typeface="+mn-ea"/>
                    <a:cs typeface="Times New Roman" panose="02020603050405020304" pitchFamily="18" charset="0"/>
                  </a:rPr>
                  <a:t>系数是指可以反映</a:t>
                </a:r>
                <a:r>
                  <a:rPr lang="zh-CN" altLang="zh-CN" sz="2400" b="1" kern="100" dirty="0">
                    <a:effectLst/>
                    <a:latin typeface="+mn-ea"/>
                    <a:cs typeface="Times New Roman" panose="02020603050405020304" pitchFamily="18" charset="0"/>
                  </a:rPr>
                  <a:t>单项资产报酬率</a:t>
                </a:r>
                <a:r>
                  <a:rPr lang="zh-CN" altLang="zh-CN" sz="2400" kern="100" dirty="0">
                    <a:effectLst/>
                    <a:latin typeface="+mn-ea"/>
                    <a:cs typeface="Times New Roman" panose="02020603050405020304" pitchFamily="18" charset="0"/>
                  </a:rPr>
                  <a:t>与</a:t>
                </a:r>
                <a:r>
                  <a:rPr lang="zh-CN" altLang="zh-CN" sz="2400" b="1" kern="100" dirty="0">
                    <a:effectLst/>
                    <a:latin typeface="+mn-ea"/>
                    <a:cs typeface="Times New Roman" panose="02020603050405020304" pitchFamily="18" charset="0"/>
                  </a:rPr>
                  <a:t>市场上全部资产</a:t>
                </a:r>
                <a:r>
                  <a:rPr lang="zh-CN" altLang="zh-CN" sz="2400" kern="100" dirty="0">
                    <a:effectLst/>
                    <a:latin typeface="+mn-ea"/>
                    <a:cs typeface="Times New Roman" panose="02020603050405020304" pitchFamily="18" charset="0"/>
                  </a:rPr>
                  <a:t>的平均报酬率之间变动关系的一个量化指标</a:t>
                </a:r>
                <a:r>
                  <a:rPr lang="zh-CN" altLang="zh-CN" sz="2400" kern="100" dirty="0" smtClean="0">
                    <a:effectLst/>
                    <a:latin typeface="+mn-ea"/>
                    <a:cs typeface="Times New Roman" panose="02020603050405020304" pitchFamily="18" charset="0"/>
                  </a:rPr>
                  <a:t>，计算</a:t>
                </a:r>
                <a:r>
                  <a:rPr lang="zh-CN" altLang="zh-CN" sz="2400" kern="100" dirty="0">
                    <a:effectLst/>
                    <a:latin typeface="+mn-ea"/>
                    <a:cs typeface="Times New Roman" panose="02020603050405020304" pitchFamily="18" charset="0"/>
                  </a:rPr>
                  <a:t>公式如下：</a:t>
                </a:r>
              </a:p>
              <a:p>
                <a:pPr>
                  <a:lnSpc>
                    <a:spcPct val="120000"/>
                  </a:lnSpc>
                </a:pPr>
                <a:r>
                  <a:rPr lang="en-US" altLang="zh-CN" sz="2400" b="1" dirty="0">
                    <a:effectLst/>
                    <a:latin typeface="+mn-ea"/>
                  </a:rPr>
                  <a:t>β</a:t>
                </a:r>
                <a:r>
                  <a:rPr lang="zh-CN" altLang="zh-CN" sz="2400" b="1" dirty="0">
                    <a:effectLst/>
                    <a:latin typeface="+mn-ea"/>
                    <a:cs typeface="Times New Roman" panose="02020603050405020304" pitchFamily="18" charset="0"/>
                  </a:rPr>
                  <a:t>＝</a:t>
                </a:r>
                <a14:m>
                  <m:oMath xmlns:m="http://schemas.openxmlformats.org/officeDocument/2006/math">
                    <m:f>
                      <m:fPr>
                        <m:ctrlPr>
                          <a:rPr lang="zh-CN" altLang="zh-CN" sz="2400" b="1" i="1">
                            <a:effectLst/>
                            <a:latin typeface="Cambria Math" panose="02040503050406030204" pitchFamily="18" charset="0"/>
                            <a:cs typeface="Times New Roman" panose="02020603050405020304" pitchFamily="18" charset="0"/>
                          </a:rPr>
                        </m:ctrlPr>
                      </m:fPr>
                      <m:num>
                        <m:r>
                          <a:rPr lang="zh-CN" altLang="zh-CN" sz="2400" b="1">
                            <a:effectLst/>
                            <a:latin typeface="Cambria Math" panose="02040503050406030204" pitchFamily="18" charset="0"/>
                            <a:cs typeface="Times New Roman" panose="02020603050405020304" pitchFamily="18" charset="0"/>
                          </a:rPr>
                          <m:t>某种资产的风险报酬率</m:t>
                        </m:r>
                      </m:num>
                      <m:den>
                        <m:r>
                          <a:rPr lang="zh-CN" altLang="zh-CN" sz="2400" b="1">
                            <a:effectLst/>
                            <a:latin typeface="Cambria Math" panose="02040503050406030204" pitchFamily="18" charset="0"/>
                            <a:cs typeface="Times New Roman" panose="02020603050405020304" pitchFamily="18" charset="0"/>
                          </a:rPr>
                          <m:t>市场组合的风险报酬率</m:t>
                        </m:r>
                      </m:den>
                    </m:f>
                  </m:oMath>
                </a14:m>
                <a:r>
                  <a:rPr lang="en-US" altLang="zh-CN" sz="2400" b="1" dirty="0">
                    <a:effectLst/>
                    <a:latin typeface="+mn-ea"/>
                  </a:rPr>
                  <a:t> </a:t>
                </a:r>
                <a:endParaRPr lang="zh-CN" altLang="en-US" sz="2400" b="1" dirty="0">
                  <a:latin typeface="+mn-ea"/>
                </a:endParaRPr>
              </a:p>
            </p:txBody>
          </p:sp>
        </mc:Choice>
        <mc:Fallback xmlns="">
          <p:sp>
            <p:nvSpPr>
              <p:cNvPr id="3" name="矩形 2"/>
              <p:cNvSpPr>
                <a:spLocks noRot="1" noChangeAspect="1" noMove="1" noResize="1" noEditPoints="1" noAdjustHandles="1" noChangeArrowheads="1" noChangeShapeType="1" noTextEdit="1"/>
              </p:cNvSpPr>
              <p:nvPr/>
            </p:nvSpPr>
            <p:spPr>
              <a:xfrm>
                <a:off x="524256" y="892783"/>
                <a:ext cx="10274808" cy="2295372"/>
              </a:xfrm>
              <a:prstGeom prst="rect">
                <a:avLst/>
              </a:prstGeom>
              <a:blipFill>
                <a:blip r:embed="rId2"/>
                <a:stretch>
                  <a:fillRect l="-890" t="-531" r="-830"/>
                </a:stretch>
              </a:blipFill>
            </p:spPr>
            <p:txBody>
              <a:bodyPr/>
              <a:lstStyle/>
              <a:p>
                <a:r>
                  <a:rPr lang="zh-CN" altLang="en-US">
                    <a:noFill/>
                  </a:rPr>
                  <a:t> </a:t>
                </a:r>
              </a:p>
            </p:txBody>
          </p:sp>
        </mc:Fallback>
      </mc:AlternateContent>
      <p:sp>
        <p:nvSpPr>
          <p:cNvPr id="4" name="矩形 3"/>
          <p:cNvSpPr/>
          <p:nvPr/>
        </p:nvSpPr>
        <p:spPr>
          <a:xfrm>
            <a:off x="524256" y="3683240"/>
            <a:ext cx="9954768" cy="1421928"/>
          </a:xfrm>
          <a:prstGeom prst="rect">
            <a:avLst/>
          </a:prstGeom>
        </p:spPr>
        <p:txBody>
          <a:bodyPr wrap="square">
            <a:spAutoFit/>
          </a:bodyPr>
          <a:lstStyle/>
          <a:p>
            <a:pPr algn="just">
              <a:lnSpc>
                <a:spcPct val="120000"/>
              </a:lnSpc>
              <a:spcAft>
                <a:spcPts val="0"/>
              </a:spcAft>
            </a:pPr>
            <a:r>
              <a:rPr lang="zh-CN" altLang="zh-CN" sz="2400" b="1" kern="100" dirty="0">
                <a:latin typeface="+mn-ea"/>
                <a:cs typeface="Times New Roman" panose="02020603050405020304" pitchFamily="18" charset="0"/>
              </a:rPr>
              <a:t>当</a:t>
            </a:r>
            <a:r>
              <a:rPr lang="en-US" altLang="zh-CN" sz="2400" b="1" kern="100" dirty="0">
                <a:latin typeface="+mn-ea"/>
                <a:cs typeface="Times New Roman" panose="02020603050405020304" pitchFamily="18" charset="0"/>
              </a:rPr>
              <a:t>β</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1</a:t>
            </a:r>
            <a:r>
              <a:rPr lang="zh-CN" altLang="zh-CN" sz="2400" b="1" kern="100" dirty="0">
                <a:latin typeface="+mn-ea"/>
                <a:cs typeface="Times New Roman" panose="02020603050405020304" pitchFamily="18" charset="0"/>
              </a:rPr>
              <a:t>时，表示该单项资产报酬率与市场平均报酬率同比例的</a:t>
            </a:r>
            <a:r>
              <a:rPr lang="zh-CN" altLang="zh-CN" sz="2400" b="1" kern="100" dirty="0" smtClean="0">
                <a:latin typeface="+mn-ea"/>
                <a:cs typeface="Times New Roman" panose="02020603050405020304" pitchFamily="18" charset="0"/>
              </a:rPr>
              <a:t>变化</a:t>
            </a:r>
            <a:endParaRPr lang="zh-CN" altLang="zh-CN" sz="2400" b="1" kern="100" dirty="0">
              <a:latin typeface="+mn-ea"/>
              <a:cs typeface="Times New Roman" panose="02020603050405020304" pitchFamily="18" charset="0"/>
            </a:endParaRPr>
          </a:p>
          <a:p>
            <a:pPr algn="just">
              <a:lnSpc>
                <a:spcPct val="120000"/>
              </a:lnSpc>
              <a:spcAft>
                <a:spcPts val="0"/>
              </a:spcAft>
            </a:pPr>
            <a:r>
              <a:rPr lang="zh-CN" altLang="zh-CN" sz="2400" b="1" kern="100" dirty="0">
                <a:latin typeface="+mn-ea"/>
                <a:cs typeface="Times New Roman" panose="02020603050405020304" pitchFamily="18" charset="0"/>
              </a:rPr>
              <a:t>当</a:t>
            </a:r>
            <a:r>
              <a:rPr lang="en-US" altLang="zh-CN" sz="2400" b="1" kern="100" dirty="0">
                <a:latin typeface="+mn-ea"/>
                <a:cs typeface="Times New Roman" panose="02020603050405020304" pitchFamily="18" charset="0"/>
              </a:rPr>
              <a:t>β</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0.5</a:t>
            </a:r>
            <a:r>
              <a:rPr lang="zh-CN" altLang="zh-CN" sz="2400" b="1" kern="100" dirty="0">
                <a:latin typeface="+mn-ea"/>
                <a:cs typeface="Times New Roman" panose="02020603050405020304" pitchFamily="18" charset="0"/>
              </a:rPr>
              <a:t>时，表示该单项资产报酬率是市场平均报酬率的</a:t>
            </a:r>
            <a:r>
              <a:rPr lang="zh-CN" altLang="zh-CN" sz="2400" b="1" kern="100" dirty="0" smtClean="0">
                <a:latin typeface="+mn-ea"/>
                <a:cs typeface="Times New Roman" panose="02020603050405020304" pitchFamily="18" charset="0"/>
              </a:rPr>
              <a:t>一半</a:t>
            </a:r>
            <a:endParaRPr lang="zh-CN" altLang="zh-CN" sz="2400" b="1" kern="100" dirty="0">
              <a:latin typeface="+mn-ea"/>
              <a:cs typeface="Times New Roman" panose="02020603050405020304" pitchFamily="18" charset="0"/>
            </a:endParaRPr>
          </a:p>
          <a:p>
            <a:pPr>
              <a:lnSpc>
                <a:spcPct val="120000"/>
              </a:lnSpc>
            </a:pPr>
            <a:r>
              <a:rPr lang="zh-CN" altLang="zh-CN" sz="2400" b="1" kern="100" dirty="0">
                <a:latin typeface="+mn-ea"/>
                <a:cs typeface="Times New Roman" panose="02020603050405020304" pitchFamily="18" charset="0"/>
              </a:rPr>
              <a:t>当</a:t>
            </a:r>
            <a:r>
              <a:rPr lang="en-US" altLang="zh-CN" sz="2400" b="1" kern="100" dirty="0">
                <a:latin typeface="+mn-ea"/>
                <a:cs typeface="Times New Roman" panose="02020603050405020304" pitchFamily="18" charset="0"/>
              </a:rPr>
              <a:t>β</a:t>
            </a:r>
            <a:r>
              <a:rPr lang="zh-CN" altLang="zh-CN" sz="2400" b="1" kern="100" dirty="0">
                <a:latin typeface="+mn-ea"/>
                <a:cs typeface="Times New Roman" panose="02020603050405020304" pitchFamily="18" charset="0"/>
              </a:rPr>
              <a:t>＝</a:t>
            </a:r>
            <a:r>
              <a:rPr lang="en-US" altLang="zh-CN" sz="2400" b="1" kern="100" dirty="0">
                <a:latin typeface="+mn-ea"/>
                <a:cs typeface="Times New Roman" panose="02020603050405020304" pitchFamily="18" charset="0"/>
              </a:rPr>
              <a:t>2</a:t>
            </a:r>
            <a:r>
              <a:rPr lang="zh-CN" altLang="zh-CN" sz="2400" b="1" kern="100" dirty="0">
                <a:latin typeface="+mn-ea"/>
                <a:cs typeface="Times New Roman" panose="02020603050405020304" pitchFamily="18" charset="0"/>
              </a:rPr>
              <a:t>时，表示该单项资产报酬率是市场平均报酬率的</a:t>
            </a:r>
            <a:r>
              <a:rPr lang="zh-CN" altLang="zh-CN" sz="2400" b="1" kern="100" dirty="0" smtClean="0">
                <a:latin typeface="+mn-ea"/>
                <a:cs typeface="Times New Roman" panose="02020603050405020304" pitchFamily="18" charset="0"/>
              </a:rPr>
              <a:t>两倍</a:t>
            </a:r>
            <a:endParaRPr lang="zh-CN" altLang="zh-CN" sz="2400" b="1"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3826004792"/>
      </p:ext>
    </p:extLst>
  </p:cSld>
  <p:clrMapOvr>
    <a:masterClrMapping/>
  </p:clrMapOvr>
  <p:transition spd="slow" advTm="3000">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478536" y="713550"/>
                <a:ext cx="10786872" cy="2348015"/>
              </a:xfrm>
              <a:prstGeom prst="rect">
                <a:avLst/>
              </a:prstGeom>
            </p:spPr>
            <p:txBody>
              <a:bodyPr wrap="square">
                <a:spAutoFit/>
              </a:bodyPr>
              <a:lstStyle/>
              <a:p>
                <a:pPr indent="266700">
                  <a:lnSpc>
                    <a:spcPct val="120000"/>
                  </a:lnSpc>
                </a:pPr>
                <a:r>
                  <a:rPr lang="en-US" altLang="zh-CN" sz="2400" b="1" kern="100" dirty="0">
                    <a:latin typeface="+mn-ea"/>
                    <a:cs typeface="Times New Roman" panose="02020603050405020304" pitchFamily="18" charset="0"/>
                  </a:rPr>
                  <a:t>2.</a:t>
                </a:r>
                <a:r>
                  <a:rPr lang="zh-CN" altLang="zh-CN" sz="2400" b="1" kern="100" dirty="0">
                    <a:effectLst/>
                    <a:latin typeface="+mn-ea"/>
                    <a:cs typeface="Times New Roman" panose="02020603050405020304" pitchFamily="18" charset="0"/>
                  </a:rPr>
                  <a:t>资产组合的</a:t>
                </a:r>
                <a:r>
                  <a:rPr lang="en-US" altLang="zh-CN" sz="2400" b="1" kern="100" dirty="0">
                    <a:effectLst/>
                    <a:latin typeface="+mn-ea"/>
                    <a:cs typeface="Times New Roman" panose="02020603050405020304" pitchFamily="18" charset="0"/>
                  </a:rPr>
                  <a:t>β</a:t>
                </a:r>
                <a:r>
                  <a:rPr lang="zh-CN" altLang="zh-CN" sz="2400" b="1" kern="100" dirty="0">
                    <a:effectLst/>
                    <a:latin typeface="+mn-ea"/>
                    <a:cs typeface="Times New Roman" panose="02020603050405020304" pitchFamily="18" charset="0"/>
                  </a:rPr>
                  <a:t>系数</a:t>
                </a:r>
              </a:p>
              <a:p>
                <a:pPr indent="266700">
                  <a:lnSpc>
                    <a:spcPct val="120000"/>
                  </a:lnSpc>
                </a:pPr>
                <a:r>
                  <a:rPr lang="en-US" altLang="zh-CN" sz="2400" kern="100" dirty="0" smtClean="0">
                    <a:effectLst/>
                    <a:latin typeface="+mn-ea"/>
                    <a:cs typeface="Times New Roman" panose="02020603050405020304" pitchFamily="18" charset="0"/>
                  </a:rPr>
                  <a:t>    </a:t>
                </a:r>
                <a:r>
                  <a:rPr lang="zh-CN" altLang="zh-CN" sz="2400" kern="100" dirty="0" smtClean="0">
                    <a:effectLst/>
                    <a:latin typeface="+mn-ea"/>
                    <a:cs typeface="Times New Roman" panose="02020603050405020304" pitchFamily="18" charset="0"/>
                  </a:rPr>
                  <a:t>对于</a:t>
                </a:r>
                <a:r>
                  <a:rPr lang="zh-CN" altLang="zh-CN" sz="2400" kern="100" dirty="0">
                    <a:effectLst/>
                    <a:latin typeface="+mn-ea"/>
                    <a:cs typeface="Times New Roman" panose="02020603050405020304" pitchFamily="18" charset="0"/>
                  </a:rPr>
                  <a:t>资产组合来说，其系统性风险程度也可以用</a:t>
                </a:r>
                <a:r>
                  <a:rPr lang="en-US" altLang="zh-CN" sz="2400" kern="100" dirty="0">
                    <a:effectLst/>
                    <a:latin typeface="+mn-ea"/>
                    <a:cs typeface="Times New Roman" panose="02020603050405020304" pitchFamily="18" charset="0"/>
                  </a:rPr>
                  <a:t>β</a:t>
                </a:r>
                <a:r>
                  <a:rPr lang="zh-CN" altLang="zh-CN" sz="2400" kern="100" dirty="0">
                    <a:effectLst/>
                    <a:latin typeface="+mn-ea"/>
                    <a:cs typeface="Times New Roman" panose="02020603050405020304" pitchFamily="18" charset="0"/>
                  </a:rPr>
                  <a:t>系数来衡量。资产组合的</a:t>
                </a:r>
                <a:r>
                  <a:rPr lang="en-US" altLang="zh-CN" sz="2400" kern="100" dirty="0">
                    <a:effectLst/>
                    <a:latin typeface="+mn-ea"/>
                    <a:cs typeface="Times New Roman" panose="02020603050405020304" pitchFamily="18" charset="0"/>
                  </a:rPr>
                  <a:t>β</a:t>
                </a:r>
                <a:r>
                  <a:rPr lang="zh-CN" altLang="zh-CN" sz="2400" kern="100" dirty="0">
                    <a:effectLst/>
                    <a:latin typeface="+mn-ea"/>
                    <a:cs typeface="Times New Roman" panose="02020603050405020304" pitchFamily="18" charset="0"/>
                  </a:rPr>
                  <a:t>系数是所有单项资产</a:t>
                </a:r>
                <a:r>
                  <a:rPr lang="en-US" altLang="zh-CN" sz="2400" kern="100" dirty="0">
                    <a:effectLst/>
                    <a:latin typeface="+mn-ea"/>
                    <a:cs typeface="Times New Roman" panose="02020603050405020304" pitchFamily="18" charset="0"/>
                  </a:rPr>
                  <a:t>β</a:t>
                </a:r>
                <a:r>
                  <a:rPr lang="zh-CN" altLang="zh-CN" sz="2400" kern="100" dirty="0">
                    <a:effectLst/>
                    <a:latin typeface="+mn-ea"/>
                    <a:cs typeface="Times New Roman" panose="02020603050405020304" pitchFamily="18" charset="0"/>
                  </a:rPr>
                  <a:t>系数的加权平均数，权数为各种资产在组合中所占的</a:t>
                </a:r>
                <a:r>
                  <a:rPr lang="zh-CN" altLang="zh-CN" sz="2400" kern="100" dirty="0" smtClean="0">
                    <a:effectLst/>
                    <a:latin typeface="+mn-ea"/>
                    <a:cs typeface="Times New Roman" panose="02020603050405020304" pitchFamily="18" charset="0"/>
                  </a:rPr>
                  <a:t>比重</a:t>
                </a:r>
                <a:r>
                  <a:rPr lang="zh-CN" altLang="en-US" sz="2400" kern="100" dirty="0">
                    <a:latin typeface="+mn-ea"/>
                    <a:cs typeface="Times New Roman" panose="02020603050405020304" pitchFamily="18" charset="0"/>
                  </a:rPr>
                  <a:t>，</a:t>
                </a:r>
                <a:r>
                  <a:rPr lang="zh-CN" altLang="zh-CN" sz="2400" kern="100" dirty="0" smtClean="0">
                    <a:effectLst/>
                    <a:latin typeface="+mn-ea"/>
                    <a:cs typeface="Times New Roman" panose="02020603050405020304" pitchFamily="18" charset="0"/>
                  </a:rPr>
                  <a:t>计算</a:t>
                </a:r>
                <a:r>
                  <a:rPr lang="zh-CN" altLang="zh-CN" sz="2400" kern="100" dirty="0">
                    <a:effectLst/>
                    <a:latin typeface="+mn-ea"/>
                    <a:cs typeface="Times New Roman" panose="02020603050405020304" pitchFamily="18" charset="0"/>
                  </a:rPr>
                  <a:t>公式如下：</a:t>
                </a:r>
              </a:p>
              <a:p>
                <a:pPr algn="ctr">
                  <a:lnSpc>
                    <a:spcPct val="120000"/>
                  </a:lnSpc>
                </a:pPr>
                <a14:m>
                  <m:oMath xmlns:m="http://schemas.openxmlformats.org/officeDocument/2006/math">
                    <m:sSub>
                      <m:sSubPr>
                        <m:ctrlPr>
                          <a:rPr lang="zh-CN" altLang="zh-CN" sz="2400" b="1" i="1">
                            <a:effectLst/>
                            <a:latin typeface="Cambria Math" panose="02040503050406030204" pitchFamily="18" charset="0"/>
                            <a:cs typeface="Times New Roman" panose="02020603050405020304" pitchFamily="18" charset="0"/>
                          </a:rPr>
                        </m:ctrlPr>
                      </m:sSubPr>
                      <m:e>
                        <m:r>
                          <a:rPr lang="en-US" altLang="zh-CN" sz="2400" b="1" i="1">
                            <a:effectLst/>
                            <a:latin typeface="Cambria Math" panose="02040503050406030204" pitchFamily="18" charset="0"/>
                            <a:cs typeface="Times New Roman" panose="02020603050405020304" pitchFamily="18" charset="0"/>
                          </a:rPr>
                          <m:t>𝜷</m:t>
                        </m:r>
                      </m:e>
                      <m:sub>
                        <m:r>
                          <a:rPr lang="en-US" altLang="zh-CN" sz="2400" b="1" i="1">
                            <a:effectLst/>
                            <a:latin typeface="Cambria Math" panose="02040503050406030204" pitchFamily="18" charset="0"/>
                            <a:cs typeface="Times New Roman" panose="02020603050405020304" pitchFamily="18" charset="0"/>
                          </a:rPr>
                          <m:t>𝒑</m:t>
                        </m:r>
                      </m:sub>
                    </m:sSub>
                  </m:oMath>
                </a14:m>
                <a:r>
                  <a:rPr lang="zh-CN" altLang="zh-CN" sz="2400" b="1" dirty="0">
                    <a:effectLst/>
                    <a:latin typeface="+mn-ea"/>
                    <a:cs typeface="Times New Roman" panose="02020603050405020304" pitchFamily="18" charset="0"/>
                  </a:rPr>
                  <a:t>＝</a:t>
                </a:r>
                <a14:m>
                  <m:oMath xmlns:m="http://schemas.openxmlformats.org/officeDocument/2006/math">
                    <m:nary>
                      <m:naryPr>
                        <m:chr m:val="∑"/>
                        <m:limLoc m:val="undOvr"/>
                        <m:ctrlPr>
                          <a:rPr lang="zh-CN" altLang="zh-CN" sz="2400" b="1" i="1">
                            <a:effectLst/>
                            <a:latin typeface="Cambria Math" panose="02040503050406030204" pitchFamily="18" charset="0"/>
                            <a:cs typeface="Times New Roman" panose="02020603050405020304" pitchFamily="18" charset="0"/>
                          </a:rPr>
                        </m:ctrlPr>
                      </m:naryPr>
                      <m:sub>
                        <m:r>
                          <a:rPr lang="en-US" altLang="zh-CN" sz="2400" b="1" i="1">
                            <a:effectLst/>
                            <a:latin typeface="Cambria Math" panose="02040503050406030204" pitchFamily="18" charset="0"/>
                            <a:cs typeface="Times New Roman" panose="02020603050405020304" pitchFamily="18" charset="0"/>
                          </a:rPr>
                          <m:t>𝐢</m:t>
                        </m:r>
                        <m:r>
                          <a:rPr lang="en-US" altLang="zh-CN" sz="2400" b="1">
                            <a:effectLst/>
                            <a:latin typeface="Cambria Math" panose="02040503050406030204" pitchFamily="18" charset="0"/>
                            <a:cs typeface="Times New Roman" panose="02020603050405020304" pitchFamily="18" charset="0"/>
                          </a:rPr>
                          <m:t>=</m:t>
                        </m:r>
                        <m:r>
                          <a:rPr lang="en-US" altLang="zh-CN" sz="2400" b="1" i="1">
                            <a:effectLst/>
                            <a:latin typeface="Cambria Math" panose="02040503050406030204" pitchFamily="18" charset="0"/>
                            <a:cs typeface="Times New Roman" panose="02020603050405020304" pitchFamily="18" charset="0"/>
                          </a:rPr>
                          <m:t>𝟏</m:t>
                        </m:r>
                      </m:sub>
                      <m:sup>
                        <m:r>
                          <a:rPr lang="en-US" altLang="zh-CN" sz="2400" b="1" i="1">
                            <a:effectLst/>
                            <a:latin typeface="Cambria Math" panose="02040503050406030204" pitchFamily="18" charset="0"/>
                            <a:cs typeface="Times New Roman" panose="02020603050405020304" pitchFamily="18" charset="0"/>
                          </a:rPr>
                          <m:t>𝒏</m:t>
                        </m:r>
                      </m:sup>
                      <m:e>
                        <m:sSub>
                          <m:sSubPr>
                            <m:ctrlPr>
                              <a:rPr lang="zh-CN" altLang="zh-CN" sz="2400" b="1" i="1">
                                <a:effectLst/>
                                <a:latin typeface="Cambria Math" panose="02040503050406030204" pitchFamily="18" charset="0"/>
                                <a:cs typeface="Times New Roman" panose="02020603050405020304" pitchFamily="18" charset="0"/>
                              </a:rPr>
                            </m:ctrlPr>
                          </m:sSubPr>
                          <m:e>
                            <m:r>
                              <a:rPr lang="en-US" altLang="zh-CN" sz="2400" b="1" i="1">
                                <a:effectLst/>
                                <a:latin typeface="Cambria Math" panose="02040503050406030204" pitchFamily="18" charset="0"/>
                                <a:cs typeface="Times New Roman" panose="02020603050405020304" pitchFamily="18" charset="0"/>
                              </a:rPr>
                              <m:t>𝑾</m:t>
                            </m:r>
                          </m:e>
                          <m:sub>
                            <m:r>
                              <a:rPr lang="en-US" altLang="zh-CN" sz="2400" b="1" i="1">
                                <a:effectLst/>
                                <a:latin typeface="Cambria Math" panose="02040503050406030204" pitchFamily="18" charset="0"/>
                                <a:cs typeface="Times New Roman" panose="02020603050405020304" pitchFamily="18" charset="0"/>
                              </a:rPr>
                              <m:t>𝒊</m:t>
                            </m:r>
                          </m:sub>
                        </m:sSub>
                      </m:e>
                    </m:nary>
                    <m:sSub>
                      <m:sSubPr>
                        <m:ctrlPr>
                          <a:rPr lang="zh-CN" altLang="zh-CN" sz="2400" b="1" i="1">
                            <a:effectLst/>
                            <a:latin typeface="Cambria Math" panose="02040503050406030204" pitchFamily="18" charset="0"/>
                            <a:cs typeface="Times New Roman" panose="02020603050405020304" pitchFamily="18" charset="0"/>
                          </a:rPr>
                        </m:ctrlPr>
                      </m:sSubPr>
                      <m:e>
                        <m:r>
                          <a:rPr lang="en-US" altLang="zh-CN" sz="2400" b="1" i="1">
                            <a:effectLst/>
                            <a:latin typeface="Cambria Math" panose="02040503050406030204" pitchFamily="18" charset="0"/>
                            <a:cs typeface="Times New Roman" panose="02020603050405020304" pitchFamily="18" charset="0"/>
                          </a:rPr>
                          <m:t>𝜷</m:t>
                        </m:r>
                      </m:e>
                      <m:sub>
                        <m:r>
                          <a:rPr lang="en-US" altLang="zh-CN" sz="2400" b="1" i="1">
                            <a:effectLst/>
                            <a:latin typeface="Cambria Math" panose="02040503050406030204" pitchFamily="18" charset="0"/>
                            <a:cs typeface="Times New Roman" panose="02020603050405020304" pitchFamily="18" charset="0"/>
                          </a:rPr>
                          <m:t>𝒊</m:t>
                        </m:r>
                      </m:sub>
                    </m:sSub>
                  </m:oMath>
                </a14:m>
                <a:r>
                  <a:rPr lang="en-US" altLang="zh-CN" sz="2400" b="1" dirty="0">
                    <a:effectLst/>
                    <a:latin typeface="+mn-ea"/>
                  </a:rPr>
                  <a:t> </a:t>
                </a:r>
                <a:endParaRPr lang="zh-CN" altLang="en-US" sz="2400" b="1" dirty="0">
                  <a:latin typeface="+mn-ea"/>
                </a:endParaRPr>
              </a:p>
            </p:txBody>
          </p:sp>
        </mc:Choice>
        <mc:Fallback xmlns="">
          <p:sp>
            <p:nvSpPr>
              <p:cNvPr id="2" name="矩形 1"/>
              <p:cNvSpPr>
                <a:spLocks noRot="1" noChangeAspect="1" noMove="1" noResize="1" noEditPoints="1" noAdjustHandles="1" noChangeArrowheads="1" noChangeShapeType="1" noTextEdit="1"/>
              </p:cNvSpPr>
              <p:nvPr/>
            </p:nvSpPr>
            <p:spPr>
              <a:xfrm>
                <a:off x="478536" y="713550"/>
                <a:ext cx="10786872" cy="2348015"/>
              </a:xfrm>
              <a:prstGeom prst="rect">
                <a:avLst/>
              </a:prstGeom>
              <a:blipFill>
                <a:blip r:embed="rId2"/>
                <a:stretch>
                  <a:fillRect l="-904" t="-519" r="-509" b="-3558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606552" y="3826021"/>
                <a:ext cx="8985504" cy="980846"/>
              </a:xfrm>
              <a:prstGeom prst="rect">
                <a:avLst/>
              </a:prstGeom>
            </p:spPr>
            <p:txBody>
              <a:bodyPr wrap="square">
                <a:spAutoFit/>
              </a:bodyPr>
              <a:lstStyle/>
              <a:p>
                <a:pPr>
                  <a:lnSpc>
                    <a:spcPct val="120000"/>
                  </a:lnSpc>
                </a:pPr>
                <a:r>
                  <a:rPr lang="zh-CN" altLang="zh-CN" sz="2400" b="1" dirty="0">
                    <a:latin typeface="+mn-ea"/>
                    <a:cs typeface="Times New Roman" panose="02020603050405020304" pitchFamily="18" charset="0"/>
                  </a:rPr>
                  <a:t>其中，</a:t>
                </a:r>
                <a14:m>
                  <m:oMath xmlns:m="http://schemas.openxmlformats.org/officeDocument/2006/math">
                    <m:sSub>
                      <m:sSubPr>
                        <m:ctrlPr>
                          <a:rPr lang="zh-CN" altLang="zh-CN" sz="2400" b="1" i="1">
                            <a:effectLst/>
                            <a:latin typeface="Cambria Math" panose="02040503050406030204" pitchFamily="18" charset="0"/>
                            <a:cs typeface="Times New Roman" panose="02020603050405020304" pitchFamily="18" charset="0"/>
                          </a:rPr>
                        </m:ctrlPr>
                      </m:sSubPr>
                      <m:e>
                        <m:r>
                          <a:rPr lang="en-US" altLang="zh-CN" sz="2400" b="1" i="1">
                            <a:effectLst/>
                            <a:latin typeface="Cambria Math" panose="02040503050406030204" pitchFamily="18" charset="0"/>
                            <a:cs typeface="Times New Roman" panose="02020603050405020304" pitchFamily="18" charset="0"/>
                          </a:rPr>
                          <m:t>𝜷</m:t>
                        </m:r>
                      </m:e>
                      <m:sub>
                        <m:r>
                          <a:rPr lang="en-US" altLang="zh-CN" sz="2400" b="1" i="1">
                            <a:effectLst/>
                            <a:latin typeface="Cambria Math" panose="02040503050406030204" pitchFamily="18" charset="0"/>
                            <a:cs typeface="Times New Roman" panose="02020603050405020304" pitchFamily="18" charset="0"/>
                          </a:rPr>
                          <m:t>𝒑</m:t>
                        </m:r>
                      </m:sub>
                    </m:sSub>
                  </m:oMath>
                </a14:m>
                <a:r>
                  <a:rPr lang="zh-CN" altLang="zh-CN" sz="2400" b="1" dirty="0">
                    <a:effectLst/>
                    <a:latin typeface="+mn-ea"/>
                    <a:cs typeface="Times New Roman" panose="02020603050405020304" pitchFamily="18" charset="0"/>
                  </a:rPr>
                  <a:t>表示投资组合的</a:t>
                </a:r>
                <a:r>
                  <a:rPr lang="en-US" altLang="zh-CN" sz="2400" b="1" dirty="0">
                    <a:effectLst/>
                    <a:latin typeface="+mn-ea"/>
                  </a:rPr>
                  <a:t>β</a:t>
                </a:r>
                <a:r>
                  <a:rPr lang="zh-CN" altLang="zh-CN" sz="2400" b="1" dirty="0">
                    <a:effectLst/>
                    <a:latin typeface="+mn-ea"/>
                    <a:cs typeface="Times New Roman" panose="02020603050405020304" pitchFamily="18" charset="0"/>
                  </a:rPr>
                  <a:t>系数；</a:t>
                </a:r>
                <a:r>
                  <a:rPr lang="en-US" altLang="zh-CN" sz="2400" b="1" dirty="0">
                    <a:effectLst/>
                    <a:latin typeface="+mn-ea"/>
                  </a:rPr>
                  <a:t>Wi</a:t>
                </a:r>
                <a:r>
                  <a:rPr lang="zh-CN" altLang="zh-CN" sz="2400" b="1" dirty="0">
                    <a:effectLst/>
                    <a:latin typeface="+mn-ea"/>
                    <a:cs typeface="Times New Roman" panose="02020603050405020304" pitchFamily="18" charset="0"/>
                  </a:rPr>
                  <a:t>表示第</a:t>
                </a:r>
                <a:r>
                  <a:rPr lang="en-US" altLang="zh-CN" sz="2400" b="1" dirty="0" err="1">
                    <a:effectLst/>
                    <a:latin typeface="+mn-ea"/>
                  </a:rPr>
                  <a:t>i</a:t>
                </a:r>
                <a:r>
                  <a:rPr lang="zh-CN" altLang="zh-CN" sz="2400" b="1" dirty="0">
                    <a:effectLst/>
                    <a:latin typeface="+mn-ea"/>
                    <a:cs typeface="Times New Roman" panose="02020603050405020304" pitchFamily="18" charset="0"/>
                  </a:rPr>
                  <a:t>种资产在投资组合中所占的比重；</a:t>
                </a:r>
                <a14:m>
                  <m:oMath xmlns:m="http://schemas.openxmlformats.org/officeDocument/2006/math">
                    <m:sSub>
                      <m:sSubPr>
                        <m:ctrlPr>
                          <a:rPr lang="zh-CN" altLang="zh-CN" sz="2400" b="1" i="1">
                            <a:effectLst/>
                            <a:latin typeface="Cambria Math" panose="02040503050406030204" pitchFamily="18" charset="0"/>
                            <a:cs typeface="Times New Roman" panose="02020603050405020304" pitchFamily="18" charset="0"/>
                          </a:rPr>
                        </m:ctrlPr>
                      </m:sSubPr>
                      <m:e>
                        <m:r>
                          <a:rPr lang="en-US" altLang="zh-CN" sz="2400" b="1" i="1">
                            <a:effectLst/>
                            <a:latin typeface="Cambria Math" panose="02040503050406030204" pitchFamily="18" charset="0"/>
                            <a:cs typeface="Times New Roman" panose="02020603050405020304" pitchFamily="18" charset="0"/>
                          </a:rPr>
                          <m:t>𝜷</m:t>
                        </m:r>
                      </m:e>
                      <m:sub>
                        <m:r>
                          <a:rPr lang="en-US" altLang="zh-CN" sz="2400" b="1" i="1">
                            <a:effectLst/>
                            <a:latin typeface="Cambria Math" panose="02040503050406030204" pitchFamily="18" charset="0"/>
                            <a:cs typeface="Times New Roman" panose="02020603050405020304" pitchFamily="18" charset="0"/>
                          </a:rPr>
                          <m:t>𝒊</m:t>
                        </m:r>
                      </m:sub>
                    </m:sSub>
                  </m:oMath>
                </a14:m>
                <a:r>
                  <a:rPr lang="zh-CN" altLang="zh-CN" sz="2400" b="1" dirty="0">
                    <a:effectLst/>
                    <a:latin typeface="+mn-ea"/>
                    <a:cs typeface="Times New Roman" panose="02020603050405020304" pitchFamily="18" charset="0"/>
                  </a:rPr>
                  <a:t>表示第</a:t>
                </a:r>
                <a:r>
                  <a:rPr lang="en-US" altLang="zh-CN" sz="2400" b="1" dirty="0" err="1">
                    <a:effectLst/>
                    <a:latin typeface="+mn-ea"/>
                  </a:rPr>
                  <a:t>i</a:t>
                </a:r>
                <a:r>
                  <a:rPr lang="zh-CN" altLang="zh-CN" sz="2400" b="1" dirty="0">
                    <a:effectLst/>
                    <a:latin typeface="+mn-ea"/>
                    <a:cs typeface="Times New Roman" panose="02020603050405020304" pitchFamily="18" charset="0"/>
                  </a:rPr>
                  <a:t>种资产的</a:t>
                </a:r>
                <a:r>
                  <a:rPr lang="en-US" altLang="zh-CN" sz="2400" b="1" dirty="0">
                    <a:effectLst/>
                    <a:latin typeface="+mn-ea"/>
                  </a:rPr>
                  <a:t>β</a:t>
                </a:r>
                <a:r>
                  <a:rPr lang="zh-CN" altLang="zh-CN" sz="2400" b="1" dirty="0">
                    <a:effectLst/>
                    <a:latin typeface="+mn-ea"/>
                    <a:cs typeface="Times New Roman" panose="02020603050405020304" pitchFamily="18" charset="0"/>
                  </a:rPr>
                  <a:t>系数。</a:t>
                </a:r>
                <a:endParaRPr lang="zh-CN" altLang="en-US" sz="2400" b="1" dirty="0">
                  <a:latin typeface="+mn-ea"/>
                </a:endParaRPr>
              </a:p>
            </p:txBody>
          </p:sp>
        </mc:Choice>
        <mc:Fallback xmlns="">
          <p:sp>
            <p:nvSpPr>
              <p:cNvPr id="4" name="矩形 3"/>
              <p:cNvSpPr>
                <a:spLocks noRot="1" noChangeAspect="1" noMove="1" noResize="1" noEditPoints="1" noAdjustHandles="1" noChangeArrowheads="1" noChangeShapeType="1" noTextEdit="1"/>
              </p:cNvSpPr>
              <p:nvPr/>
            </p:nvSpPr>
            <p:spPr>
              <a:xfrm>
                <a:off x="606552" y="3826021"/>
                <a:ext cx="8985504" cy="980846"/>
              </a:xfrm>
              <a:prstGeom prst="rect">
                <a:avLst/>
              </a:prstGeom>
              <a:blipFill>
                <a:blip r:embed="rId3"/>
                <a:stretch>
                  <a:fillRect l="-1085" b="-1304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37220811"/>
      </p:ext>
    </p:extLst>
  </p:cSld>
  <p:clrMapOvr>
    <a:masterClrMapping/>
  </p:clrMapOvr>
  <p:transition spd="slow" advTm="3000">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612648" y="1013641"/>
                <a:ext cx="10369296" cy="2791213"/>
              </a:xfrm>
              <a:prstGeom prst="rect">
                <a:avLst/>
              </a:prstGeom>
            </p:spPr>
            <p:txBody>
              <a:bodyPr wrap="square">
                <a:spAutoFit/>
              </a:bodyPr>
              <a:lstStyle/>
              <a:p>
                <a:pPr indent="267970">
                  <a:lnSpc>
                    <a:spcPct val="120000"/>
                  </a:lnSpc>
                </a:pPr>
                <a:r>
                  <a:rPr lang="en-US" altLang="zh-CN" sz="2400" b="1" kern="100" dirty="0" smtClean="0">
                    <a:solidFill>
                      <a:srgbClr val="FF0000"/>
                    </a:solidFill>
                    <a:latin typeface="+mn-ea"/>
                    <a:cs typeface="Times New Roman" panose="02020603050405020304" pitchFamily="18" charset="0"/>
                  </a:rPr>
                  <a:t>   </a:t>
                </a:r>
                <a:r>
                  <a:rPr lang="zh-CN" altLang="zh-CN" sz="2400" b="1" kern="100" dirty="0" smtClean="0">
                    <a:solidFill>
                      <a:srgbClr val="FF0000"/>
                    </a:solidFill>
                    <a:latin typeface="+mn-ea"/>
                    <a:cs typeface="Times New Roman" panose="02020603050405020304" pitchFamily="18" charset="0"/>
                  </a:rPr>
                  <a:t>例题</a:t>
                </a:r>
                <a:r>
                  <a:rPr lang="en-US" altLang="zh-CN" sz="2400" b="1" kern="100" dirty="0">
                    <a:solidFill>
                      <a:srgbClr val="FF0000"/>
                    </a:solidFill>
                    <a:effectLst/>
                    <a:latin typeface="+mn-ea"/>
                    <a:cs typeface="Times New Roman" panose="02020603050405020304" pitchFamily="18" charset="0"/>
                  </a:rPr>
                  <a:t>2-24</a:t>
                </a:r>
                <a:r>
                  <a:rPr lang="zh-CN" altLang="zh-CN" sz="2400" b="1" kern="100" dirty="0">
                    <a:effectLst/>
                    <a:latin typeface="+mn-ea"/>
                    <a:cs typeface="Times New Roman" panose="02020603050405020304" pitchFamily="18" charset="0"/>
                  </a:rPr>
                  <a:t>：</a:t>
                </a:r>
                <a:r>
                  <a:rPr lang="zh-CN" altLang="zh-CN" sz="2400" kern="100" dirty="0">
                    <a:effectLst/>
                    <a:latin typeface="+mn-ea"/>
                    <a:cs typeface="Times New Roman" panose="02020603050405020304" pitchFamily="18" charset="0"/>
                  </a:rPr>
                  <a:t>西河公司持有由</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C</a:t>
                </a:r>
                <a:r>
                  <a:rPr lang="zh-CN" altLang="zh-CN" sz="2400" kern="100" dirty="0">
                    <a:effectLst/>
                    <a:latin typeface="+mn-ea"/>
                    <a:cs typeface="Times New Roman" panose="02020603050405020304" pitchFamily="18" charset="0"/>
                  </a:rPr>
                  <a:t>三种资产构成的投资组合，它们的</a:t>
                </a:r>
                <a:r>
                  <a:rPr lang="en-US" altLang="zh-CN" sz="2400" kern="100" dirty="0">
                    <a:effectLst/>
                    <a:latin typeface="+mn-ea"/>
                    <a:cs typeface="Times New Roman" panose="02020603050405020304" pitchFamily="18" charset="0"/>
                  </a:rPr>
                  <a:t>β</a:t>
                </a:r>
                <a:r>
                  <a:rPr lang="zh-CN" altLang="zh-CN" sz="2400" kern="100" dirty="0">
                    <a:effectLst/>
                    <a:latin typeface="+mn-ea"/>
                    <a:cs typeface="Times New Roman" panose="02020603050405020304" pitchFamily="18" charset="0"/>
                  </a:rPr>
                  <a:t>系数分别为</a:t>
                </a:r>
                <a:r>
                  <a:rPr lang="en-US" altLang="zh-CN" sz="2400" kern="100" dirty="0">
                    <a:effectLst/>
                    <a:latin typeface="+mn-ea"/>
                    <a:cs typeface="Times New Roman" panose="02020603050405020304" pitchFamily="18" charset="0"/>
                  </a:rPr>
                  <a:t>1.0</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1.5</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2.0</a:t>
                </a:r>
                <a:r>
                  <a:rPr lang="zh-CN" altLang="zh-CN" sz="2400" kern="100" dirty="0">
                    <a:effectLst/>
                    <a:latin typeface="+mn-ea"/>
                    <a:cs typeface="Times New Roman" panose="02020603050405020304" pitchFamily="18" charset="0"/>
                  </a:rPr>
                  <a:t>，它们在投资组合中所占的比重分别为</a:t>
                </a:r>
                <a:r>
                  <a:rPr lang="en-US" altLang="zh-CN" sz="2400" kern="100" dirty="0">
                    <a:effectLst/>
                    <a:latin typeface="+mn-ea"/>
                    <a:cs typeface="Times New Roman" panose="02020603050405020304" pitchFamily="18" charset="0"/>
                  </a:rPr>
                  <a:t>50%</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30%</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20%</a:t>
                </a:r>
                <a:r>
                  <a:rPr lang="zh-CN" altLang="zh-CN" sz="2400" kern="100" dirty="0">
                    <a:effectLst/>
                    <a:latin typeface="+mn-ea"/>
                    <a:cs typeface="Times New Roman" panose="02020603050405020304" pitchFamily="18" charset="0"/>
                  </a:rPr>
                  <a:t>，资产的市场报酬率为</a:t>
                </a:r>
                <a:r>
                  <a:rPr lang="en-US" altLang="zh-CN" sz="2400" kern="100" dirty="0">
                    <a:effectLst/>
                    <a:latin typeface="+mn-ea"/>
                    <a:cs typeface="Times New Roman" panose="02020603050405020304" pitchFamily="18" charset="0"/>
                  </a:rPr>
                  <a:t>10%</a:t>
                </a:r>
                <a:r>
                  <a:rPr lang="zh-CN" altLang="zh-CN" sz="2400" kern="100" dirty="0">
                    <a:effectLst/>
                    <a:latin typeface="+mn-ea"/>
                    <a:cs typeface="Times New Roman" panose="02020603050405020304" pitchFamily="18" charset="0"/>
                  </a:rPr>
                  <a:t>，无风险报酬率为</a:t>
                </a:r>
                <a:r>
                  <a:rPr lang="en-US" altLang="zh-CN" sz="2400" kern="100" dirty="0">
                    <a:effectLst/>
                    <a:latin typeface="+mn-ea"/>
                    <a:cs typeface="Times New Roman" panose="02020603050405020304" pitchFamily="18" charset="0"/>
                  </a:rPr>
                  <a:t>8%</a:t>
                </a:r>
                <a:r>
                  <a:rPr lang="zh-CN" altLang="zh-CN" sz="2400" kern="100" dirty="0">
                    <a:effectLst/>
                    <a:latin typeface="+mn-ea"/>
                    <a:cs typeface="Times New Roman" panose="02020603050405020304" pitchFamily="18" charset="0"/>
                  </a:rPr>
                  <a:t>，要求：计算该种投资组合的</a:t>
                </a:r>
                <a:r>
                  <a:rPr lang="en-US" altLang="zh-CN" sz="2400" kern="100" dirty="0">
                    <a:effectLst/>
                    <a:latin typeface="+mn-ea"/>
                    <a:cs typeface="Times New Roman" panose="02020603050405020304" pitchFamily="18" charset="0"/>
                  </a:rPr>
                  <a:t>β</a:t>
                </a:r>
                <a:r>
                  <a:rPr lang="zh-CN" altLang="zh-CN" sz="2400" kern="100" dirty="0">
                    <a:effectLst/>
                    <a:latin typeface="+mn-ea"/>
                    <a:cs typeface="Times New Roman" panose="02020603050405020304" pitchFamily="18" charset="0"/>
                  </a:rPr>
                  <a:t>系数</a:t>
                </a:r>
                <a:r>
                  <a:rPr lang="zh-CN" altLang="zh-CN" sz="2400" kern="100" dirty="0" smtClean="0">
                    <a:effectLst/>
                    <a:latin typeface="+mn-ea"/>
                    <a:cs typeface="Times New Roman" panose="02020603050405020304" pitchFamily="18" charset="0"/>
                  </a:rPr>
                  <a:t>。</a:t>
                </a:r>
                <a:r>
                  <a:rPr lang="en-US" altLang="zh-CN" sz="2400" kern="100" dirty="0" smtClean="0">
                    <a:effectLst/>
                    <a:latin typeface="+mn-ea"/>
                    <a:cs typeface="Times New Roman" panose="02020603050405020304" pitchFamily="18" charset="0"/>
                  </a:rPr>
                  <a:t> </a:t>
                </a:r>
              </a:p>
              <a:p>
                <a:pPr indent="267970">
                  <a:lnSpc>
                    <a:spcPct val="120000"/>
                  </a:lnSpc>
                </a:pPr>
                <a:endParaRPr lang="zh-CN" altLang="zh-CN" sz="2400" kern="100" dirty="0">
                  <a:effectLst/>
                  <a:latin typeface="+mn-ea"/>
                  <a:cs typeface="Times New Roman" panose="02020603050405020304" pitchFamily="18" charset="0"/>
                </a:endParaRPr>
              </a:p>
              <a:p>
                <a:pPr indent="266700">
                  <a:lnSpc>
                    <a:spcPct val="120000"/>
                  </a:lnSpc>
                </a:pP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𝜷</m:t>
                        </m:r>
                      </m:e>
                      <m:sub>
                        <m:r>
                          <a:rPr lang="en-US" altLang="zh-CN" sz="2400" b="1" i="1" kern="100">
                            <a:effectLst/>
                            <a:latin typeface="Cambria Math" panose="02040503050406030204" pitchFamily="18" charset="0"/>
                            <a:cs typeface="Times New Roman" panose="02020603050405020304" pitchFamily="18" charset="0"/>
                          </a:rPr>
                          <m:t>𝒑</m:t>
                        </m:r>
                      </m:sub>
                    </m:sSub>
                  </m:oMath>
                </a14:m>
                <a:r>
                  <a:rPr lang="en-US" altLang="zh-CN" sz="2400" b="1" kern="100" dirty="0">
                    <a:effectLst/>
                    <a:latin typeface="+mn-ea"/>
                    <a:cs typeface="Times New Roman" panose="02020603050405020304" pitchFamily="18" charset="0"/>
                  </a:rPr>
                  <a:t> </a:t>
                </a:r>
                <a:r>
                  <a:rPr lang="zh-CN" altLang="zh-CN" sz="2400" b="1" kern="100" dirty="0">
                    <a:effectLst/>
                    <a:latin typeface="+mn-ea"/>
                    <a:cs typeface="Times New Roman" panose="02020603050405020304" pitchFamily="18" charset="0"/>
                  </a:rPr>
                  <a:t>＝</a:t>
                </a:r>
                <a:r>
                  <a:rPr lang="en-US" altLang="zh-CN" sz="2400" b="1" kern="100" dirty="0">
                    <a:effectLst/>
                    <a:latin typeface="+mn-ea"/>
                    <a:cs typeface="Times New Roman" panose="02020603050405020304" pitchFamily="18" charset="0"/>
                  </a:rPr>
                  <a:t>1.0×50%+1.5×30%+2.0×20%</a:t>
                </a:r>
                <a:r>
                  <a:rPr lang="zh-CN" altLang="zh-CN" sz="2400" b="1" kern="100" dirty="0">
                    <a:effectLst/>
                    <a:latin typeface="+mn-ea"/>
                    <a:cs typeface="Times New Roman" panose="02020603050405020304" pitchFamily="18" charset="0"/>
                  </a:rPr>
                  <a:t>＝</a:t>
                </a:r>
                <a:r>
                  <a:rPr lang="en-US" altLang="zh-CN" sz="2400" b="1" kern="100" dirty="0">
                    <a:effectLst/>
                    <a:latin typeface="+mn-ea"/>
                    <a:cs typeface="Times New Roman" panose="02020603050405020304" pitchFamily="18" charset="0"/>
                  </a:rPr>
                  <a:t>1.35</a:t>
                </a:r>
                <a:endParaRPr lang="zh-CN" altLang="zh-CN" sz="2400" b="1" kern="100" dirty="0">
                  <a:effectLst/>
                  <a:latin typeface="+mn-ea"/>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612648" y="1013641"/>
                <a:ext cx="10369296" cy="2791213"/>
              </a:xfrm>
              <a:prstGeom prst="rect">
                <a:avLst/>
              </a:prstGeom>
              <a:blipFill>
                <a:blip r:embed="rId2"/>
                <a:stretch>
                  <a:fillRect l="-941" t="-437" b="-19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53186107"/>
      </p:ext>
    </p:extLst>
  </p:cSld>
  <p:clrMapOvr>
    <a:masterClrMapping/>
  </p:clrMapOvr>
  <p:transition spd="slow" advTm="3000">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378712066"/>
              </p:ext>
            </p:extLst>
          </p:nvPr>
        </p:nvGraphicFramePr>
        <p:xfrm>
          <a:off x="820879" y="2642527"/>
          <a:ext cx="10081684" cy="2398184"/>
        </p:xfrm>
        <a:graphic>
          <a:graphicData uri="http://schemas.openxmlformats.org/drawingml/2006/table">
            <a:tbl>
              <a:tblPr/>
              <a:tblGrid>
                <a:gridCol w="2328333">
                  <a:extLst>
                    <a:ext uri="{9D8B030D-6E8A-4147-A177-3AD203B41FA5}">
                      <a16:colId xmlns:a16="http://schemas.microsoft.com/office/drawing/2014/main" val="20000"/>
                    </a:ext>
                  </a:extLst>
                </a:gridCol>
                <a:gridCol w="2012951">
                  <a:extLst>
                    <a:ext uri="{9D8B030D-6E8A-4147-A177-3AD203B41FA5}">
                      <a16:colId xmlns:a16="http://schemas.microsoft.com/office/drawing/2014/main" val="20001"/>
                    </a:ext>
                  </a:extLst>
                </a:gridCol>
                <a:gridCol w="3155949">
                  <a:extLst>
                    <a:ext uri="{9D8B030D-6E8A-4147-A177-3AD203B41FA5}">
                      <a16:colId xmlns:a16="http://schemas.microsoft.com/office/drawing/2014/main" val="20002"/>
                    </a:ext>
                  </a:extLst>
                </a:gridCol>
                <a:gridCol w="2584451">
                  <a:extLst>
                    <a:ext uri="{9D8B030D-6E8A-4147-A177-3AD203B41FA5}">
                      <a16:colId xmlns:a16="http://schemas.microsoft.com/office/drawing/2014/main" val="20003"/>
                    </a:ext>
                  </a:extLst>
                </a:gridCol>
              </a:tblGrid>
              <a:tr h="731456">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24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股票</a:t>
                      </a:r>
                      <a:endParaRPr kumimoji="0" lang="zh-CN" altLang="zh-CN" sz="2400" b="1"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24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β系数</a:t>
                      </a:r>
                      <a:endParaRPr kumimoji="0" lang="zh-CN" altLang="zh-CN" sz="2400" b="1"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股票的每股市价（元）</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股票的数量（股）</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extLst>
                  <a:ext uri="{0D108BD9-81ED-4DB2-BD59-A6C34878D82A}">
                    <a16:rowId xmlns:a16="http://schemas.microsoft.com/office/drawing/2014/main" val="10000"/>
                  </a:ext>
                </a:extLst>
              </a:tr>
              <a:tr h="555576">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A</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0.7</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4</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200</a:t>
                      </a:r>
                      <a:endParaRPr kumimoji="0" lang="zh-CN" altLang="zh-CN" sz="2400" b="1"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extLst>
                  <a:ext uri="{0D108BD9-81ED-4DB2-BD59-A6C34878D82A}">
                    <a16:rowId xmlns:a16="http://schemas.microsoft.com/office/drawing/2014/main" val="10001"/>
                  </a:ext>
                </a:extLst>
              </a:tr>
              <a:tr h="555576">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B</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1.1</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2</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100</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extLst>
                  <a:ext uri="{0D108BD9-81ED-4DB2-BD59-A6C34878D82A}">
                    <a16:rowId xmlns:a16="http://schemas.microsoft.com/office/drawing/2014/main" val="10002"/>
                  </a:ext>
                </a:extLst>
              </a:tr>
              <a:tr h="555576">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C</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1.7</a:t>
                      </a:r>
                      <a:endParaRPr kumimoji="0" lang="zh-CN" altLang="zh-CN" sz="2400" b="1"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a:ln>
                            <a:noFill/>
                          </a:ln>
                          <a:solidFill>
                            <a:srgbClr val="000000"/>
                          </a:solidFill>
                          <a:effectLst/>
                          <a:latin typeface="Arial" panose="020B0604020202020204" pitchFamily="34" charset="0"/>
                          <a:ea typeface="宋体" panose="02010600030101010101" pitchFamily="2" charset="-122"/>
                        </a:rPr>
                        <a:t>10</a:t>
                      </a:r>
                      <a:endParaRPr kumimoji="0" lang="zh-CN" altLang="zh-CN" sz="2400" b="1" i="0" u="none" strike="noStrike" cap="none" normalizeH="0" baseline="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eaLnBrk="0" fontAlgn="base" hangingPunct="0">
                        <a:spcBef>
                          <a:spcPct val="20000"/>
                        </a:spcBef>
                        <a:spcAft>
                          <a:spcPct val="0"/>
                        </a:spcAft>
                        <a:defRPr>
                          <a:solidFill>
                            <a:schemeClr val="tx1"/>
                          </a:solidFill>
                          <a:latin typeface="Arial" panose="020B0604020202020204" pitchFamily="34" charset="0"/>
                        </a:defRPr>
                      </a:lvl6pPr>
                      <a:lvl7pPr eaLnBrk="0" fontAlgn="base" hangingPunct="0">
                        <a:spcBef>
                          <a:spcPct val="20000"/>
                        </a:spcBef>
                        <a:spcAft>
                          <a:spcPct val="0"/>
                        </a:spcAft>
                        <a:defRPr>
                          <a:solidFill>
                            <a:schemeClr val="tx1"/>
                          </a:solidFill>
                          <a:latin typeface="Arial" panose="020B0604020202020204" pitchFamily="34" charset="0"/>
                        </a:defRPr>
                      </a:lvl7pPr>
                      <a:lvl8pPr eaLnBrk="0" fontAlgn="base" hangingPunct="0">
                        <a:spcBef>
                          <a:spcPct val="20000"/>
                        </a:spcBef>
                        <a:spcAft>
                          <a:spcPct val="0"/>
                        </a:spcAft>
                        <a:defRPr>
                          <a:solidFill>
                            <a:schemeClr val="tx1"/>
                          </a:solidFill>
                          <a:latin typeface="Arial" panose="020B0604020202020204" pitchFamily="34" charset="0"/>
                        </a:defRPr>
                      </a:lvl8pPr>
                      <a:lvl9pPr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1" i="0" u="none" strike="noStrike" cap="none" normalizeH="0" baseline="0" dirty="0">
                          <a:ln>
                            <a:noFill/>
                          </a:ln>
                          <a:solidFill>
                            <a:srgbClr val="000000"/>
                          </a:solidFill>
                          <a:effectLst/>
                          <a:latin typeface="Arial" panose="020B0604020202020204" pitchFamily="34" charset="0"/>
                          <a:ea typeface="宋体" panose="02010600030101010101" pitchFamily="2" charset="-122"/>
                        </a:rPr>
                        <a:t>100</a:t>
                      </a:r>
                      <a:endParaRPr kumimoji="0" lang="zh-CN" altLang="zh-CN" sz="2400" b="1"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9EAEE"/>
                    </a:solidFill>
                  </a:tcPr>
                </a:tc>
                <a:extLst>
                  <a:ext uri="{0D108BD9-81ED-4DB2-BD59-A6C34878D82A}">
                    <a16:rowId xmlns:a16="http://schemas.microsoft.com/office/drawing/2014/main" val="10003"/>
                  </a:ext>
                </a:extLst>
              </a:tr>
            </a:tbl>
          </a:graphicData>
        </a:graphic>
      </p:graphicFrame>
      <p:sp>
        <p:nvSpPr>
          <p:cNvPr id="90141" name="Rectangle 1"/>
          <p:cNvSpPr>
            <a:spLocks noChangeArrowheads="1"/>
          </p:cNvSpPr>
          <p:nvPr/>
        </p:nvSpPr>
        <p:spPr bwMode="auto">
          <a:xfrm>
            <a:off x="626598" y="1013265"/>
            <a:ext cx="10370079"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266693" algn="just"/>
            <a:r>
              <a:rPr lang="zh-CN" altLang="en-US" sz="3200" b="1" dirty="0">
                <a:solidFill>
                  <a:srgbClr val="7030A0"/>
                </a:solidFill>
                <a:latin typeface="微软雅黑" pitchFamily="34" charset="-122"/>
                <a:ea typeface="微软雅黑" pitchFamily="34" charset="-122"/>
              </a:rPr>
              <a:t>现场演练：</a:t>
            </a:r>
            <a:r>
              <a:rPr lang="zh-CN" altLang="en-US" sz="2667" dirty="0">
                <a:latin typeface="微软雅黑" pitchFamily="34" charset="-122"/>
                <a:ea typeface="微软雅黑" pitchFamily="34" charset="-122"/>
              </a:rPr>
              <a:t>某资产组合中有三只股票，有关的信息如表所示，要求计算证券资产组合的</a:t>
            </a:r>
            <a:r>
              <a:rPr lang="en-US" altLang="zh-CN" sz="2667" dirty="0">
                <a:latin typeface="微软雅黑" pitchFamily="34" charset="-122"/>
                <a:ea typeface="微软雅黑" pitchFamily="34" charset="-122"/>
              </a:rPr>
              <a:t>β</a:t>
            </a:r>
            <a:r>
              <a:rPr lang="zh-CN" altLang="en-US" sz="2667" dirty="0">
                <a:latin typeface="微软雅黑" pitchFamily="34" charset="-122"/>
                <a:ea typeface="微软雅黑" pitchFamily="34" charset="-122"/>
              </a:rPr>
              <a:t>系数。</a:t>
            </a:r>
          </a:p>
        </p:txBody>
      </p:sp>
      <p:sp>
        <p:nvSpPr>
          <p:cNvPr id="90142" name="矩形 3"/>
          <p:cNvSpPr>
            <a:spLocks noChangeArrowheads="1"/>
          </p:cNvSpPr>
          <p:nvPr/>
        </p:nvSpPr>
        <p:spPr bwMode="auto">
          <a:xfrm>
            <a:off x="3599724" y="2180862"/>
            <a:ext cx="45239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zh-CN" sz="2400" b="1" dirty="0">
                <a:ea typeface="宋体" pitchFamily="2" charset="-122"/>
              </a:rPr>
              <a:t>表</a:t>
            </a:r>
            <a:r>
              <a:rPr lang="en-US" altLang="zh-CN" sz="2400" b="1" dirty="0">
                <a:ea typeface="宋体" pitchFamily="2" charset="-122"/>
              </a:rPr>
              <a:t>1         </a:t>
            </a:r>
            <a:r>
              <a:rPr lang="zh-CN" altLang="zh-CN" sz="2400" b="1" dirty="0">
                <a:ea typeface="宋体" pitchFamily="2" charset="-122"/>
              </a:rPr>
              <a:t>某资产组合的相关信息</a:t>
            </a:r>
            <a:endParaRPr lang="zh-CN" altLang="en-US" sz="2400" b="1" dirty="0">
              <a:ea typeface="宋体" pitchFamily="2" charset="-122"/>
            </a:endParaRPr>
          </a:p>
        </p:txBody>
      </p:sp>
    </p:spTree>
    <p:extLst>
      <p:ext uri="{BB962C8B-B14F-4D97-AF65-F5344CB8AC3E}">
        <p14:creationId xmlns:p14="http://schemas.microsoft.com/office/powerpoint/2010/main" val="2757326332"/>
      </p:ext>
    </p:extLst>
  </p:cSld>
  <p:clrMapOvr>
    <a:masterClrMapping/>
  </p:clrMapOvr>
  <p:transition spd="slow" advTm="3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菱形 10"/>
          <p:cNvSpPr/>
          <p:nvPr/>
        </p:nvSpPr>
        <p:spPr>
          <a:xfrm>
            <a:off x="404134" y="385010"/>
            <a:ext cx="390886" cy="390886"/>
          </a:xfrm>
          <a:prstGeom prst="diamond">
            <a:avLst/>
          </a:prstGeom>
          <a:gradFill flip="none" rotWithShape="1">
            <a:gsLst>
              <a:gs pos="100000">
                <a:srgbClr val="B61D22"/>
              </a:gs>
              <a:gs pos="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矩形 6"/>
          <p:cNvSpPr/>
          <p:nvPr/>
        </p:nvSpPr>
        <p:spPr>
          <a:xfrm>
            <a:off x="996514" y="234957"/>
            <a:ext cx="3118286" cy="523220"/>
          </a:xfrm>
          <a:prstGeom prst="rect">
            <a:avLst/>
          </a:prstGeom>
        </p:spPr>
        <p:txBody>
          <a:bodyPr wrap="square">
            <a:spAutoFit/>
          </a:bodyPr>
          <a:lstStyle/>
          <a:p>
            <a:pPr>
              <a:defRPr/>
            </a:pPr>
            <a:r>
              <a:rPr lang="zh-CN" altLang="en-US" sz="2800" b="1" dirty="0" smtClean="0"/>
              <a:t>现场演练</a:t>
            </a:r>
            <a:r>
              <a:rPr lang="zh-CN" altLang="en-US" sz="2800" b="1" dirty="0"/>
              <a:t>题</a:t>
            </a: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404134" y="1086081"/>
            <a:ext cx="10202906" cy="1134413"/>
          </a:xfrm>
          <a:prstGeom prst="rect">
            <a:avLst/>
          </a:prstGeom>
          <a:noFill/>
        </p:spPr>
        <p:txBody>
          <a:bodyPr wrap="square" rtlCol="0">
            <a:spAutoFit/>
          </a:bodyPr>
          <a:lstStyle/>
          <a:p>
            <a:pPr algn="just">
              <a:lnSpc>
                <a:spcPct val="150000"/>
              </a:lnSpc>
            </a:pPr>
            <a:r>
              <a:rPr lang="zh-CN" altLang="zh-CN" sz="2400" dirty="0" smtClean="0"/>
              <a:t>某人</a:t>
            </a:r>
            <a:r>
              <a:rPr lang="zh-CN" altLang="zh-CN" sz="2400" dirty="0"/>
              <a:t>将一笔</a:t>
            </a:r>
            <a:r>
              <a:rPr lang="en-US" altLang="zh-CN" sz="2400" dirty="0"/>
              <a:t>5 000</a:t>
            </a:r>
            <a:r>
              <a:rPr lang="zh-CN" altLang="zh-CN" sz="2400" dirty="0"/>
              <a:t>元的现金存入银行，</a:t>
            </a:r>
            <a:r>
              <a:rPr lang="zh-CN" altLang="zh-CN" sz="2400" b="1" dirty="0"/>
              <a:t>单利计息</a:t>
            </a:r>
            <a:r>
              <a:rPr lang="zh-CN" altLang="zh-CN" sz="2400" dirty="0"/>
              <a:t>，一年期定期利率为</a:t>
            </a:r>
            <a:r>
              <a:rPr lang="en-US" altLang="zh-CN" sz="2400" dirty="0"/>
              <a:t>5%</a:t>
            </a:r>
            <a:r>
              <a:rPr lang="zh-CN" altLang="zh-CN" sz="2400" dirty="0"/>
              <a:t>。要求：计算第一年和第二年的终值、利息</a:t>
            </a:r>
            <a:r>
              <a:rPr lang="zh-CN" altLang="zh-CN" sz="2400" dirty="0" smtClean="0"/>
              <a:t>。</a:t>
            </a:r>
            <a:endParaRPr lang="zh-CN" altLang="zh-CN" sz="2400" dirty="0"/>
          </a:p>
        </p:txBody>
      </p:sp>
      <mc:AlternateContent xmlns:mc="http://schemas.openxmlformats.org/markup-compatibility/2006" xmlns:a14="http://schemas.microsoft.com/office/drawing/2010/main">
        <mc:Choice Requires="a14">
          <p:sp>
            <p:nvSpPr>
              <p:cNvPr id="2" name="矩形 1"/>
              <p:cNvSpPr/>
              <p:nvPr/>
            </p:nvSpPr>
            <p:spPr>
              <a:xfrm>
                <a:off x="404134" y="2798090"/>
                <a:ext cx="10458938" cy="2862322"/>
              </a:xfrm>
              <a:prstGeom prst="rect">
                <a:avLst/>
              </a:prstGeom>
            </p:spPr>
            <p:txBody>
              <a:bodyPr wrap="square">
                <a:spAutoFit/>
              </a:bodyPr>
              <a:lstStyle/>
              <a:p>
                <a:pPr lvl="0" algn="just">
                  <a:lnSpc>
                    <a:spcPct val="150000"/>
                  </a:lnSpc>
                </a:pPr>
                <a:r>
                  <a:rPr lang="zh-CN" altLang="zh-CN" sz="2400" b="1" dirty="0">
                    <a:solidFill>
                      <a:srgbClr val="000000"/>
                    </a:solidFill>
                  </a:rPr>
                  <a:t>解：</a:t>
                </a:r>
                <a:r>
                  <a:rPr lang="en-US" altLang="zh-CN" sz="2400" b="1" dirty="0">
                    <a:solidFill>
                      <a:srgbClr val="000000"/>
                    </a:solidFill>
                  </a:rPr>
                  <a:t> </a:t>
                </a:r>
                <a:endParaRPr lang="en-US" altLang="zh-CN" sz="2400" b="1" dirty="0" smtClean="0">
                  <a:solidFill>
                    <a:srgbClr val="000000"/>
                  </a:solidFill>
                </a:endParaRPr>
              </a:p>
              <a:p>
                <a:pPr lvl="0" algn="just">
                  <a:lnSpc>
                    <a:spcPct val="150000"/>
                  </a:lnSpc>
                </a:pPr>
                <a:r>
                  <a:rPr lang="en-US" altLang="zh-CN" sz="2400" b="1" dirty="0" smtClean="0">
                    <a:solidFill>
                      <a:srgbClr val="000000"/>
                    </a:solidFill>
                  </a:rPr>
                  <a:t> </a:t>
                </a:r>
                <a14:m>
                  <m:oMath xmlns:m="http://schemas.openxmlformats.org/officeDocument/2006/math">
                    <m:sSub>
                      <m:sSubPr>
                        <m:ctrlPr>
                          <a:rPr lang="zh-CN" altLang="zh-CN" sz="2400" b="1" i="1">
                            <a:solidFill>
                              <a:srgbClr val="000000"/>
                            </a:solidFill>
                            <a:latin typeface="Cambria Math" panose="02040503050406030204" pitchFamily="18" charset="0"/>
                          </a:rPr>
                        </m:ctrlPr>
                      </m:sSubPr>
                      <m:e>
                        <m:r>
                          <a:rPr lang="en-US" altLang="zh-CN" sz="2400" b="1" i="1">
                            <a:solidFill>
                              <a:srgbClr val="000000"/>
                            </a:solidFill>
                            <a:latin typeface="Cambria Math"/>
                          </a:rPr>
                          <m:t>𝑰</m:t>
                        </m:r>
                      </m:e>
                      <m:sub>
                        <m:r>
                          <a:rPr lang="en-US" altLang="zh-CN" sz="2400" b="1" i="1">
                            <a:solidFill>
                              <a:srgbClr val="000000"/>
                            </a:solidFill>
                            <a:latin typeface="Cambria Math"/>
                          </a:rPr>
                          <m:t>𝟏</m:t>
                        </m:r>
                      </m:sub>
                    </m:sSub>
                    <m:r>
                      <a:rPr lang="en-US" altLang="zh-CN" sz="2400" b="1" i="1">
                        <a:solidFill>
                          <a:srgbClr val="000000"/>
                        </a:solidFill>
                        <a:latin typeface="Cambria Math"/>
                      </a:rPr>
                      <m:t>=</m:t>
                    </m:r>
                    <m:r>
                      <a:rPr lang="en-US" altLang="zh-CN" sz="2400" b="1" i="1">
                        <a:solidFill>
                          <a:srgbClr val="000000"/>
                        </a:solidFill>
                        <a:latin typeface="Cambria Math"/>
                      </a:rPr>
                      <m:t>𝑷</m:t>
                    </m:r>
                    <m:r>
                      <a:rPr lang="en-US" altLang="zh-CN" sz="2400" b="1" i="1">
                        <a:solidFill>
                          <a:srgbClr val="000000"/>
                        </a:solidFill>
                        <a:latin typeface="Cambria Math"/>
                      </a:rPr>
                      <m:t>×</m:t>
                    </m:r>
                    <m:r>
                      <a:rPr lang="en-US" altLang="zh-CN" sz="2400" b="1" i="1">
                        <a:solidFill>
                          <a:srgbClr val="000000"/>
                        </a:solidFill>
                        <a:latin typeface="Cambria Math"/>
                      </a:rPr>
                      <m:t>𝒊</m:t>
                    </m:r>
                    <m:r>
                      <a:rPr lang="en-US" altLang="zh-CN" sz="2400" b="1" i="1">
                        <a:solidFill>
                          <a:srgbClr val="000000"/>
                        </a:solidFill>
                        <a:latin typeface="Cambria Math"/>
                      </a:rPr>
                      <m:t>×</m:t>
                    </m:r>
                    <m:r>
                      <a:rPr lang="en-US" altLang="zh-CN" sz="2400" b="1" i="1">
                        <a:solidFill>
                          <a:srgbClr val="000000"/>
                        </a:solidFill>
                        <a:latin typeface="Cambria Math"/>
                      </a:rPr>
                      <m:t>𝒏</m:t>
                    </m:r>
                    <m:r>
                      <a:rPr lang="en-US" altLang="zh-CN" sz="2400" b="1" i="1">
                        <a:solidFill>
                          <a:srgbClr val="000000"/>
                        </a:solidFill>
                        <a:latin typeface="Cambria Math"/>
                      </a:rPr>
                      <m:t>=</m:t>
                    </m:r>
                    <m:r>
                      <a:rPr lang="en-US" altLang="zh-CN" sz="2400" b="1" i="1">
                        <a:solidFill>
                          <a:srgbClr val="000000"/>
                        </a:solidFill>
                        <a:latin typeface="Cambria Math"/>
                      </a:rPr>
                      <m:t>𝟓</m:t>
                    </m:r>
                    <m:r>
                      <a:rPr lang="en-US" altLang="zh-CN" sz="2400" b="1" i="1">
                        <a:solidFill>
                          <a:srgbClr val="000000"/>
                        </a:solidFill>
                        <a:latin typeface="Cambria Math"/>
                      </a:rPr>
                      <m:t> </m:t>
                    </m:r>
                    <m:r>
                      <a:rPr lang="en-US" altLang="zh-CN" sz="2400" b="1" i="1">
                        <a:solidFill>
                          <a:srgbClr val="000000"/>
                        </a:solidFill>
                        <a:latin typeface="Cambria Math"/>
                      </a:rPr>
                      <m:t>𝟎𝟎𝟎</m:t>
                    </m:r>
                    <m:r>
                      <a:rPr lang="en-US" altLang="zh-CN" sz="2400" b="1" i="1">
                        <a:solidFill>
                          <a:srgbClr val="000000"/>
                        </a:solidFill>
                        <a:latin typeface="Cambria Math"/>
                      </a:rPr>
                      <m:t>×</m:t>
                    </m:r>
                    <m:r>
                      <a:rPr lang="en-US" altLang="zh-CN" sz="2400" b="1" i="1">
                        <a:solidFill>
                          <a:srgbClr val="000000"/>
                        </a:solidFill>
                        <a:latin typeface="Cambria Math"/>
                      </a:rPr>
                      <m:t>𝟓</m:t>
                    </m:r>
                    <m:r>
                      <a:rPr lang="en-US" altLang="zh-CN" sz="2400" b="1" i="1">
                        <a:solidFill>
                          <a:srgbClr val="000000"/>
                        </a:solidFill>
                        <a:latin typeface="Cambria Math"/>
                      </a:rPr>
                      <m:t>%×</m:t>
                    </m:r>
                    <m:r>
                      <a:rPr lang="en-US" altLang="zh-CN" sz="2400" b="1" i="1">
                        <a:solidFill>
                          <a:srgbClr val="000000"/>
                        </a:solidFill>
                        <a:latin typeface="Cambria Math"/>
                      </a:rPr>
                      <m:t>𝟏</m:t>
                    </m:r>
                    <m:r>
                      <a:rPr lang="en-US" altLang="zh-CN" sz="2400" b="1" i="1">
                        <a:solidFill>
                          <a:srgbClr val="000000"/>
                        </a:solidFill>
                        <a:latin typeface="Cambria Math"/>
                      </a:rPr>
                      <m:t>=</m:t>
                    </m:r>
                    <m:r>
                      <a:rPr lang="en-US" altLang="zh-CN" sz="2400" b="1" i="1">
                        <a:solidFill>
                          <a:srgbClr val="000000"/>
                        </a:solidFill>
                        <a:latin typeface="Cambria Math"/>
                      </a:rPr>
                      <m:t>𝟐𝟓𝟎</m:t>
                    </m:r>
                  </m:oMath>
                </a14:m>
                <a:r>
                  <a:rPr lang="zh-CN" altLang="zh-CN" sz="2400" b="1" dirty="0">
                    <a:solidFill>
                      <a:srgbClr val="000000"/>
                    </a:solidFill>
                  </a:rPr>
                  <a:t>（元）</a:t>
                </a:r>
              </a:p>
              <a:p>
                <a:pPr lvl="0" algn="just">
                  <a:lnSpc>
                    <a:spcPct val="150000"/>
                  </a:lnSpc>
                </a:pPr>
                <a:r>
                  <a:rPr lang="en-US" altLang="zh-CN" sz="2400" b="1" dirty="0">
                    <a:solidFill>
                      <a:srgbClr val="000000"/>
                    </a:solidFill>
                  </a:rPr>
                  <a:t> </a:t>
                </a:r>
                <a14:m>
                  <m:oMath xmlns:m="http://schemas.openxmlformats.org/officeDocument/2006/math">
                    <m:sSub>
                      <m:sSubPr>
                        <m:ctrlPr>
                          <a:rPr lang="zh-CN" altLang="zh-CN" sz="2400" b="1" i="1">
                            <a:solidFill>
                              <a:srgbClr val="000000"/>
                            </a:solidFill>
                            <a:latin typeface="Cambria Math" panose="02040503050406030204" pitchFamily="18" charset="0"/>
                          </a:rPr>
                        </m:ctrlPr>
                      </m:sSubPr>
                      <m:e>
                        <m:r>
                          <a:rPr lang="en-US" altLang="zh-CN" sz="2400" b="1" i="1">
                            <a:solidFill>
                              <a:srgbClr val="000000"/>
                            </a:solidFill>
                            <a:latin typeface="Cambria Math"/>
                          </a:rPr>
                          <m:t>𝑰</m:t>
                        </m:r>
                      </m:e>
                      <m:sub>
                        <m:r>
                          <a:rPr lang="en-US" altLang="zh-CN" sz="2400" b="1" i="1">
                            <a:solidFill>
                              <a:srgbClr val="000000"/>
                            </a:solidFill>
                            <a:latin typeface="Cambria Math"/>
                          </a:rPr>
                          <m:t>𝟐</m:t>
                        </m:r>
                      </m:sub>
                    </m:sSub>
                    <m:r>
                      <a:rPr lang="en-US" altLang="zh-CN" sz="2400" b="1" i="1">
                        <a:solidFill>
                          <a:srgbClr val="000000"/>
                        </a:solidFill>
                        <a:latin typeface="Cambria Math"/>
                      </a:rPr>
                      <m:t>=</m:t>
                    </m:r>
                    <m:r>
                      <a:rPr lang="en-US" altLang="zh-CN" sz="2400" b="1" i="1">
                        <a:solidFill>
                          <a:srgbClr val="000000"/>
                        </a:solidFill>
                        <a:latin typeface="Cambria Math"/>
                      </a:rPr>
                      <m:t>𝑷</m:t>
                    </m:r>
                    <m:r>
                      <a:rPr lang="en-US" altLang="zh-CN" sz="2400" b="1" i="1">
                        <a:solidFill>
                          <a:srgbClr val="000000"/>
                        </a:solidFill>
                        <a:latin typeface="Cambria Math"/>
                      </a:rPr>
                      <m:t>×</m:t>
                    </m:r>
                    <m:r>
                      <a:rPr lang="en-US" altLang="zh-CN" sz="2400" b="1" i="1">
                        <a:solidFill>
                          <a:srgbClr val="000000"/>
                        </a:solidFill>
                        <a:latin typeface="Cambria Math"/>
                      </a:rPr>
                      <m:t>𝒊</m:t>
                    </m:r>
                    <m:r>
                      <a:rPr lang="en-US" altLang="zh-CN" sz="2400" b="1" i="1">
                        <a:solidFill>
                          <a:srgbClr val="000000"/>
                        </a:solidFill>
                        <a:latin typeface="Cambria Math"/>
                      </a:rPr>
                      <m:t>×</m:t>
                    </m:r>
                    <m:r>
                      <a:rPr lang="en-US" altLang="zh-CN" sz="2400" b="1" i="1">
                        <a:solidFill>
                          <a:srgbClr val="000000"/>
                        </a:solidFill>
                        <a:latin typeface="Cambria Math"/>
                      </a:rPr>
                      <m:t>𝒏</m:t>
                    </m:r>
                    <m:r>
                      <a:rPr lang="en-US" altLang="zh-CN" sz="2400" b="1" i="1">
                        <a:solidFill>
                          <a:srgbClr val="000000"/>
                        </a:solidFill>
                        <a:latin typeface="Cambria Math"/>
                      </a:rPr>
                      <m:t>=</m:t>
                    </m:r>
                    <m:r>
                      <a:rPr lang="en-US" altLang="zh-CN" sz="2400" b="1" i="1">
                        <a:solidFill>
                          <a:srgbClr val="000000"/>
                        </a:solidFill>
                        <a:latin typeface="Cambria Math"/>
                      </a:rPr>
                      <m:t>𝟓</m:t>
                    </m:r>
                    <m:r>
                      <a:rPr lang="en-US" altLang="zh-CN" sz="2400" b="1" i="1">
                        <a:solidFill>
                          <a:srgbClr val="000000"/>
                        </a:solidFill>
                        <a:latin typeface="Cambria Math"/>
                      </a:rPr>
                      <m:t> </m:t>
                    </m:r>
                    <m:r>
                      <a:rPr lang="en-US" altLang="zh-CN" sz="2400" b="1" i="1">
                        <a:solidFill>
                          <a:srgbClr val="000000"/>
                        </a:solidFill>
                        <a:latin typeface="Cambria Math"/>
                      </a:rPr>
                      <m:t>𝟎𝟎𝟎</m:t>
                    </m:r>
                    <m:r>
                      <a:rPr lang="en-US" altLang="zh-CN" sz="2400" b="1" i="1">
                        <a:solidFill>
                          <a:srgbClr val="000000"/>
                        </a:solidFill>
                        <a:latin typeface="Cambria Math"/>
                      </a:rPr>
                      <m:t>×</m:t>
                    </m:r>
                    <m:r>
                      <a:rPr lang="en-US" altLang="zh-CN" sz="2400" b="1" i="1">
                        <a:solidFill>
                          <a:srgbClr val="000000"/>
                        </a:solidFill>
                        <a:latin typeface="Cambria Math"/>
                      </a:rPr>
                      <m:t>𝟓</m:t>
                    </m:r>
                    <m:r>
                      <a:rPr lang="en-US" altLang="zh-CN" sz="2400" b="1" i="1">
                        <a:solidFill>
                          <a:srgbClr val="000000"/>
                        </a:solidFill>
                        <a:latin typeface="Cambria Math"/>
                      </a:rPr>
                      <m:t>%×</m:t>
                    </m:r>
                    <m:r>
                      <a:rPr lang="en-US" altLang="zh-CN" sz="2400" b="1" i="1">
                        <a:solidFill>
                          <a:srgbClr val="000000"/>
                        </a:solidFill>
                        <a:latin typeface="Cambria Math"/>
                      </a:rPr>
                      <m:t>𝟐</m:t>
                    </m:r>
                    <m:r>
                      <a:rPr lang="en-US" altLang="zh-CN" sz="2400" b="1" i="1">
                        <a:solidFill>
                          <a:srgbClr val="000000"/>
                        </a:solidFill>
                        <a:latin typeface="Cambria Math"/>
                      </a:rPr>
                      <m:t>=</m:t>
                    </m:r>
                    <m:r>
                      <a:rPr lang="en-US" altLang="zh-CN" sz="2400" b="1" i="1">
                        <a:solidFill>
                          <a:srgbClr val="000000"/>
                        </a:solidFill>
                        <a:latin typeface="Cambria Math"/>
                      </a:rPr>
                      <m:t>𝟓𝟎𝟎</m:t>
                    </m:r>
                  </m:oMath>
                </a14:m>
                <a:r>
                  <a:rPr lang="zh-CN" altLang="zh-CN" sz="2400" b="1" dirty="0">
                    <a:solidFill>
                      <a:srgbClr val="000000"/>
                    </a:solidFill>
                  </a:rPr>
                  <a:t>（元）</a:t>
                </a:r>
              </a:p>
              <a:p>
                <a:pPr lvl="0" algn="just">
                  <a:lnSpc>
                    <a:spcPct val="150000"/>
                  </a:lnSpc>
                </a:pPr>
                <a14:m>
                  <m:oMath xmlns:m="http://schemas.openxmlformats.org/officeDocument/2006/math">
                    <m:sSub>
                      <m:sSubPr>
                        <m:ctrlPr>
                          <a:rPr lang="zh-CN" altLang="zh-CN" sz="2400" b="1" i="1">
                            <a:solidFill>
                              <a:srgbClr val="000000"/>
                            </a:solidFill>
                            <a:latin typeface="Cambria Math" panose="02040503050406030204" pitchFamily="18" charset="0"/>
                          </a:rPr>
                        </m:ctrlPr>
                      </m:sSubPr>
                      <m:e>
                        <m:r>
                          <a:rPr lang="en-US" altLang="zh-CN" sz="2400" b="1" i="1">
                            <a:solidFill>
                              <a:srgbClr val="000000"/>
                            </a:solidFill>
                            <a:latin typeface="Cambria Math"/>
                          </a:rPr>
                          <m:t>𝑭</m:t>
                        </m:r>
                      </m:e>
                      <m:sub>
                        <m:r>
                          <a:rPr lang="en-US" altLang="zh-CN" sz="2400" b="1" i="1">
                            <a:solidFill>
                              <a:srgbClr val="000000"/>
                            </a:solidFill>
                            <a:latin typeface="Cambria Math"/>
                          </a:rPr>
                          <m:t>𝟏</m:t>
                        </m:r>
                      </m:sub>
                    </m:sSub>
                    <m:r>
                      <a:rPr lang="en-US" altLang="zh-CN" sz="2400" b="1" i="1">
                        <a:solidFill>
                          <a:srgbClr val="000000"/>
                        </a:solidFill>
                        <a:latin typeface="Cambria Math"/>
                      </a:rPr>
                      <m:t>=</m:t>
                    </m:r>
                    <m:r>
                      <a:rPr lang="en-US" altLang="zh-CN" sz="2400" b="1" i="1">
                        <a:solidFill>
                          <a:srgbClr val="000000"/>
                        </a:solidFill>
                        <a:latin typeface="Cambria Math"/>
                      </a:rPr>
                      <m:t>𝑷</m:t>
                    </m:r>
                    <m:r>
                      <a:rPr lang="en-US" altLang="zh-CN" sz="2400" b="1" i="1">
                        <a:solidFill>
                          <a:srgbClr val="000000"/>
                        </a:solidFill>
                        <a:latin typeface="Cambria Math"/>
                      </a:rPr>
                      <m:t>×</m:t>
                    </m:r>
                    <m:d>
                      <m:dPr>
                        <m:ctrlPr>
                          <a:rPr lang="zh-CN" altLang="zh-CN" sz="2400" b="1" i="1">
                            <a:solidFill>
                              <a:srgbClr val="000000"/>
                            </a:solidFill>
                            <a:latin typeface="Cambria Math" panose="02040503050406030204" pitchFamily="18" charset="0"/>
                          </a:rPr>
                        </m:ctrlPr>
                      </m:dPr>
                      <m:e>
                        <m:r>
                          <a:rPr lang="en-US" altLang="zh-CN" sz="2400" b="1" i="1">
                            <a:solidFill>
                              <a:srgbClr val="000000"/>
                            </a:solidFill>
                            <a:latin typeface="Cambria Math"/>
                          </a:rPr>
                          <m:t>𝟏</m:t>
                        </m:r>
                        <m:r>
                          <a:rPr lang="en-US" altLang="zh-CN" sz="2400" b="1" i="1">
                            <a:solidFill>
                              <a:srgbClr val="000000"/>
                            </a:solidFill>
                            <a:latin typeface="Cambria Math"/>
                          </a:rPr>
                          <m:t>+</m:t>
                        </m:r>
                        <m:r>
                          <a:rPr lang="en-US" altLang="zh-CN" sz="2400" b="1" i="1">
                            <a:solidFill>
                              <a:srgbClr val="000000"/>
                            </a:solidFill>
                            <a:latin typeface="Cambria Math"/>
                          </a:rPr>
                          <m:t>𝒊</m:t>
                        </m:r>
                        <m:r>
                          <a:rPr lang="en-US" altLang="zh-CN" sz="2400" b="1" i="1">
                            <a:solidFill>
                              <a:srgbClr val="000000"/>
                            </a:solidFill>
                            <a:latin typeface="Cambria Math"/>
                          </a:rPr>
                          <m:t>×</m:t>
                        </m:r>
                        <m:r>
                          <a:rPr lang="en-US" altLang="zh-CN" sz="2400" b="1" i="1">
                            <a:solidFill>
                              <a:srgbClr val="000000"/>
                            </a:solidFill>
                            <a:latin typeface="Cambria Math"/>
                          </a:rPr>
                          <m:t>𝒏</m:t>
                        </m:r>
                      </m:e>
                    </m:d>
                    <m:r>
                      <a:rPr lang="en-US" altLang="zh-CN" sz="2400" b="1">
                        <a:solidFill>
                          <a:srgbClr val="000000"/>
                        </a:solidFill>
                        <a:latin typeface="Cambria Math"/>
                      </a:rPr>
                      <m:t>=</m:t>
                    </m:r>
                    <m:r>
                      <a:rPr lang="en-US" altLang="zh-CN" sz="2400" b="1" i="1">
                        <a:solidFill>
                          <a:srgbClr val="000000"/>
                        </a:solidFill>
                        <a:latin typeface="Cambria Math"/>
                      </a:rPr>
                      <m:t>𝟓</m:t>
                    </m:r>
                    <m:r>
                      <a:rPr lang="en-US" altLang="zh-CN" sz="2400" b="1">
                        <a:solidFill>
                          <a:srgbClr val="000000"/>
                        </a:solidFill>
                        <a:latin typeface="Cambria Math"/>
                      </a:rPr>
                      <m:t> </m:t>
                    </m:r>
                    <m:r>
                      <a:rPr lang="en-US" altLang="zh-CN" sz="2400" b="1" i="1">
                        <a:solidFill>
                          <a:srgbClr val="000000"/>
                        </a:solidFill>
                        <a:latin typeface="Cambria Math"/>
                      </a:rPr>
                      <m:t>𝟎𝟎𝟎</m:t>
                    </m:r>
                    <m:r>
                      <a:rPr lang="zh-CN" altLang="zh-CN" sz="2400" b="1">
                        <a:solidFill>
                          <a:srgbClr val="000000"/>
                        </a:solidFill>
                        <a:latin typeface="Cambria Math"/>
                      </a:rPr>
                      <m:t>×</m:t>
                    </m:r>
                    <m:d>
                      <m:dPr>
                        <m:begChr m:val="（"/>
                        <m:endChr m:val="）"/>
                        <m:ctrlPr>
                          <a:rPr lang="zh-CN" altLang="zh-CN" sz="2400" b="1" i="1">
                            <a:solidFill>
                              <a:srgbClr val="000000"/>
                            </a:solidFill>
                            <a:latin typeface="Cambria Math" panose="02040503050406030204" pitchFamily="18" charset="0"/>
                          </a:rPr>
                        </m:ctrlPr>
                      </m:dPr>
                      <m:e>
                        <m:r>
                          <a:rPr lang="en-US" altLang="zh-CN" sz="2400" b="1" i="1">
                            <a:solidFill>
                              <a:srgbClr val="000000"/>
                            </a:solidFill>
                            <a:latin typeface="Cambria Math"/>
                          </a:rPr>
                          <m:t>𝟏</m:t>
                        </m:r>
                        <m:r>
                          <a:rPr lang="en-US" altLang="zh-CN" sz="2400" b="1">
                            <a:solidFill>
                              <a:srgbClr val="000000"/>
                            </a:solidFill>
                            <a:latin typeface="Cambria Math"/>
                          </a:rPr>
                          <m:t>+</m:t>
                        </m:r>
                        <m:r>
                          <a:rPr lang="en-US" altLang="zh-CN" sz="2400" b="1" i="1">
                            <a:solidFill>
                              <a:srgbClr val="000000"/>
                            </a:solidFill>
                            <a:latin typeface="Cambria Math"/>
                          </a:rPr>
                          <m:t>𝟓</m:t>
                        </m:r>
                        <m:r>
                          <a:rPr lang="en-US" altLang="zh-CN" sz="2400" b="1">
                            <a:solidFill>
                              <a:srgbClr val="000000"/>
                            </a:solidFill>
                            <a:latin typeface="Cambria Math"/>
                          </a:rPr>
                          <m:t>%</m:t>
                        </m:r>
                        <m:r>
                          <a:rPr lang="zh-CN" altLang="zh-CN" sz="2400" b="1">
                            <a:solidFill>
                              <a:srgbClr val="000000"/>
                            </a:solidFill>
                            <a:latin typeface="Cambria Math"/>
                          </a:rPr>
                          <m:t>×</m:t>
                        </m:r>
                        <m:r>
                          <a:rPr lang="en-US" altLang="zh-CN" sz="2400" b="1" i="1">
                            <a:solidFill>
                              <a:srgbClr val="000000"/>
                            </a:solidFill>
                            <a:latin typeface="Cambria Math"/>
                          </a:rPr>
                          <m:t>𝟏</m:t>
                        </m:r>
                      </m:e>
                    </m:d>
                    <m:r>
                      <a:rPr lang="en-US" altLang="zh-CN" sz="2400" b="1">
                        <a:solidFill>
                          <a:srgbClr val="000000"/>
                        </a:solidFill>
                        <a:latin typeface="Cambria Math"/>
                      </a:rPr>
                      <m:t>=</m:t>
                    </m:r>
                    <m:r>
                      <a:rPr lang="en-US" altLang="zh-CN" sz="2400" b="1" i="1">
                        <a:solidFill>
                          <a:srgbClr val="000000"/>
                        </a:solidFill>
                        <a:latin typeface="Cambria Math"/>
                      </a:rPr>
                      <m:t>𝟓</m:t>
                    </m:r>
                    <m:r>
                      <a:rPr lang="en-US" altLang="zh-CN" sz="2400" b="1">
                        <a:solidFill>
                          <a:srgbClr val="000000"/>
                        </a:solidFill>
                        <a:latin typeface="Cambria Math"/>
                      </a:rPr>
                      <m:t> </m:t>
                    </m:r>
                    <m:r>
                      <a:rPr lang="en-US" altLang="zh-CN" sz="2400" b="1" i="1">
                        <a:solidFill>
                          <a:srgbClr val="000000"/>
                        </a:solidFill>
                        <a:latin typeface="Cambria Math"/>
                      </a:rPr>
                      <m:t>𝟐𝟓𝟎</m:t>
                    </m:r>
                  </m:oMath>
                </a14:m>
                <a:r>
                  <a:rPr lang="zh-CN" altLang="zh-CN" sz="2400" b="1" dirty="0">
                    <a:solidFill>
                      <a:srgbClr val="000000"/>
                    </a:solidFill>
                  </a:rPr>
                  <a:t>（元）</a:t>
                </a:r>
              </a:p>
              <a:p>
                <a:pPr lvl="0" algn="just">
                  <a:lnSpc>
                    <a:spcPct val="150000"/>
                  </a:lnSpc>
                </a:pPr>
                <a14:m>
                  <m:oMath xmlns:m="http://schemas.openxmlformats.org/officeDocument/2006/math">
                    <m:sSub>
                      <m:sSubPr>
                        <m:ctrlPr>
                          <a:rPr lang="zh-CN" altLang="zh-CN" sz="2400" b="1" i="1">
                            <a:solidFill>
                              <a:srgbClr val="000000"/>
                            </a:solidFill>
                            <a:latin typeface="Cambria Math" panose="02040503050406030204" pitchFamily="18" charset="0"/>
                          </a:rPr>
                        </m:ctrlPr>
                      </m:sSubPr>
                      <m:e>
                        <m:r>
                          <a:rPr lang="en-US" altLang="zh-CN" sz="2400" b="1" i="1">
                            <a:solidFill>
                              <a:srgbClr val="000000"/>
                            </a:solidFill>
                            <a:latin typeface="Cambria Math"/>
                          </a:rPr>
                          <m:t>𝑭</m:t>
                        </m:r>
                      </m:e>
                      <m:sub>
                        <m:r>
                          <a:rPr lang="en-US" altLang="zh-CN" sz="2400" b="1" i="1">
                            <a:solidFill>
                              <a:srgbClr val="000000"/>
                            </a:solidFill>
                            <a:latin typeface="Cambria Math"/>
                          </a:rPr>
                          <m:t>𝟐</m:t>
                        </m:r>
                      </m:sub>
                    </m:sSub>
                    <m:r>
                      <a:rPr lang="en-US" altLang="zh-CN" sz="2400" b="1" i="1">
                        <a:solidFill>
                          <a:srgbClr val="000000"/>
                        </a:solidFill>
                        <a:latin typeface="Cambria Math"/>
                      </a:rPr>
                      <m:t>=</m:t>
                    </m:r>
                    <m:r>
                      <a:rPr lang="en-US" altLang="zh-CN" sz="2400" b="1" i="1">
                        <a:solidFill>
                          <a:srgbClr val="000000"/>
                        </a:solidFill>
                        <a:latin typeface="Cambria Math"/>
                      </a:rPr>
                      <m:t>𝑷</m:t>
                    </m:r>
                    <m:r>
                      <a:rPr lang="en-US" altLang="zh-CN" sz="2400" b="1" i="1">
                        <a:solidFill>
                          <a:srgbClr val="000000"/>
                        </a:solidFill>
                        <a:latin typeface="Cambria Math"/>
                      </a:rPr>
                      <m:t>×</m:t>
                    </m:r>
                    <m:d>
                      <m:dPr>
                        <m:ctrlPr>
                          <a:rPr lang="zh-CN" altLang="zh-CN" sz="2400" b="1" i="1">
                            <a:solidFill>
                              <a:srgbClr val="000000"/>
                            </a:solidFill>
                            <a:latin typeface="Cambria Math" panose="02040503050406030204" pitchFamily="18" charset="0"/>
                          </a:rPr>
                        </m:ctrlPr>
                      </m:dPr>
                      <m:e>
                        <m:r>
                          <a:rPr lang="en-US" altLang="zh-CN" sz="2400" b="1" i="1">
                            <a:solidFill>
                              <a:srgbClr val="000000"/>
                            </a:solidFill>
                            <a:latin typeface="Cambria Math"/>
                          </a:rPr>
                          <m:t>𝟏</m:t>
                        </m:r>
                        <m:r>
                          <a:rPr lang="en-US" altLang="zh-CN" sz="2400" b="1" i="1">
                            <a:solidFill>
                              <a:srgbClr val="000000"/>
                            </a:solidFill>
                            <a:latin typeface="Cambria Math"/>
                          </a:rPr>
                          <m:t>+</m:t>
                        </m:r>
                        <m:r>
                          <a:rPr lang="en-US" altLang="zh-CN" sz="2400" b="1" i="1">
                            <a:solidFill>
                              <a:srgbClr val="000000"/>
                            </a:solidFill>
                            <a:latin typeface="Cambria Math"/>
                          </a:rPr>
                          <m:t>𝒊</m:t>
                        </m:r>
                        <m:r>
                          <a:rPr lang="en-US" altLang="zh-CN" sz="2400" b="1" i="1">
                            <a:solidFill>
                              <a:srgbClr val="000000"/>
                            </a:solidFill>
                            <a:latin typeface="Cambria Math"/>
                          </a:rPr>
                          <m:t>×</m:t>
                        </m:r>
                        <m:r>
                          <a:rPr lang="en-US" altLang="zh-CN" sz="2400" b="1" i="1">
                            <a:solidFill>
                              <a:srgbClr val="000000"/>
                            </a:solidFill>
                            <a:latin typeface="Cambria Math"/>
                          </a:rPr>
                          <m:t>𝒏</m:t>
                        </m:r>
                      </m:e>
                    </m:d>
                    <m:r>
                      <a:rPr lang="en-US" altLang="zh-CN" sz="2400" b="1">
                        <a:solidFill>
                          <a:srgbClr val="000000"/>
                        </a:solidFill>
                        <a:latin typeface="Cambria Math"/>
                      </a:rPr>
                      <m:t>=</m:t>
                    </m:r>
                    <m:r>
                      <a:rPr lang="en-US" altLang="zh-CN" sz="2400" b="1" i="1">
                        <a:solidFill>
                          <a:srgbClr val="000000"/>
                        </a:solidFill>
                        <a:latin typeface="Cambria Math"/>
                      </a:rPr>
                      <m:t>𝟓</m:t>
                    </m:r>
                    <m:r>
                      <a:rPr lang="en-US" altLang="zh-CN" sz="2400" b="1">
                        <a:solidFill>
                          <a:srgbClr val="000000"/>
                        </a:solidFill>
                        <a:latin typeface="Cambria Math"/>
                      </a:rPr>
                      <m:t> </m:t>
                    </m:r>
                    <m:r>
                      <a:rPr lang="en-US" altLang="zh-CN" sz="2400" b="1" i="1">
                        <a:solidFill>
                          <a:srgbClr val="000000"/>
                        </a:solidFill>
                        <a:latin typeface="Cambria Math"/>
                      </a:rPr>
                      <m:t>𝟎𝟎𝟎</m:t>
                    </m:r>
                    <m:r>
                      <a:rPr lang="zh-CN" altLang="zh-CN" sz="2400" b="1">
                        <a:solidFill>
                          <a:srgbClr val="000000"/>
                        </a:solidFill>
                        <a:latin typeface="Cambria Math"/>
                      </a:rPr>
                      <m:t>×</m:t>
                    </m:r>
                    <m:d>
                      <m:dPr>
                        <m:begChr m:val="（"/>
                        <m:endChr m:val="）"/>
                        <m:ctrlPr>
                          <a:rPr lang="zh-CN" altLang="zh-CN" sz="2400" b="1" i="1">
                            <a:solidFill>
                              <a:srgbClr val="000000"/>
                            </a:solidFill>
                            <a:latin typeface="Cambria Math" panose="02040503050406030204" pitchFamily="18" charset="0"/>
                          </a:rPr>
                        </m:ctrlPr>
                      </m:dPr>
                      <m:e>
                        <m:r>
                          <a:rPr lang="en-US" altLang="zh-CN" sz="2400" b="1" i="1">
                            <a:solidFill>
                              <a:srgbClr val="000000"/>
                            </a:solidFill>
                            <a:latin typeface="Cambria Math"/>
                          </a:rPr>
                          <m:t>𝟏</m:t>
                        </m:r>
                        <m:r>
                          <a:rPr lang="en-US" altLang="zh-CN" sz="2400" b="1">
                            <a:solidFill>
                              <a:srgbClr val="000000"/>
                            </a:solidFill>
                            <a:latin typeface="Cambria Math"/>
                          </a:rPr>
                          <m:t>+</m:t>
                        </m:r>
                        <m:r>
                          <a:rPr lang="en-US" altLang="zh-CN" sz="2400" b="1" i="1">
                            <a:solidFill>
                              <a:srgbClr val="000000"/>
                            </a:solidFill>
                            <a:latin typeface="Cambria Math"/>
                          </a:rPr>
                          <m:t>𝟓</m:t>
                        </m:r>
                        <m:r>
                          <a:rPr lang="en-US" altLang="zh-CN" sz="2400" b="1">
                            <a:solidFill>
                              <a:srgbClr val="000000"/>
                            </a:solidFill>
                            <a:latin typeface="Cambria Math"/>
                          </a:rPr>
                          <m:t>%</m:t>
                        </m:r>
                        <m:r>
                          <a:rPr lang="zh-CN" altLang="zh-CN" sz="2400" b="1">
                            <a:solidFill>
                              <a:srgbClr val="000000"/>
                            </a:solidFill>
                            <a:latin typeface="Cambria Math"/>
                          </a:rPr>
                          <m:t>×</m:t>
                        </m:r>
                        <m:r>
                          <a:rPr lang="en-US" altLang="zh-CN" sz="2400" b="1" i="1">
                            <a:solidFill>
                              <a:srgbClr val="000000"/>
                            </a:solidFill>
                            <a:latin typeface="Cambria Math"/>
                          </a:rPr>
                          <m:t>𝟐</m:t>
                        </m:r>
                      </m:e>
                    </m:d>
                    <m:r>
                      <a:rPr lang="en-US" altLang="zh-CN" sz="2400" b="1">
                        <a:solidFill>
                          <a:srgbClr val="000000"/>
                        </a:solidFill>
                        <a:latin typeface="Cambria Math"/>
                      </a:rPr>
                      <m:t>=</m:t>
                    </m:r>
                    <m:r>
                      <a:rPr lang="en-US" altLang="zh-CN" sz="2400" b="1" i="1">
                        <a:solidFill>
                          <a:srgbClr val="000000"/>
                        </a:solidFill>
                        <a:latin typeface="Cambria Math"/>
                      </a:rPr>
                      <m:t>𝟓</m:t>
                    </m:r>
                    <m:r>
                      <a:rPr lang="en-US" altLang="zh-CN" sz="2400" b="1">
                        <a:solidFill>
                          <a:srgbClr val="000000"/>
                        </a:solidFill>
                        <a:latin typeface="Cambria Math"/>
                      </a:rPr>
                      <m:t> </m:t>
                    </m:r>
                    <m:r>
                      <a:rPr lang="en-US" altLang="zh-CN" sz="2400" b="1" i="1">
                        <a:solidFill>
                          <a:srgbClr val="000000"/>
                        </a:solidFill>
                        <a:latin typeface="Cambria Math"/>
                      </a:rPr>
                      <m:t>𝟓𝟎𝟎</m:t>
                    </m:r>
                  </m:oMath>
                </a14:m>
                <a:r>
                  <a:rPr lang="zh-CN" altLang="zh-CN" sz="2400" b="1" dirty="0">
                    <a:solidFill>
                      <a:srgbClr val="000000"/>
                    </a:solidFill>
                  </a:rPr>
                  <a:t>（元）</a:t>
                </a:r>
              </a:p>
            </p:txBody>
          </p:sp>
        </mc:Choice>
        <mc:Fallback xmlns="">
          <p:sp>
            <p:nvSpPr>
              <p:cNvPr id="2" name="矩形 1"/>
              <p:cNvSpPr>
                <a:spLocks noRot="1" noChangeAspect="1" noMove="1" noResize="1" noEditPoints="1" noAdjustHandles="1" noChangeArrowheads="1" noChangeShapeType="1" noTextEdit="1"/>
              </p:cNvSpPr>
              <p:nvPr/>
            </p:nvSpPr>
            <p:spPr>
              <a:xfrm>
                <a:off x="404134" y="2798090"/>
                <a:ext cx="10458938" cy="2862322"/>
              </a:xfrm>
              <a:prstGeom prst="rect">
                <a:avLst/>
              </a:prstGeom>
              <a:blipFill>
                <a:blip r:embed="rId2"/>
                <a:stretch>
                  <a:fillRect l="-874" b="-17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808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矩形 1"/>
          <p:cNvSpPr>
            <a:spLocks noChangeArrowheads="1"/>
          </p:cNvSpPr>
          <p:nvPr/>
        </p:nvSpPr>
        <p:spPr bwMode="auto">
          <a:xfrm>
            <a:off x="298784" y="816949"/>
            <a:ext cx="10828040" cy="440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355591" algn="just">
              <a:lnSpc>
                <a:spcPct val="150000"/>
              </a:lnSpc>
            </a:pPr>
            <a:r>
              <a:rPr lang="zh-CN" altLang="zh-CN" sz="2667" dirty="0">
                <a:latin typeface="微软雅黑" pitchFamily="34" charset="-122"/>
                <a:ea typeface="微软雅黑" pitchFamily="34" charset="-122"/>
              </a:rPr>
              <a:t>【解答】</a:t>
            </a:r>
          </a:p>
          <a:p>
            <a:pPr indent="355591" algn="just">
              <a:lnSpc>
                <a:spcPct val="150000"/>
              </a:lnSpc>
            </a:pPr>
            <a:r>
              <a:rPr lang="zh-CN" altLang="zh-CN" sz="2667" dirty="0">
                <a:latin typeface="微软雅黑" pitchFamily="34" charset="-122"/>
                <a:ea typeface="微软雅黑" pitchFamily="34" charset="-122"/>
              </a:rPr>
              <a:t>首先计算</a:t>
            </a:r>
            <a:r>
              <a:rPr lang="en-US" altLang="zh-CN" sz="2667" dirty="0">
                <a:latin typeface="微软雅黑" pitchFamily="34" charset="-122"/>
                <a:ea typeface="微软雅黑" pitchFamily="34" charset="-122"/>
              </a:rPr>
              <a:t>ABC</a:t>
            </a:r>
            <a:r>
              <a:rPr lang="zh-CN" altLang="zh-CN" sz="2667" dirty="0">
                <a:latin typeface="微软雅黑" pitchFamily="34" charset="-122"/>
                <a:ea typeface="微软雅黑" pitchFamily="34" charset="-122"/>
              </a:rPr>
              <a:t>三种股票所占的价值比例：</a:t>
            </a:r>
          </a:p>
          <a:p>
            <a:pPr indent="355591" algn="just">
              <a:lnSpc>
                <a:spcPct val="150000"/>
              </a:lnSpc>
            </a:pPr>
            <a:r>
              <a:rPr lang="en-US" altLang="zh-CN" sz="2667" dirty="0">
                <a:latin typeface="微软雅黑" pitchFamily="34" charset="-122"/>
                <a:ea typeface="微软雅黑" pitchFamily="34" charset="-122"/>
              </a:rPr>
              <a:t>A</a:t>
            </a:r>
            <a:r>
              <a:rPr lang="zh-CN" altLang="zh-CN" sz="2667" dirty="0">
                <a:latin typeface="微软雅黑" pitchFamily="34" charset="-122"/>
                <a:ea typeface="微软雅黑" pitchFamily="34" charset="-122"/>
              </a:rPr>
              <a:t>股票比例：（</a:t>
            </a:r>
            <a:r>
              <a:rPr lang="en-US" altLang="zh-CN" sz="2667" dirty="0">
                <a:latin typeface="微软雅黑" pitchFamily="34" charset="-122"/>
                <a:ea typeface="微软雅黑" pitchFamily="34" charset="-122"/>
              </a:rPr>
              <a:t>4</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200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4</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200+2</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100+10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=40%</a:t>
            </a:r>
            <a:endParaRPr lang="zh-CN" altLang="zh-CN" sz="2667" dirty="0">
              <a:latin typeface="微软雅黑" pitchFamily="34" charset="-122"/>
              <a:ea typeface="微软雅黑" pitchFamily="34" charset="-122"/>
            </a:endParaRPr>
          </a:p>
          <a:p>
            <a:pPr indent="355591" algn="just">
              <a:lnSpc>
                <a:spcPct val="150000"/>
              </a:lnSpc>
            </a:pPr>
            <a:r>
              <a:rPr lang="en-US" altLang="zh-CN" sz="2667" dirty="0">
                <a:latin typeface="微软雅黑" pitchFamily="34" charset="-122"/>
                <a:ea typeface="微软雅黑" pitchFamily="34" charset="-122"/>
              </a:rPr>
              <a:t>B</a:t>
            </a:r>
            <a:r>
              <a:rPr lang="zh-CN" altLang="zh-CN" sz="2667" dirty="0">
                <a:latin typeface="微软雅黑" pitchFamily="34" charset="-122"/>
                <a:ea typeface="微软雅黑" pitchFamily="34" charset="-122"/>
              </a:rPr>
              <a:t>股票比例：（</a:t>
            </a:r>
            <a:r>
              <a:rPr lang="en-US" altLang="zh-CN" sz="2667" dirty="0">
                <a:latin typeface="微软雅黑" pitchFamily="34" charset="-122"/>
                <a:ea typeface="微软雅黑" pitchFamily="34" charset="-122"/>
              </a:rPr>
              <a:t>2</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4</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200+2</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100+10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a:t>
            </a:r>
            <a:endParaRPr lang="zh-CN" altLang="zh-CN" sz="2667" dirty="0">
              <a:latin typeface="微软雅黑" pitchFamily="34" charset="-122"/>
              <a:ea typeface="微软雅黑" pitchFamily="34" charset="-122"/>
            </a:endParaRPr>
          </a:p>
          <a:p>
            <a:pPr indent="355591">
              <a:lnSpc>
                <a:spcPct val="150000"/>
              </a:lnSpc>
            </a:pPr>
            <a:r>
              <a:rPr lang="en-US" altLang="zh-CN" sz="2667" dirty="0">
                <a:latin typeface="微软雅黑" pitchFamily="34" charset="-122"/>
                <a:ea typeface="微软雅黑" pitchFamily="34" charset="-122"/>
              </a:rPr>
              <a:t>C</a:t>
            </a:r>
            <a:r>
              <a:rPr lang="zh-CN" altLang="zh-CN" sz="2667" dirty="0">
                <a:latin typeface="微软雅黑" pitchFamily="34" charset="-122"/>
                <a:ea typeface="微软雅黑" pitchFamily="34" charset="-122"/>
              </a:rPr>
              <a:t>股票比例：（</a:t>
            </a:r>
            <a:r>
              <a:rPr lang="en-US" altLang="zh-CN" sz="2667" dirty="0">
                <a:latin typeface="微软雅黑" pitchFamily="34" charset="-122"/>
                <a:ea typeface="微软雅黑" pitchFamily="34" charset="-122"/>
              </a:rPr>
              <a:t>10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4</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200+2</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100+10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100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=50%</a:t>
            </a:r>
            <a:endParaRPr lang="zh-CN" altLang="zh-CN" sz="2667" dirty="0">
              <a:latin typeface="微软雅黑" pitchFamily="34" charset="-122"/>
              <a:ea typeface="微软雅黑" pitchFamily="34" charset="-122"/>
            </a:endParaRPr>
          </a:p>
          <a:p>
            <a:pPr indent="355591" algn="just">
              <a:lnSpc>
                <a:spcPct val="150000"/>
              </a:lnSpc>
            </a:pPr>
            <a:r>
              <a:rPr lang="zh-CN" altLang="zh-CN" sz="2667" dirty="0">
                <a:latin typeface="微软雅黑" pitchFamily="34" charset="-122"/>
                <a:ea typeface="微软雅黑" pitchFamily="34" charset="-122"/>
              </a:rPr>
              <a:t>然后，计算加权平均β系数，即为所求：</a:t>
            </a:r>
          </a:p>
          <a:p>
            <a:pPr indent="355591" algn="just">
              <a:lnSpc>
                <a:spcPct val="150000"/>
              </a:lnSpc>
            </a:pPr>
            <a:r>
              <a:rPr lang="zh-CN" altLang="zh-CN" sz="2667" dirty="0">
                <a:latin typeface="微软雅黑" pitchFamily="34" charset="-122"/>
                <a:ea typeface="微软雅黑" pitchFamily="34" charset="-122"/>
              </a:rPr>
              <a:t>β</a:t>
            </a:r>
            <a:r>
              <a:rPr lang="en-US" altLang="zh-CN" sz="2667" baseline="-25000" dirty="0">
                <a:latin typeface="微软雅黑" pitchFamily="34" charset="-122"/>
                <a:ea typeface="微软雅黑" pitchFamily="34" charset="-122"/>
              </a:rPr>
              <a:t>P</a:t>
            </a:r>
            <a:r>
              <a:rPr lang="en-US" altLang="zh-CN" sz="2667" dirty="0">
                <a:latin typeface="微软雅黑" pitchFamily="34" charset="-122"/>
                <a:ea typeface="微软雅黑" pitchFamily="34" charset="-122"/>
              </a:rPr>
              <a:t>=40%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0.7+10%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1.1+50%</a:t>
            </a:r>
            <a:r>
              <a:rPr lang="zh-CN" altLang="zh-CN" sz="2667" dirty="0">
                <a:latin typeface="微软雅黑" pitchFamily="34" charset="-122"/>
                <a:ea typeface="微软雅黑" pitchFamily="34" charset="-122"/>
              </a:rPr>
              <a:t>×</a:t>
            </a:r>
            <a:r>
              <a:rPr lang="en-US" altLang="zh-CN" sz="2667" dirty="0">
                <a:latin typeface="微软雅黑" pitchFamily="34" charset="-122"/>
                <a:ea typeface="微软雅黑" pitchFamily="34" charset="-122"/>
              </a:rPr>
              <a:t>1.7=1.24</a:t>
            </a:r>
            <a:r>
              <a:rPr lang="zh-CN" altLang="zh-CN" sz="2667" dirty="0">
                <a:latin typeface="微软雅黑" pitchFamily="34" charset="-122"/>
                <a:ea typeface="微软雅黑" pitchFamily="34" charset="-122"/>
              </a:rPr>
              <a:t>。</a:t>
            </a:r>
          </a:p>
        </p:txBody>
      </p:sp>
    </p:spTree>
    <p:extLst>
      <p:ext uri="{BB962C8B-B14F-4D97-AF65-F5344CB8AC3E}">
        <p14:creationId xmlns:p14="http://schemas.microsoft.com/office/powerpoint/2010/main" val="1468938322"/>
      </p:ext>
    </p:extLst>
  </p:cSld>
  <p:clrMapOvr>
    <a:masterClrMapping/>
  </p:clrMapOvr>
  <p:transition spd="slow" advTm="3000">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2064" y="247169"/>
            <a:ext cx="6089904" cy="523220"/>
          </a:xfrm>
          <a:prstGeom prst="rect">
            <a:avLst/>
          </a:prstGeom>
        </p:spPr>
        <p:txBody>
          <a:bodyPr wrap="square">
            <a:spAutoFit/>
          </a:bodyPr>
          <a:lstStyle/>
          <a:p>
            <a:pPr lvl="0">
              <a:defRPr/>
            </a:pPr>
            <a:r>
              <a:rPr lang="zh-CN" altLang="en-US" sz="2800" b="1" dirty="0">
                <a:solidFill>
                  <a:srgbClr val="000000"/>
                </a:solidFill>
                <a:latin typeface="Arial"/>
                <a:ea typeface="微软雅黑"/>
              </a:rPr>
              <a:t>四</a:t>
            </a:r>
            <a:r>
              <a:rPr lang="zh-CN" altLang="en-US" sz="2800" b="1" dirty="0">
                <a:solidFill>
                  <a:srgbClr val="000000"/>
                </a:solidFill>
              </a:rPr>
              <a:t>、资本资产定价模型</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矩形 2"/>
              <p:cNvSpPr/>
              <p:nvPr/>
            </p:nvSpPr>
            <p:spPr>
              <a:xfrm>
                <a:off x="301752" y="1044636"/>
                <a:ext cx="11183112" cy="3721916"/>
              </a:xfrm>
              <a:prstGeom prst="rect">
                <a:avLst/>
              </a:prstGeom>
            </p:spPr>
            <p:txBody>
              <a:bodyPr wrap="square">
                <a:spAutoFit/>
              </a:bodyPr>
              <a:lstStyle/>
              <a:p>
                <a:pPr indent="267970">
                  <a:lnSpc>
                    <a:spcPct val="120000"/>
                  </a:lnSpc>
                </a:pPr>
                <a:r>
                  <a:rPr lang="zh-CN" altLang="zh-CN" sz="2400" b="1" kern="100" dirty="0">
                    <a:latin typeface="+mn-ea"/>
                    <a:cs typeface="Times New Roman" panose="02020603050405020304" pitchFamily="18" charset="0"/>
                  </a:rPr>
                  <a:t>（一）资本资产定价模型的原理</a:t>
                </a:r>
                <a:endParaRPr lang="zh-CN" altLang="zh-CN" sz="2400" b="1" kern="100" dirty="0">
                  <a:effectLst/>
                  <a:latin typeface="+mn-ea"/>
                  <a:cs typeface="Times New Roman" panose="02020603050405020304" pitchFamily="18" charset="0"/>
                </a:endParaRPr>
              </a:p>
              <a:p>
                <a:pPr indent="266700" algn="just">
                  <a:lnSpc>
                    <a:spcPct val="120000"/>
                  </a:lnSpc>
                  <a:spcAft>
                    <a:spcPts val="0"/>
                  </a:spcAft>
                </a:pPr>
                <a:r>
                  <a:rPr lang="en-US" altLang="zh-CN" sz="2400" kern="100" dirty="0" smtClean="0">
                    <a:effectLst/>
                    <a:latin typeface="+mn-ea"/>
                    <a:cs typeface="Times New Roman" panose="02020603050405020304" pitchFamily="18" charset="0"/>
                  </a:rPr>
                  <a:t>   </a:t>
                </a:r>
                <a:r>
                  <a:rPr lang="zh-CN" altLang="zh-CN" sz="2400" kern="100" dirty="0" smtClean="0">
                    <a:effectLst/>
                    <a:latin typeface="+mn-ea"/>
                    <a:cs typeface="Times New Roman" panose="02020603050405020304" pitchFamily="18" charset="0"/>
                  </a:rPr>
                  <a:t>在</a:t>
                </a:r>
                <a:r>
                  <a:rPr lang="zh-CN" altLang="zh-CN" sz="2400" kern="100" dirty="0">
                    <a:effectLst/>
                    <a:latin typeface="+mn-ea"/>
                    <a:cs typeface="Times New Roman" panose="02020603050405020304" pitchFamily="18" charset="0"/>
                  </a:rPr>
                  <a:t>资本资产定价模型中</a:t>
                </a:r>
                <a:r>
                  <a:rPr lang="zh-CN" altLang="zh-CN" sz="2400" kern="100" dirty="0" smtClean="0">
                    <a:effectLst/>
                    <a:latin typeface="+mn-ea"/>
                    <a:cs typeface="Times New Roman" panose="02020603050405020304" pitchFamily="18" charset="0"/>
                  </a:rPr>
                  <a:t>，</a:t>
                </a:r>
                <a:r>
                  <a:rPr lang="zh-CN" altLang="zh-CN" sz="2400" b="1" kern="100" dirty="0" smtClean="0">
                    <a:effectLst/>
                    <a:latin typeface="+mn-ea"/>
                    <a:cs typeface="Times New Roman" panose="02020603050405020304" pitchFamily="18" charset="0"/>
                  </a:rPr>
                  <a:t>资本</a:t>
                </a:r>
                <a:r>
                  <a:rPr lang="zh-CN" altLang="zh-CN" sz="2400" b="1" kern="100" dirty="0">
                    <a:effectLst/>
                    <a:latin typeface="+mn-ea"/>
                    <a:cs typeface="Times New Roman" panose="02020603050405020304" pitchFamily="18" charset="0"/>
                  </a:rPr>
                  <a:t>资产</a:t>
                </a:r>
                <a:r>
                  <a:rPr lang="zh-CN" altLang="zh-CN" sz="2400" kern="100" dirty="0">
                    <a:effectLst/>
                    <a:latin typeface="+mn-ea"/>
                    <a:cs typeface="Times New Roman" panose="02020603050405020304" pitchFamily="18" charset="0"/>
                  </a:rPr>
                  <a:t>主要是指</a:t>
                </a:r>
                <a:r>
                  <a:rPr lang="zh-CN" altLang="zh-CN" sz="2400" b="1" kern="100" dirty="0">
                    <a:effectLst/>
                    <a:latin typeface="+mn-ea"/>
                    <a:cs typeface="Times New Roman" panose="02020603050405020304" pitchFamily="18" charset="0"/>
                  </a:rPr>
                  <a:t>股票</a:t>
                </a:r>
                <a:r>
                  <a:rPr lang="zh-CN" altLang="zh-CN" sz="2400" b="1" kern="100" dirty="0" smtClean="0">
                    <a:effectLst/>
                    <a:latin typeface="+mn-ea"/>
                    <a:cs typeface="Times New Roman" panose="02020603050405020304" pitchFamily="18" charset="0"/>
                  </a:rPr>
                  <a:t>资产</a:t>
                </a:r>
                <a:r>
                  <a:rPr lang="zh-CN" altLang="en-US" sz="2400" b="1" kern="100" dirty="0" smtClean="0">
                    <a:effectLst/>
                    <a:latin typeface="+mn-ea"/>
                    <a:cs typeface="Times New Roman" panose="02020603050405020304" pitchFamily="18" charset="0"/>
                  </a:rPr>
                  <a:t>，</a:t>
                </a:r>
                <a:r>
                  <a:rPr lang="zh-CN" altLang="zh-CN" sz="2400" kern="100" dirty="0" smtClean="0">
                    <a:effectLst/>
                    <a:latin typeface="+mn-ea"/>
                    <a:cs typeface="Times New Roman" panose="02020603050405020304" pitchFamily="18" charset="0"/>
                  </a:rPr>
                  <a:t>某</a:t>
                </a:r>
                <a:r>
                  <a:rPr lang="zh-CN" altLang="zh-CN" sz="2400" kern="100" dirty="0">
                    <a:effectLst/>
                    <a:latin typeface="+mn-ea"/>
                    <a:cs typeface="Times New Roman" panose="02020603050405020304" pitchFamily="18" charset="0"/>
                  </a:rPr>
                  <a:t>资产的必要报酬率是由无风险报酬率和该资产的风险报酬率决定的，</a:t>
                </a:r>
                <a:r>
                  <a:rPr lang="zh-CN" altLang="zh-CN" sz="2400" b="1" kern="100" dirty="0">
                    <a:effectLst/>
                    <a:latin typeface="+mn-ea"/>
                    <a:cs typeface="Times New Roman" panose="02020603050405020304" pitchFamily="18" charset="0"/>
                  </a:rPr>
                  <a:t>即必要报酬率＝无风险报酬率</a:t>
                </a:r>
                <a:r>
                  <a:rPr lang="en-US" altLang="zh-CN" sz="2400" b="1" kern="100" dirty="0">
                    <a:effectLst/>
                    <a:latin typeface="+mn-ea"/>
                    <a:cs typeface="Times New Roman" panose="02020603050405020304" pitchFamily="18" charset="0"/>
                  </a:rPr>
                  <a:t>+</a:t>
                </a:r>
                <a:r>
                  <a:rPr lang="zh-CN" altLang="zh-CN" sz="2400" b="1" kern="100" dirty="0">
                    <a:effectLst/>
                    <a:latin typeface="+mn-ea"/>
                    <a:cs typeface="Times New Roman" panose="02020603050405020304" pitchFamily="18" charset="0"/>
                  </a:rPr>
                  <a:t>风险报酬率</a:t>
                </a:r>
                <a:r>
                  <a:rPr lang="zh-CN" altLang="zh-CN" sz="2400" b="1" kern="100" dirty="0" smtClean="0">
                    <a:effectLst/>
                    <a:latin typeface="+mn-ea"/>
                    <a:cs typeface="Times New Roman" panose="02020603050405020304" pitchFamily="18" charset="0"/>
                  </a:rPr>
                  <a:t>。表达式</a:t>
                </a:r>
                <a:r>
                  <a:rPr lang="zh-CN" altLang="zh-CN" sz="2400" b="1" kern="100" dirty="0">
                    <a:effectLst/>
                    <a:latin typeface="+mn-ea"/>
                    <a:cs typeface="Times New Roman" panose="02020603050405020304" pitchFamily="18" charset="0"/>
                  </a:rPr>
                  <a:t>如下：</a:t>
                </a:r>
              </a:p>
              <a:p>
                <a:pPr indent="266700" algn="ctr">
                  <a:lnSpc>
                    <a:spcPct val="120000"/>
                  </a:lnSpc>
                </a:pP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𝒊</m:t>
                        </m:r>
                      </m:sub>
                    </m:sSub>
                  </m:oMath>
                </a14:m>
                <a:r>
                  <a:rPr lang="zh-CN" altLang="zh-CN" sz="2400" b="1" kern="100" dirty="0">
                    <a:effectLst/>
                    <a:latin typeface="+mn-ea"/>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𝒇</m:t>
                        </m:r>
                      </m:sub>
                    </m:sSub>
                    <m:r>
                      <a:rPr lang="en-US" altLang="zh-CN" sz="2400" b="1" i="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𝜷</m:t>
                        </m:r>
                      </m:e>
                      <m:sub>
                        <m:r>
                          <a:rPr lang="en-US" altLang="zh-CN" sz="2400" b="1" i="1" kern="100">
                            <a:effectLst/>
                            <a:latin typeface="Cambria Math" panose="02040503050406030204" pitchFamily="18" charset="0"/>
                            <a:cs typeface="Times New Roman" panose="02020603050405020304" pitchFamily="18" charset="0"/>
                          </a:rPr>
                          <m:t>𝒊</m:t>
                        </m:r>
                      </m:sub>
                    </m:sSub>
                    <m:r>
                      <a:rPr lang="zh-CN" altLang="zh-CN" sz="2400" b="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𝒎</m:t>
                        </m:r>
                      </m:sub>
                    </m:sSub>
                    <m:r>
                      <a:rPr lang="en-US" altLang="zh-CN" sz="2400" b="1" i="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𝑹</m:t>
                        </m:r>
                      </m:e>
                      <m:sub>
                        <m:r>
                          <a:rPr lang="en-US" altLang="zh-CN" sz="2400" b="1" i="1" kern="100">
                            <a:effectLst/>
                            <a:latin typeface="Cambria Math" panose="02040503050406030204" pitchFamily="18" charset="0"/>
                            <a:cs typeface="Times New Roman" panose="02020603050405020304" pitchFamily="18" charset="0"/>
                          </a:rPr>
                          <m:t>𝒇</m:t>
                        </m:r>
                      </m:sub>
                    </m:sSub>
                    <m:r>
                      <a:rPr lang="zh-CN" altLang="zh-CN" sz="2400" b="1" kern="100">
                        <a:effectLst/>
                        <a:latin typeface="Cambria Math" panose="02040503050406030204" pitchFamily="18" charset="0"/>
                        <a:cs typeface="Times New Roman" panose="02020603050405020304" pitchFamily="18" charset="0"/>
                      </a:rPr>
                      <m:t>）</m:t>
                    </m:r>
                  </m:oMath>
                </a14:m>
                <a:r>
                  <a:rPr lang="zh-CN" altLang="zh-CN" sz="2400" b="1" kern="100" dirty="0">
                    <a:effectLst/>
                    <a:latin typeface="+mn-ea"/>
                    <a:cs typeface="Times New Roman" panose="02020603050405020304" pitchFamily="18" charset="0"/>
                  </a:rPr>
                  <a:t> </a:t>
                </a:r>
                <a:r>
                  <a:rPr lang="en-US" altLang="zh-CN" sz="2400" b="1" kern="100" dirty="0">
                    <a:effectLst/>
                    <a:latin typeface="+mn-ea"/>
                    <a:cs typeface="Times New Roman" panose="02020603050405020304" pitchFamily="18" charset="0"/>
                  </a:rPr>
                  <a:t>                                          </a:t>
                </a:r>
                <a:endParaRPr lang="zh-CN" altLang="zh-CN" sz="2400" b="1" kern="100" dirty="0">
                  <a:effectLst/>
                  <a:latin typeface="+mn-ea"/>
                  <a:cs typeface="Times New Roman" panose="02020603050405020304" pitchFamily="18" charset="0"/>
                </a:endParaRPr>
              </a:p>
              <a:p>
                <a:pPr indent="266700" algn="just">
                  <a:lnSpc>
                    <a:spcPct val="120000"/>
                  </a:lnSpc>
                  <a:spcAft>
                    <a:spcPts val="0"/>
                  </a:spcAft>
                </a:pPr>
                <a:r>
                  <a:rPr lang="en-US" altLang="zh-CN" sz="2400" kern="100" dirty="0" smtClean="0">
                    <a:effectLst/>
                    <a:latin typeface="+mn-ea"/>
                    <a:cs typeface="Times New Roman" panose="02020603050405020304" pitchFamily="18" charset="0"/>
                  </a:rPr>
                  <a:t>   </a:t>
                </a:r>
                <a:r>
                  <a:rPr lang="zh-CN" altLang="zh-CN" sz="2400" kern="100" dirty="0" smtClean="0">
                    <a:effectLst/>
                    <a:latin typeface="+mn-ea"/>
                    <a:cs typeface="Times New Roman" panose="02020603050405020304" pitchFamily="18" charset="0"/>
                  </a:rPr>
                  <a:t>其中</a:t>
                </a:r>
                <a:r>
                  <a:rPr lang="zh-CN" altLang="zh-CN" sz="2400" kern="100" dirty="0">
                    <a:effectLst/>
                    <a:latin typeface="+mn-ea"/>
                    <a:cs typeface="Times New Roman" panose="02020603050405020304" pitchFamily="18" charset="0"/>
                  </a:rPr>
                  <a:t>，</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𝑅</m:t>
                        </m:r>
                      </m:e>
                      <m:sub>
                        <m:r>
                          <a:rPr lang="en-US" altLang="zh-CN" sz="2400" b="0" i="1" kern="100">
                            <a:effectLst/>
                            <a:latin typeface="Cambria Math" panose="02040503050406030204" pitchFamily="18" charset="0"/>
                            <a:cs typeface="Times New Roman" panose="02020603050405020304" pitchFamily="18" charset="0"/>
                          </a:rPr>
                          <m:t>𝑖</m:t>
                        </m:r>
                      </m:sub>
                    </m:sSub>
                  </m:oMath>
                </a14:m>
                <a:r>
                  <a:rPr lang="zh-CN" altLang="zh-CN" sz="2400" kern="100" dirty="0">
                    <a:effectLst/>
                    <a:latin typeface="+mn-ea"/>
                    <a:cs typeface="Times New Roman" panose="02020603050405020304" pitchFamily="18" charset="0"/>
                  </a:rPr>
                  <a:t>表示第</a:t>
                </a:r>
                <a:r>
                  <a:rPr lang="en-US" altLang="zh-CN" sz="2400" kern="100" dirty="0" err="1">
                    <a:effectLst/>
                    <a:latin typeface="+mn-ea"/>
                    <a:cs typeface="Times New Roman" panose="02020603050405020304" pitchFamily="18" charset="0"/>
                  </a:rPr>
                  <a:t>i</a:t>
                </a:r>
                <a:r>
                  <a:rPr lang="zh-CN" altLang="zh-CN" sz="2400" kern="100" dirty="0">
                    <a:effectLst/>
                    <a:latin typeface="+mn-ea"/>
                    <a:cs typeface="Times New Roman" panose="02020603050405020304" pitchFamily="18" charset="0"/>
                  </a:rPr>
                  <a:t>种资产或第</a:t>
                </a:r>
                <a:r>
                  <a:rPr lang="en-US" altLang="zh-CN" sz="2400" kern="100" dirty="0" err="1">
                    <a:effectLst/>
                    <a:latin typeface="+mn-ea"/>
                    <a:cs typeface="Times New Roman" panose="02020603050405020304" pitchFamily="18" charset="0"/>
                  </a:rPr>
                  <a:t>i</a:t>
                </a:r>
                <a:r>
                  <a:rPr lang="zh-CN" altLang="zh-CN" sz="2400" kern="100" dirty="0">
                    <a:effectLst/>
                    <a:latin typeface="+mn-ea"/>
                    <a:cs typeface="Times New Roman" panose="02020603050405020304" pitchFamily="18" charset="0"/>
                  </a:rPr>
                  <a:t>种资产组合的必要报酬率；</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𝑅</m:t>
                        </m:r>
                      </m:e>
                      <m:sub>
                        <m:r>
                          <a:rPr lang="en-US" altLang="zh-CN" sz="2400" b="0" i="1" kern="100">
                            <a:effectLst/>
                            <a:latin typeface="Cambria Math" panose="02040503050406030204" pitchFamily="18" charset="0"/>
                            <a:cs typeface="Times New Roman" panose="02020603050405020304" pitchFamily="18" charset="0"/>
                          </a:rPr>
                          <m:t>𝑓</m:t>
                        </m:r>
                      </m:sub>
                    </m:sSub>
                  </m:oMath>
                </a14:m>
                <a:r>
                  <a:rPr lang="zh-CN" altLang="zh-CN" sz="2400" kern="100" dirty="0">
                    <a:effectLst/>
                    <a:latin typeface="+mn-ea"/>
                    <a:cs typeface="Times New Roman" panose="02020603050405020304" pitchFamily="18" charset="0"/>
                  </a:rPr>
                  <a:t>表示无风险报酬率，通常以短期国债的</a:t>
                </a:r>
                <a:r>
                  <a:rPr lang="zh-CN" altLang="zh-CN" sz="2400" kern="100" dirty="0" smtClean="0">
                    <a:effectLst/>
                    <a:latin typeface="+mn-ea"/>
                    <a:cs typeface="Times New Roman" panose="02020603050405020304" pitchFamily="18" charset="0"/>
                  </a:rPr>
                  <a:t>利率替代</a:t>
                </a:r>
                <a:r>
                  <a:rPr lang="zh-CN" altLang="zh-CN" sz="2400" kern="100" dirty="0">
                    <a:effectLst/>
                    <a:latin typeface="+mn-ea"/>
                    <a:cs typeface="Times New Roman" panose="02020603050405020304" pitchFamily="18" charset="0"/>
                  </a:rPr>
                  <a:t>；</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𝛽</m:t>
                        </m:r>
                      </m:e>
                      <m:sub>
                        <m:r>
                          <a:rPr lang="en-US" altLang="zh-CN" sz="2400" b="0" i="1" kern="100">
                            <a:effectLst/>
                            <a:latin typeface="Cambria Math" panose="02040503050406030204" pitchFamily="18" charset="0"/>
                            <a:cs typeface="Times New Roman" panose="02020603050405020304" pitchFamily="18" charset="0"/>
                          </a:rPr>
                          <m:t>𝑖</m:t>
                        </m:r>
                      </m:sub>
                    </m:sSub>
                  </m:oMath>
                </a14:m>
                <a:r>
                  <a:rPr lang="zh-CN" altLang="zh-CN" sz="2400" kern="100" dirty="0">
                    <a:effectLst/>
                    <a:latin typeface="+mn-ea"/>
                    <a:cs typeface="Times New Roman" panose="02020603050405020304" pitchFamily="18" charset="0"/>
                  </a:rPr>
                  <a:t>表示第</a:t>
                </a:r>
                <a:r>
                  <a:rPr lang="en-US" altLang="zh-CN" sz="2400" kern="100" dirty="0" err="1">
                    <a:effectLst/>
                    <a:latin typeface="+mn-ea"/>
                    <a:cs typeface="Times New Roman" panose="02020603050405020304" pitchFamily="18" charset="0"/>
                  </a:rPr>
                  <a:t>i</a:t>
                </a:r>
                <a:r>
                  <a:rPr lang="zh-CN" altLang="zh-CN" sz="2400" kern="100" dirty="0">
                    <a:effectLst/>
                    <a:latin typeface="+mn-ea"/>
                    <a:cs typeface="Times New Roman" panose="02020603050405020304" pitchFamily="18" charset="0"/>
                  </a:rPr>
                  <a:t>种资产或第</a:t>
                </a:r>
                <a:r>
                  <a:rPr lang="en-US" altLang="zh-CN" sz="2400" kern="100" dirty="0" err="1">
                    <a:effectLst/>
                    <a:latin typeface="+mn-ea"/>
                    <a:cs typeface="Times New Roman" panose="02020603050405020304" pitchFamily="18" charset="0"/>
                  </a:rPr>
                  <a:t>i</a:t>
                </a:r>
                <a:r>
                  <a:rPr lang="zh-CN" altLang="zh-CN" sz="2400" kern="100" dirty="0">
                    <a:effectLst/>
                    <a:latin typeface="+mn-ea"/>
                    <a:cs typeface="Times New Roman" panose="02020603050405020304" pitchFamily="18" charset="0"/>
                  </a:rPr>
                  <a:t>种资产组合的系统性风险系数；</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𝑅</m:t>
                        </m:r>
                      </m:e>
                      <m:sub>
                        <m:r>
                          <a:rPr lang="en-US" altLang="zh-CN" sz="2400" b="0" i="1" kern="100">
                            <a:effectLst/>
                            <a:latin typeface="Cambria Math" panose="02040503050406030204" pitchFamily="18" charset="0"/>
                            <a:cs typeface="Times New Roman" panose="02020603050405020304" pitchFamily="18" charset="0"/>
                          </a:rPr>
                          <m:t>𝑚</m:t>
                        </m:r>
                      </m:sub>
                    </m:sSub>
                  </m:oMath>
                </a14:m>
                <a:r>
                  <a:rPr lang="zh-CN" altLang="zh-CN" sz="2400" kern="100" dirty="0">
                    <a:effectLst/>
                    <a:latin typeface="+mn-ea"/>
                    <a:cs typeface="Times New Roman" panose="02020603050405020304" pitchFamily="18" charset="0"/>
                  </a:rPr>
                  <a:t>表示市场组合的平均报酬率。</a:t>
                </a:r>
              </a:p>
            </p:txBody>
          </p:sp>
        </mc:Choice>
        <mc:Fallback xmlns="">
          <p:sp>
            <p:nvSpPr>
              <p:cNvPr id="3" name="矩形 2"/>
              <p:cNvSpPr>
                <a:spLocks noRot="1" noChangeAspect="1" noMove="1" noResize="1" noEditPoints="1" noAdjustHandles="1" noChangeArrowheads="1" noChangeShapeType="1" noTextEdit="1"/>
              </p:cNvSpPr>
              <p:nvPr/>
            </p:nvSpPr>
            <p:spPr>
              <a:xfrm>
                <a:off x="301752" y="1044636"/>
                <a:ext cx="11183112" cy="3721916"/>
              </a:xfrm>
              <a:prstGeom prst="rect">
                <a:avLst/>
              </a:prstGeom>
              <a:blipFill>
                <a:blip r:embed="rId2"/>
                <a:stretch>
                  <a:fillRect l="-872" t="-327" r="-3599" b="-1800"/>
                </a:stretch>
              </a:blipFill>
            </p:spPr>
            <p:txBody>
              <a:bodyPr/>
              <a:lstStyle/>
              <a:p>
                <a:r>
                  <a:rPr lang="zh-CN" altLang="en-US">
                    <a:noFill/>
                  </a:rPr>
                  <a:t> </a:t>
                </a:r>
              </a:p>
            </p:txBody>
          </p:sp>
        </mc:Fallback>
      </mc:AlternateContent>
      <p:sp>
        <p:nvSpPr>
          <p:cNvPr id="6" name="矩形 5"/>
          <p:cNvSpPr/>
          <p:nvPr/>
        </p:nvSpPr>
        <p:spPr>
          <a:xfrm>
            <a:off x="512064" y="4985971"/>
            <a:ext cx="11073384" cy="1200329"/>
          </a:xfrm>
          <a:prstGeom prst="rect">
            <a:avLst/>
          </a:prstGeom>
        </p:spPr>
        <p:txBody>
          <a:bodyPr wrap="square">
            <a:spAutoFit/>
          </a:bodyPr>
          <a:lstStyle/>
          <a:p>
            <a:pPr indent="267970" algn="just">
              <a:lnSpc>
                <a:spcPct val="120000"/>
              </a:lnSpc>
              <a:spcAft>
                <a:spcPts val="0"/>
              </a:spcAft>
            </a:pPr>
            <a:r>
              <a:rPr lang="zh-CN" altLang="zh-CN" sz="2000" b="1" kern="100" dirty="0">
                <a:solidFill>
                  <a:srgbClr val="FF0000"/>
                </a:solidFill>
                <a:latin typeface="+mn-ea"/>
                <a:cs typeface="Times New Roman" panose="02020603050405020304" pitchFamily="18" charset="0"/>
              </a:rPr>
              <a:t>例题</a:t>
            </a:r>
            <a:r>
              <a:rPr lang="en-US" altLang="zh-CN" sz="2000" b="1" kern="100" dirty="0">
                <a:solidFill>
                  <a:srgbClr val="FF0000"/>
                </a:solidFill>
                <a:latin typeface="+mn-ea"/>
                <a:cs typeface="Times New Roman" panose="02020603050405020304" pitchFamily="18" charset="0"/>
              </a:rPr>
              <a:t>2-25</a:t>
            </a:r>
            <a:r>
              <a:rPr lang="zh-CN" altLang="zh-CN" sz="2000" b="1" kern="100" dirty="0">
                <a:solidFill>
                  <a:srgbClr val="FF0000"/>
                </a:solidFill>
                <a:latin typeface="+mn-ea"/>
                <a:cs typeface="Times New Roman" panose="02020603050405020304" pitchFamily="18" charset="0"/>
              </a:rPr>
              <a:t>：</a:t>
            </a:r>
            <a:r>
              <a:rPr lang="zh-CN" altLang="zh-CN" sz="2000" b="1" kern="100" dirty="0">
                <a:latin typeface="+mn-ea"/>
                <a:cs typeface="Times New Roman" panose="02020603050405020304" pitchFamily="18" charset="0"/>
              </a:rPr>
              <a:t>承接上述例题</a:t>
            </a:r>
            <a:r>
              <a:rPr lang="en-US" altLang="zh-CN" sz="2000" b="1" kern="100" dirty="0">
                <a:latin typeface="+mn-ea"/>
                <a:cs typeface="Times New Roman" panose="02020603050405020304" pitchFamily="18" charset="0"/>
              </a:rPr>
              <a:t>2-24</a:t>
            </a:r>
            <a:r>
              <a:rPr lang="zh-CN" altLang="zh-CN" sz="2000" b="1" kern="100" dirty="0">
                <a:latin typeface="+mn-ea"/>
                <a:cs typeface="Times New Roman" panose="02020603050405020304" pitchFamily="18" charset="0"/>
              </a:rPr>
              <a:t>，假设无风险报酬率为</a:t>
            </a:r>
            <a:r>
              <a:rPr lang="en-US" altLang="zh-CN" sz="2000" b="1" kern="100" dirty="0">
                <a:latin typeface="+mn-ea"/>
                <a:cs typeface="Times New Roman" panose="02020603050405020304" pitchFamily="18" charset="0"/>
              </a:rPr>
              <a:t>5%</a:t>
            </a:r>
            <a:r>
              <a:rPr lang="zh-CN" altLang="zh-CN" sz="2000" b="1" kern="100" dirty="0">
                <a:latin typeface="+mn-ea"/>
                <a:cs typeface="Times New Roman" panose="02020603050405020304" pitchFamily="18" charset="0"/>
              </a:rPr>
              <a:t>，市场上所有股票的平均报酬率为</a:t>
            </a:r>
            <a:r>
              <a:rPr lang="en-US" altLang="zh-CN" sz="2000" b="1" kern="100" dirty="0">
                <a:latin typeface="+mn-ea"/>
                <a:cs typeface="Times New Roman" panose="02020603050405020304" pitchFamily="18" charset="0"/>
              </a:rPr>
              <a:t>10%</a:t>
            </a:r>
            <a:r>
              <a:rPr lang="zh-CN" altLang="zh-CN" sz="2000" b="1" kern="100" dirty="0">
                <a:latin typeface="+mn-ea"/>
                <a:cs typeface="Times New Roman" panose="02020603050405020304" pitchFamily="18" charset="0"/>
              </a:rPr>
              <a:t>，那么计算投资组合的必要报酬率。</a:t>
            </a:r>
          </a:p>
          <a:p>
            <a:pPr indent="266700" algn="just">
              <a:lnSpc>
                <a:spcPct val="120000"/>
              </a:lnSpc>
              <a:spcAft>
                <a:spcPts val="0"/>
              </a:spcAft>
            </a:pPr>
            <a:r>
              <a:rPr lang="en-US" altLang="zh-CN" sz="2000" b="1" kern="100" dirty="0">
                <a:latin typeface="+mn-ea"/>
                <a:cs typeface="Times New Roman" panose="02020603050405020304" pitchFamily="18" charset="0"/>
              </a:rPr>
              <a:t>R</a:t>
            </a:r>
            <a:r>
              <a:rPr lang="zh-CN" altLang="zh-CN" sz="2000" b="1" kern="100" dirty="0">
                <a:latin typeface="+mn-ea"/>
                <a:cs typeface="Times New Roman" panose="02020603050405020304" pitchFamily="18" charset="0"/>
              </a:rPr>
              <a:t>＝</a:t>
            </a:r>
            <a:r>
              <a:rPr lang="en-US" altLang="zh-CN" sz="2000" b="1" kern="100" dirty="0">
                <a:latin typeface="+mn-ea"/>
                <a:cs typeface="Times New Roman" panose="02020603050405020304" pitchFamily="18" charset="0"/>
              </a:rPr>
              <a:t>5%+1.35×</a:t>
            </a:r>
            <a:r>
              <a:rPr lang="zh-CN" altLang="zh-CN" sz="2000" b="1" kern="100" dirty="0">
                <a:latin typeface="+mn-ea"/>
                <a:cs typeface="Times New Roman" panose="02020603050405020304" pitchFamily="18" charset="0"/>
              </a:rPr>
              <a:t>（</a:t>
            </a:r>
            <a:r>
              <a:rPr lang="en-US" altLang="zh-CN" sz="2000" b="1" kern="100" dirty="0">
                <a:latin typeface="+mn-ea"/>
                <a:cs typeface="Times New Roman" panose="02020603050405020304" pitchFamily="18" charset="0"/>
              </a:rPr>
              <a:t>10%-5%</a:t>
            </a:r>
            <a:r>
              <a:rPr lang="zh-CN" altLang="zh-CN" sz="2000" b="1" kern="100" dirty="0">
                <a:latin typeface="+mn-ea"/>
                <a:cs typeface="Times New Roman" panose="02020603050405020304" pitchFamily="18" charset="0"/>
              </a:rPr>
              <a:t>）＝</a:t>
            </a:r>
            <a:r>
              <a:rPr lang="en-US" altLang="zh-CN" sz="2000" b="1" kern="100" dirty="0">
                <a:latin typeface="+mn-ea"/>
                <a:cs typeface="Times New Roman" panose="02020603050405020304" pitchFamily="18" charset="0"/>
              </a:rPr>
              <a:t>11.75%</a:t>
            </a:r>
            <a:endParaRPr lang="zh-CN" altLang="zh-CN" sz="2000" b="1" kern="100" dirty="0">
              <a:effectLst/>
              <a:latin typeface="+mn-ea"/>
              <a:cs typeface="Times New Roman" panose="02020603050405020304" pitchFamily="18" charset="0"/>
            </a:endParaRPr>
          </a:p>
        </p:txBody>
      </p:sp>
    </p:spTree>
    <p:extLst>
      <p:ext uri="{BB962C8B-B14F-4D97-AF65-F5344CB8AC3E}">
        <p14:creationId xmlns:p14="http://schemas.microsoft.com/office/powerpoint/2010/main" val="105630072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文本占位符 155650"/>
          <p:cNvSpPr>
            <a:spLocks noGrp="1" noChangeArrowheads="1"/>
          </p:cNvSpPr>
          <p:nvPr>
            <p:ph idx="1"/>
          </p:nvPr>
        </p:nvSpPr>
        <p:spPr>
          <a:xfrm>
            <a:off x="329650" y="1357461"/>
            <a:ext cx="10431612" cy="1216587"/>
          </a:xfrm>
        </p:spPr>
        <p:txBody>
          <a:bodyPr/>
          <a:lstStyle/>
          <a:p>
            <a:pPr marL="0" indent="0" algn="just">
              <a:lnSpc>
                <a:spcPct val="120000"/>
              </a:lnSpc>
              <a:spcBef>
                <a:spcPts val="0"/>
              </a:spcBef>
              <a:buNone/>
            </a:pPr>
            <a:r>
              <a:rPr lang="zh-CN" altLang="en-US" sz="2400" b="1" dirty="0" smtClean="0">
                <a:solidFill>
                  <a:srgbClr val="FF0000"/>
                </a:solidFill>
                <a:latin typeface="+mn-ea"/>
              </a:rPr>
              <a:t>现场演练</a:t>
            </a:r>
            <a:r>
              <a:rPr lang="en-US" altLang="zh-CN" sz="2400" b="1" dirty="0" smtClean="0">
                <a:solidFill>
                  <a:srgbClr val="FF0000"/>
                </a:solidFill>
                <a:latin typeface="+mn-ea"/>
              </a:rPr>
              <a:t>1</a:t>
            </a:r>
            <a:r>
              <a:rPr lang="zh-CN" altLang="en-US" sz="2400" b="1" dirty="0" smtClean="0">
                <a:solidFill>
                  <a:srgbClr val="FF0000"/>
                </a:solidFill>
                <a:latin typeface="+mn-ea"/>
              </a:rPr>
              <a:t>：</a:t>
            </a:r>
            <a:r>
              <a:rPr lang="zh-CN" altLang="en-US" sz="2400" dirty="0" smtClean="0">
                <a:latin typeface="+mn-ea"/>
              </a:rPr>
              <a:t>云海</a:t>
            </a:r>
            <a:r>
              <a:rPr lang="zh-CN" altLang="en-US" sz="2400" dirty="0">
                <a:latin typeface="+mn-ea"/>
              </a:rPr>
              <a:t>公司股票的系数为</a:t>
            </a:r>
            <a:r>
              <a:rPr lang="en-US" altLang="zh-CN" sz="2400" dirty="0">
                <a:latin typeface="+mn-ea"/>
              </a:rPr>
              <a:t>2.0</a:t>
            </a:r>
            <a:r>
              <a:rPr lang="zh-CN" altLang="en-US" sz="2400" dirty="0">
                <a:latin typeface="+mn-ea"/>
              </a:rPr>
              <a:t>，无风险利率为</a:t>
            </a:r>
            <a:r>
              <a:rPr lang="en-US" altLang="zh-CN" sz="2400" dirty="0">
                <a:latin typeface="+mn-ea"/>
              </a:rPr>
              <a:t>4%</a:t>
            </a:r>
            <a:r>
              <a:rPr lang="zh-CN" altLang="en-US" sz="2400" dirty="0">
                <a:latin typeface="+mn-ea"/>
              </a:rPr>
              <a:t>，市场上所有股票的平均报酬率为</a:t>
            </a:r>
            <a:r>
              <a:rPr lang="en-US" altLang="zh-CN" sz="2400" dirty="0">
                <a:latin typeface="+mn-ea"/>
              </a:rPr>
              <a:t>12%</a:t>
            </a:r>
            <a:r>
              <a:rPr lang="zh-CN" altLang="en-US" sz="2400" dirty="0">
                <a:latin typeface="+mn-ea"/>
              </a:rPr>
              <a:t>，那么，云海公司股票的报酬率是多少？    </a:t>
            </a:r>
          </a:p>
        </p:txBody>
      </p:sp>
      <p:sp>
        <p:nvSpPr>
          <p:cNvPr id="5" name="矩形 4"/>
          <p:cNvSpPr/>
          <p:nvPr/>
        </p:nvSpPr>
        <p:spPr>
          <a:xfrm>
            <a:off x="121498" y="2737698"/>
            <a:ext cx="10847916" cy="1135054"/>
          </a:xfrm>
          <a:prstGeom prst="rect">
            <a:avLst/>
          </a:prstGeom>
        </p:spPr>
        <p:txBody>
          <a:bodyPr>
            <a:spAutoFit/>
          </a:bodyPr>
          <a:lstStyle/>
          <a:p>
            <a:pPr indent="266693" algn="just">
              <a:lnSpc>
                <a:spcPct val="150000"/>
              </a:lnSpc>
              <a:defRPr/>
            </a:pPr>
            <a:r>
              <a:rPr lang="zh-CN" altLang="en-US" sz="2400" b="1" dirty="0">
                <a:solidFill>
                  <a:srgbClr val="FF0000"/>
                </a:solidFill>
                <a:latin typeface="+mn-ea"/>
              </a:rPr>
              <a:t>现场</a:t>
            </a:r>
            <a:r>
              <a:rPr lang="zh-CN" altLang="en-US" sz="2400" b="1" dirty="0" smtClean="0">
                <a:solidFill>
                  <a:srgbClr val="FF0000"/>
                </a:solidFill>
                <a:latin typeface="+mn-ea"/>
              </a:rPr>
              <a:t>演练</a:t>
            </a:r>
            <a:r>
              <a:rPr lang="en-US" altLang="zh-CN" sz="2400" b="1" dirty="0" smtClean="0">
                <a:solidFill>
                  <a:srgbClr val="FF0000"/>
                </a:solidFill>
                <a:latin typeface="+mn-ea"/>
              </a:rPr>
              <a:t>2</a:t>
            </a:r>
            <a:r>
              <a:rPr lang="zh-CN" altLang="en-US" sz="2400" b="1" dirty="0" smtClean="0">
                <a:solidFill>
                  <a:srgbClr val="FF0000"/>
                </a:solidFill>
                <a:latin typeface="+mn-ea"/>
              </a:rPr>
              <a:t>：</a:t>
            </a:r>
            <a:r>
              <a:rPr lang="zh-CN" altLang="zh-CN" sz="2400" kern="100" dirty="0" smtClean="0">
                <a:latin typeface="+mn-ea"/>
                <a:cs typeface="Times New Roman" panose="02020603050405020304" pitchFamily="18" charset="0"/>
                <a:sym typeface="+mn-ea"/>
              </a:rPr>
              <a:t>当前</a:t>
            </a:r>
            <a:r>
              <a:rPr lang="zh-CN" altLang="zh-CN" sz="2400" kern="100" dirty="0">
                <a:latin typeface="+mn-ea"/>
                <a:cs typeface="Times New Roman" panose="02020603050405020304" pitchFamily="18" charset="0"/>
                <a:sym typeface="+mn-ea"/>
              </a:rPr>
              <a:t>国债的利率为</a:t>
            </a:r>
            <a:r>
              <a:rPr lang="en-US" altLang="zh-CN" sz="2400" kern="100" dirty="0">
                <a:latin typeface="+mn-ea"/>
                <a:cs typeface="Times New Roman" panose="02020603050405020304" pitchFamily="18" charset="0"/>
                <a:sym typeface="+mn-ea"/>
              </a:rPr>
              <a:t>4%</a:t>
            </a:r>
            <a:r>
              <a:rPr lang="zh-CN" altLang="zh-CN" sz="2400" kern="100" dirty="0">
                <a:latin typeface="+mn-ea"/>
                <a:cs typeface="Times New Roman" panose="02020603050405020304" pitchFamily="18" charset="0"/>
                <a:sym typeface="+mn-ea"/>
              </a:rPr>
              <a:t>，整个股票市场的平均收益率为</a:t>
            </a:r>
            <a:r>
              <a:rPr lang="en-US" altLang="zh-CN" sz="2400" kern="100" dirty="0">
                <a:latin typeface="+mn-ea"/>
                <a:cs typeface="Times New Roman" panose="02020603050405020304" pitchFamily="18" charset="0"/>
                <a:sym typeface="+mn-ea"/>
              </a:rPr>
              <a:t>9%</a:t>
            </a:r>
            <a:r>
              <a:rPr lang="zh-CN" altLang="zh-CN" sz="2400" kern="100" dirty="0">
                <a:latin typeface="+mn-ea"/>
                <a:cs typeface="Times New Roman" panose="02020603050405020304" pitchFamily="18" charset="0"/>
                <a:sym typeface="+mn-ea"/>
              </a:rPr>
              <a:t>，甲股票的β系数为</a:t>
            </a:r>
            <a:r>
              <a:rPr lang="en-US" altLang="zh-CN" sz="2400" kern="100" dirty="0">
                <a:latin typeface="+mn-ea"/>
                <a:cs typeface="Times New Roman" panose="02020603050405020304" pitchFamily="18" charset="0"/>
                <a:sym typeface="+mn-ea"/>
              </a:rPr>
              <a:t>2</a:t>
            </a:r>
            <a:r>
              <a:rPr lang="zh-CN" altLang="zh-CN" sz="2400" kern="100" dirty="0">
                <a:latin typeface="+mn-ea"/>
                <a:cs typeface="Times New Roman" panose="02020603050405020304" pitchFamily="18" charset="0"/>
                <a:sym typeface="+mn-ea"/>
              </a:rPr>
              <a:t>，问：甲股票投资人要求的必要收益率是多少？</a:t>
            </a:r>
          </a:p>
        </p:txBody>
      </p:sp>
    </p:spTree>
    <p:extLst>
      <p:ext uri="{BB962C8B-B14F-4D97-AF65-F5344CB8AC3E}">
        <p14:creationId xmlns:p14="http://schemas.microsoft.com/office/powerpoint/2010/main" val="17693328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11424" y="3429001"/>
            <a:ext cx="10847915" cy="502766"/>
          </a:xfrm>
          <a:prstGeom prst="rect">
            <a:avLst/>
          </a:prstGeom>
        </p:spPr>
        <p:txBody>
          <a:bodyPr wrap="square">
            <a:spAutoFit/>
          </a:bodyPr>
          <a:lstStyle/>
          <a:p>
            <a:pPr algn="just" eaLnBrk="1" hangingPunct="1">
              <a:buFont typeface="Arial" panose="020B0604020202020204" pitchFamily="34" charset="0"/>
              <a:buNone/>
              <a:defRPr/>
            </a:pPr>
            <a:r>
              <a:rPr lang="zh-CN" altLang="en-US" sz="2667" b="1"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解析：</a:t>
            </a:r>
            <a:r>
              <a:rPr lang="zh-CN" altLang="zh-CN" sz="2667"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甲</a:t>
            </a:r>
            <a:r>
              <a:rPr lang="zh-CN" altLang="zh-CN" sz="2667" kern="100" dirty="0">
                <a:latin typeface="微软雅黑" panose="020B0503020204020204" pitchFamily="34" charset="-122"/>
                <a:ea typeface="微软雅黑" panose="020B0503020204020204" pitchFamily="34" charset="-122"/>
                <a:cs typeface="Times New Roman" panose="02020603050405020304" pitchFamily="18" charset="0"/>
                <a:sym typeface="+mn-ea"/>
              </a:rPr>
              <a:t>股票投资人要求的必要收益率</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sym typeface="+mn-ea"/>
              </a:rPr>
              <a:t>=4%+2</a:t>
            </a:r>
            <a:r>
              <a:rPr lang="zh-CN" altLang="zh-CN" sz="2667" kern="100"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sym typeface="+mn-ea"/>
              </a:rPr>
              <a:t>9%-4%</a:t>
            </a:r>
            <a:r>
              <a:rPr lang="zh-CN" altLang="zh-CN" sz="2667" kern="100"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sym typeface="+mn-ea"/>
              </a:rPr>
              <a:t>=14%</a:t>
            </a:r>
            <a:endParaRPr lang="zh-CN" altLang="en-US" sz="2667" dirty="0">
              <a:latin typeface="微软雅黑" panose="020B0503020204020204" pitchFamily="34" charset="-122"/>
              <a:ea typeface="微软雅黑" panose="020B0503020204020204" pitchFamily="34" charset="-122"/>
              <a:sym typeface="+mn-ea"/>
            </a:endParaRPr>
          </a:p>
        </p:txBody>
      </p:sp>
      <p:sp>
        <p:nvSpPr>
          <p:cNvPr id="4" name="矩形 155651"/>
          <p:cNvSpPr>
            <a:spLocks noChangeArrowheads="1"/>
          </p:cNvSpPr>
          <p:nvPr/>
        </p:nvSpPr>
        <p:spPr bwMode="auto">
          <a:xfrm>
            <a:off x="911424" y="1458480"/>
            <a:ext cx="11041227" cy="1323632"/>
          </a:xfrm>
          <a:prstGeom prst="rect">
            <a:avLst/>
          </a:prstGeom>
          <a:extLst/>
        </p:spPr>
        <p:txBody>
          <a:bodyPr wrap="square">
            <a:spAutoFit/>
          </a:bodyPr>
          <a:lstStyle/>
          <a:p>
            <a:pPr algn="just">
              <a:buFont typeface="Arial" panose="020B0604020202020204" pitchFamily="34" charset="0"/>
              <a:buNone/>
            </a:pPr>
            <a:r>
              <a:rPr lang="zh-CN" altLang="en-US" sz="2667" b="1" kern="100" dirty="0" smtClean="0">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667" kern="100" dirty="0" smtClean="0">
                <a:latin typeface="微软雅黑" panose="020B0503020204020204" pitchFamily="34" charset="-122"/>
                <a:ea typeface="微软雅黑" panose="020B0503020204020204" pitchFamily="34" charset="-122"/>
                <a:cs typeface="Times New Roman" panose="02020603050405020304" pitchFamily="18" charset="0"/>
              </a:rPr>
              <a:t>云海</a:t>
            </a:r>
            <a:r>
              <a:rPr lang="zh-CN" altLang="en-US" sz="2667" kern="100" dirty="0">
                <a:latin typeface="微软雅黑" panose="020B0503020204020204" pitchFamily="34" charset="-122"/>
                <a:ea typeface="微软雅黑" panose="020B0503020204020204" pitchFamily="34" charset="-122"/>
                <a:cs typeface="Times New Roman" panose="02020603050405020304" pitchFamily="18" charset="0"/>
              </a:rPr>
              <a:t>公司股票的报酬率＝ </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2667" kern="1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2667"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rPr>
              <a:t>12% - 4%</a:t>
            </a:r>
            <a:r>
              <a:rPr lang="zh-CN" altLang="en-US" sz="2667"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rPr>
              <a:t>20%</a:t>
            </a:r>
          </a:p>
          <a:p>
            <a:pPr algn="just">
              <a:buFont typeface="Arial" panose="020B0604020202020204" pitchFamily="34" charset="0"/>
              <a:buNone/>
            </a:pPr>
            <a:r>
              <a:rPr lang="zh-CN" altLang="en-US" sz="2667" kern="100" dirty="0">
                <a:latin typeface="微软雅黑" panose="020B0503020204020204" pitchFamily="34" charset="-122"/>
                <a:ea typeface="微软雅黑" panose="020B0503020204020204" pitchFamily="34" charset="-122"/>
                <a:cs typeface="Times New Roman" panose="02020603050405020304" pitchFamily="18" charset="0"/>
              </a:rPr>
              <a:t>也就是说，云海公司股票的报酬率达到或超过</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2667" kern="100" dirty="0">
                <a:latin typeface="微软雅黑" panose="020B0503020204020204" pitchFamily="34" charset="-122"/>
                <a:ea typeface="微软雅黑" panose="020B0503020204020204" pitchFamily="34" charset="-122"/>
                <a:cs typeface="Times New Roman" panose="02020603050405020304" pitchFamily="18" charset="0"/>
              </a:rPr>
              <a:t>时，投资者才肯进行投资。如果低于</a:t>
            </a:r>
            <a:r>
              <a:rPr lang="en-US" altLang="zh-CN" sz="2667" kern="100" dirty="0">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2667" kern="100" dirty="0">
                <a:latin typeface="微软雅黑" panose="020B0503020204020204" pitchFamily="34" charset="-122"/>
                <a:ea typeface="微软雅黑" panose="020B0503020204020204" pitchFamily="34" charset="-122"/>
                <a:cs typeface="Times New Roman" panose="02020603050405020304" pitchFamily="18" charset="0"/>
              </a:rPr>
              <a:t>，则投资者不会购买云海公司的股票。</a:t>
            </a:r>
          </a:p>
        </p:txBody>
      </p:sp>
    </p:spTree>
    <p:extLst>
      <p:ext uri="{BB962C8B-B14F-4D97-AF65-F5344CB8AC3E}">
        <p14:creationId xmlns:p14="http://schemas.microsoft.com/office/powerpoint/2010/main" val="3084055338"/>
      </p:ext>
    </p:extLst>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879" y="1522491"/>
            <a:ext cx="10216298" cy="2308324"/>
          </a:xfrm>
          <a:prstGeom prst="rect">
            <a:avLst/>
          </a:prstGeom>
        </p:spPr>
        <p:txBody>
          <a:bodyPr wrap="square">
            <a:spAutoFit/>
          </a:bodyPr>
          <a:lstStyle/>
          <a:p>
            <a:pPr indent="355591" algn="just">
              <a:defRPr/>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第一，</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β</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值难以估计，特别是一些缺乏历史数据的新兴行业</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indent="355591" algn="just">
              <a:defRPr/>
            </a:pP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第二</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，经济环境的不确定性和不断变化，使得依据历史数据估算的</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β</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值对未来的指导作用大打折扣</a:t>
            </a: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2400"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indent="355591" algn="just">
              <a:defRPr/>
            </a:pPr>
            <a:r>
              <a:rPr lang="zh-CN" altLang="en-US" sz="2400" kern="1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第三</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CAPM</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sym typeface="+mn-ea"/>
              </a:rPr>
              <a:t>是建立在一系列假设条件之上，比如：资本市场是完备的；没有交易成本和税收；市场借贷自由；投资资金无限可分；所有投资者的预期是同质的等等。</a:t>
            </a:r>
            <a:endParaRPr lang="zh-CN" altLang="en-US" sz="2400" dirty="0"/>
          </a:p>
        </p:txBody>
      </p:sp>
      <p:sp>
        <p:nvSpPr>
          <p:cNvPr id="11" name="TextBox 10"/>
          <p:cNvSpPr txBox="1"/>
          <p:nvPr/>
        </p:nvSpPr>
        <p:spPr>
          <a:xfrm>
            <a:off x="534647" y="724308"/>
            <a:ext cx="8694755" cy="461665"/>
          </a:xfrm>
          <a:prstGeom prst="rect">
            <a:avLst/>
          </a:prstGeom>
          <a:noFill/>
        </p:spPr>
        <p:txBody>
          <a:bodyPr wrap="square" rtlCol="0">
            <a:spAutoFit/>
          </a:bodyPr>
          <a:lstStyle/>
          <a:p>
            <a:r>
              <a:rPr lang="zh-CN" altLang="en-US" sz="2400" b="1" dirty="0">
                <a:latin typeface="+mn-ea"/>
              </a:rPr>
              <a:t>（二）资本资产定价模型的有效性和局限性</a:t>
            </a:r>
          </a:p>
        </p:txBody>
      </p:sp>
    </p:spTree>
    <p:extLst>
      <p:ext uri="{BB962C8B-B14F-4D97-AF65-F5344CB8AC3E}">
        <p14:creationId xmlns:p14="http://schemas.microsoft.com/office/powerpoint/2010/main" val="1524068124"/>
      </p:ext>
    </p:extLst>
  </p:cSld>
  <p:clrMapOvr>
    <a:masterClrMapping/>
  </p:clrMapOvr>
  <p:transition spd="slow" advTm="3000">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lvl="0">
              <a:defRPr/>
            </a:pPr>
            <a:r>
              <a:rPr lang="zh-CN" altLang="en-US" sz="2800" b="1" dirty="0">
                <a:solidFill>
                  <a:srgbClr val="000000"/>
                </a:solidFill>
              </a:rPr>
              <a:t>五、风险应对策略</a:t>
            </a:r>
            <a:endParaRPr kumimoji="0" lang="zh-CN" altLang="en-US" sz="2800" b="1" i="0" u="none" strike="noStrike" kern="1200" cap="none" spc="0" normalizeH="0" baseline="0" noProof="0" dirty="0">
              <a:ln>
                <a:noFill/>
              </a:ln>
              <a:solidFill>
                <a:srgbClr val="000000"/>
              </a:solidFill>
              <a:effectLst/>
              <a:uLnTx/>
              <a:uFillTx/>
              <a:latin typeface="Arial"/>
              <a:ea typeface="微软雅黑"/>
              <a:cs typeface="+mn-cs"/>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9" name="矩形 8"/>
          <p:cNvSpPr/>
          <p:nvPr/>
        </p:nvSpPr>
        <p:spPr>
          <a:xfrm>
            <a:off x="573010" y="1621791"/>
            <a:ext cx="10650071" cy="3416320"/>
          </a:xfrm>
          <a:prstGeom prst="rect">
            <a:avLst/>
          </a:prstGeom>
        </p:spPr>
        <p:txBody>
          <a:bodyPr wrap="square">
            <a:spAutoFit/>
          </a:bodyPr>
          <a:lstStyle/>
          <a:p>
            <a:pPr algn="just">
              <a:lnSpc>
                <a:spcPct val="150000"/>
              </a:lnSpc>
              <a:defRPr/>
            </a:pP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规避风险</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：当资产风险所造成的损失</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不能</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由该资产可能获得的收益予以</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抵销</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时，应当</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放弃该资产</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，以规避风险。例如，</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拒绝与不守信用的厂商业务往来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放弃可能明显导致亏损的投资项目</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a:lnSpc>
                <a:spcPct val="150000"/>
              </a:lnSpc>
              <a:defRPr/>
            </a:pPr>
            <a:r>
              <a:rPr lang="en-US" altLang="zh-CN"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风险</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转移：</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采取某种方式</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将风险损失转嫁给他人承担</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如</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向专业性保险公司投保，</a:t>
            </a:r>
            <a:r>
              <a:rPr lang="zh-CN" altLang="zh-CN" sz="2400" b="1" dirty="0">
                <a:latin typeface="微软雅黑" panose="020B0503020204020204" pitchFamily="34" charset="-122"/>
                <a:ea typeface="微软雅黑" panose="020B0503020204020204" pitchFamily="34" charset="-122"/>
              </a:rPr>
              <a:t>采用增发新股、发行债券等措施实现风险共担</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sym typeface="+mn-ea"/>
            </a:endParaRPr>
          </a:p>
          <a:p>
            <a:pPr algn="just">
              <a:lnSpc>
                <a:spcPct val="150000"/>
              </a:lnSpc>
              <a:defRPr/>
            </a:pPr>
            <a:r>
              <a:rPr lang="en-US" altLang="zh-CN"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风险自留：</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如</a:t>
            </a:r>
            <a:r>
              <a:rPr lang="zh-CN" altLang="zh-CN" sz="2400" b="1" dirty="0">
                <a:latin typeface="微软雅黑" panose="020B0503020204020204" pitchFamily="34" charset="-122"/>
                <a:ea typeface="微软雅黑" panose="020B0503020204020204" pitchFamily="34" charset="-122"/>
              </a:rPr>
              <a:t>有计划地计提资产减值准备等。</a:t>
            </a:r>
            <a:endParaRPr lang="zh-CN" altLang="en-US" sz="2400" b="1" dirty="0">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417550343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矩形 31747"/>
          <p:cNvSpPr/>
          <p:nvPr/>
        </p:nvSpPr>
        <p:spPr>
          <a:xfrm>
            <a:off x="1847850" y="2349500"/>
            <a:ext cx="5181600" cy="685800"/>
          </a:xfrm>
          <a:prstGeom prst="rect">
            <a:avLst/>
          </a:prstGeom>
        </p:spPr>
        <p:txBody>
          <a:bodyPr wrap="none" fromWordArt="1">
            <a:prstTxWarp prst="textDeflate">
              <a:avLst>
                <a:gd name="adj" fmla="val 0"/>
              </a:avLst>
            </a:prstTxWarp>
            <a:normAutofit fontScale="85000" lnSpcReduction="200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w="25400" cap="flat" cmpd="sng">
                  <a:solidFill>
                    <a:srgbClr val="FFFFFF"/>
                  </a:solidFill>
                  <a:prstDash val="solid"/>
                  <a:headEnd type="none" w="med" len="med"/>
                  <a:tailEnd type="none" w="med" len="med"/>
                </a:ln>
                <a:solidFill>
                  <a:srgbClr val="7030A0"/>
                </a:solidFill>
                <a:effectLst>
                  <a:outerShdw dist="71842" dir="2699999" algn="ctr" rotWithShape="0">
                    <a:srgbClr val="000000">
                      <a:alpha val="50000"/>
                    </a:srgbClr>
                  </a:outerShdw>
                </a:effectLst>
                <a:uLnTx/>
                <a:uFillTx/>
                <a:latin typeface="Verdana" panose="020B0604030504040204" pitchFamily="34" charset="0"/>
                <a:ea typeface="Verdana" panose="020B0604030504040204" pitchFamily="34" charset="0"/>
                <a:cs typeface="+mn-cs"/>
              </a:rPr>
              <a:t>Thank You!</a:t>
            </a:r>
          </a:p>
        </p:txBody>
      </p:sp>
    </p:spTree>
    <p:extLst>
      <p:ext uri="{BB962C8B-B14F-4D97-AF65-F5344CB8AC3E}">
        <p14:creationId xmlns:p14="http://schemas.microsoft.com/office/powerpoint/2010/main" val="11239727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1471</TotalTime>
  <Words>7792</Words>
  <Application>Microsoft Office PowerPoint</Application>
  <PresentationFormat>宽屏</PresentationFormat>
  <Paragraphs>550</Paragraphs>
  <Slides>96</Slides>
  <Notes>3</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2</vt:i4>
      </vt:variant>
      <vt:variant>
        <vt:lpstr>幻灯片标题</vt:lpstr>
      </vt:variant>
      <vt:variant>
        <vt:i4>96</vt:i4>
      </vt:variant>
    </vt:vector>
  </HeadingPairs>
  <TitlesOfParts>
    <vt:vector size="112" baseType="lpstr">
      <vt:lpstr>等线</vt:lpstr>
      <vt:lpstr>黑体</vt:lpstr>
      <vt:lpstr>楷体</vt:lpstr>
      <vt:lpstr>楷体_GB2312</vt:lpstr>
      <vt:lpstr>宋体</vt:lpstr>
      <vt:lpstr>微软雅黑</vt:lpstr>
      <vt:lpstr>Arial</vt:lpstr>
      <vt:lpstr>Calibri</vt:lpstr>
      <vt:lpstr>Cambria Math</vt:lpstr>
      <vt:lpstr>Century Gothic</vt:lpstr>
      <vt:lpstr>Times New Roman</vt:lpstr>
      <vt:lpstr>Verdana</vt:lpstr>
      <vt:lpstr>包图主题2</vt:lpstr>
      <vt:lpstr>1_包图主题2</vt:lpstr>
      <vt:lpstr>Microsoft 公式 3.0</vt:lpstr>
      <vt:lpstr>公式</vt:lpstr>
      <vt:lpstr>PowerPoint 演示文稿</vt:lpstr>
      <vt:lpstr>PowerPoint 演示文稿</vt:lpstr>
      <vt:lpstr>PowerPoint 演示文稿</vt:lpstr>
      <vt:lpstr>PowerPoint 演示文稿</vt:lpstr>
      <vt:lpstr>绝对数：利息</vt:lpstr>
      <vt:lpstr>PowerPoint 演示文稿</vt:lpstr>
      <vt:lpstr>PowerPoint 演示文稿</vt:lpstr>
      <vt:lpstr>PowerPoint 演示文稿</vt:lpstr>
      <vt:lpstr>PowerPoint 演示文稿</vt:lpstr>
      <vt:lpstr>PowerPoint 演示文稿</vt:lpstr>
      <vt:lpstr>1.复利终值</vt:lpstr>
      <vt:lpstr>PowerPoint 演示文稿</vt:lpstr>
      <vt:lpstr>2.复利现值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Windows User</cp:lastModifiedBy>
  <cp:revision>386</cp:revision>
  <dcterms:created xsi:type="dcterms:W3CDTF">2017-08-18T03:02:00Z</dcterms:created>
  <dcterms:modified xsi:type="dcterms:W3CDTF">2023-07-06T03:17:28Z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